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4" r:id="rId10"/>
    <p:sldId id="276" r:id="rId11"/>
    <p:sldId id="277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CA9"/>
    <a:srgbClr val="045DB9"/>
    <a:srgbClr val="6DB5FF"/>
    <a:srgbClr val="ED7737"/>
    <a:srgbClr val="FDB026"/>
    <a:srgbClr val="EC7734"/>
    <a:srgbClr val="83AFDC"/>
    <a:srgbClr val="84B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0929"/>
  </p:normalViewPr>
  <p:slideViewPr>
    <p:cSldViewPr>
      <p:cViewPr varScale="1">
        <p:scale>
          <a:sx n="68" d="100"/>
          <a:sy n="68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00F00-A68E-4FC3-BDEB-7AA5B16458E6}" type="datetimeFigureOut">
              <a:rPr lang="pt-BR" smtClean="0"/>
              <a:t>12/03/2020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79D42-B851-4E45-A705-CB20739ED20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26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Descreva o propósito ou justificativa do projeto detalhando objetivos mensuráveis e critérios de sucesso relacionados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87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Descreva os requisitos a serem atendidos por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produto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Sempre que possível, gerar uma EAP/WBS para facilitar o entendimento do grupo</a:t>
            </a:r>
            <a:endParaRPr lang="pt-BR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28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Sempre que possível gerar graficamente para facilitar o entendimento e discussão</a:t>
            </a:r>
          </a:p>
          <a:p>
            <a:r>
              <a:rPr lang="pt-BR" dirty="0" smtClean="0"/>
              <a:t>Sugiro</a:t>
            </a:r>
            <a:r>
              <a:rPr lang="pt-BR" baseline="0" dirty="0" smtClean="0"/>
              <a:t> gerar o cronograma com seus responsáveis e depois gerar usando o WBS Chart Pro a EAP com seus responsáveis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Descreva os requisitos do produto a serem atendidos Marcos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Previsão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25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0DEB4-AA6E-4A20-8BAC-E3CC8A8C1C46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9244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fld id="{5A81BE82-6223-4905-B0C9-FDC186A7FB0C}" type="slidenum">
              <a:rPr lang="en-GB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11</a:t>
            </a:fld>
            <a:endParaRPr lang="en-GB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129772" y="710922"/>
            <a:ext cx="4519083" cy="35546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pt-BR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/>
          </p:nvPr>
        </p:nvSpPr>
        <p:spPr>
          <a:xfrm>
            <a:off x="903817" y="4502507"/>
            <a:ext cx="4970992" cy="426718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348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0" y="333375"/>
            <a:ext cx="9144000" cy="20875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539750" y="0"/>
            <a:ext cx="0" cy="6858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dirty="0"/>
          </a:p>
        </p:txBody>
      </p:sp>
      <p:pic>
        <p:nvPicPr>
          <p:cNvPr id="8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20713"/>
            <a:ext cx="25876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1042988" y="3471863"/>
            <a:ext cx="7416800" cy="935037"/>
          </a:xfrm>
        </p:spPr>
        <p:txBody>
          <a:bodyPr/>
          <a:lstStyle>
            <a:lvl1pPr>
              <a:defRPr sz="3200" b="1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703763"/>
            <a:ext cx="7416800" cy="381000"/>
          </a:xfrm>
        </p:spPr>
        <p:txBody>
          <a:bodyPr anchor="ctr"/>
          <a:lstStyle>
            <a:lvl1pPr marL="0" indent="0">
              <a:buFont typeface="Webdings" pitchFamily="18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7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0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66800"/>
            <a:ext cx="399256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066800"/>
            <a:ext cx="3992562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1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7067128" cy="7109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85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55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8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76200"/>
            <a:ext cx="2033587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76200"/>
            <a:ext cx="5951538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4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1027" name="Rectangle 25"/>
          <p:cNvSpPr>
            <a:spLocks noChangeArrowheads="1"/>
          </p:cNvSpPr>
          <p:nvPr/>
        </p:nvSpPr>
        <p:spPr bwMode="auto">
          <a:xfrm>
            <a:off x="0" y="914400"/>
            <a:ext cx="9144000" cy="563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8C8C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1029" name="Line 18"/>
          <p:cNvSpPr>
            <a:spLocks noChangeShapeType="1"/>
          </p:cNvSpPr>
          <p:nvPr/>
        </p:nvSpPr>
        <p:spPr bwMode="auto">
          <a:xfrm rot="5400000">
            <a:off x="4572000" y="-3663950"/>
            <a:ext cx="0" cy="9144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76200"/>
            <a:ext cx="76088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Clique para editar o estilo do título mestre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66800"/>
            <a:ext cx="813752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pt-BR" noProof="0" dirty="0"/>
          </a:p>
        </p:txBody>
      </p:sp>
      <p:sp>
        <p:nvSpPr>
          <p:cNvPr id="1032" name="Rectangle 22"/>
          <p:cNvSpPr>
            <a:spLocks noGrp="1" noChangeArrowheads="1"/>
          </p:cNvSpPr>
          <p:nvPr/>
        </p:nvSpPr>
        <p:spPr bwMode="gray">
          <a:xfrm>
            <a:off x="295275" y="6629400"/>
            <a:ext cx="1108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2EFFCFE-3BED-4CAE-A310-42CDB2B28846}" type="datetime1">
              <a:rPr lang="pt-BR" altLang="pt-BR" sz="900" smtClean="0">
                <a:solidFill>
                  <a:srgbClr val="FFFFFF"/>
                </a:solidFill>
                <a:latin typeface="Arial" panose="020B0604020202020204" pitchFamily="34" charset="0"/>
              </a:rPr>
              <a:t>12/03/2020</a:t>
            </a:fld>
            <a:endParaRPr lang="en-US" altLang="pt-BR" sz="9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23"/>
          <p:cNvSpPr>
            <a:spLocks noGrp="1" noChangeArrowheads="1"/>
          </p:cNvSpPr>
          <p:nvPr/>
        </p:nvSpPr>
        <p:spPr bwMode="gray">
          <a:xfrm>
            <a:off x="3943350" y="6629400"/>
            <a:ext cx="48768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pt-BR" sz="900" dirty="0">
                <a:solidFill>
                  <a:srgbClr val="FFFFFF"/>
                </a:solidFill>
                <a:latin typeface="Arial" panose="020B0604020202020204" pitchFamily="34" charset="0"/>
              </a:rPr>
              <a:t>http</a:t>
            </a:r>
            <a:r>
              <a:rPr lang="en-US" altLang="pt-BR" sz="900" dirty="0" smtClean="0">
                <a:solidFill>
                  <a:srgbClr val="FFFFFF"/>
                </a:solidFill>
                <a:latin typeface="Arial" panose="020B0604020202020204" pitchFamily="34" charset="0"/>
              </a:rPr>
              <a:t>://escritoriodeprojetos.com.br</a:t>
            </a:r>
            <a:endParaRPr lang="en-US" altLang="pt-BR" sz="9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034" name="Picture 2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13" y="231775"/>
            <a:ext cx="779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critoriodeprojetos.com.br/objetivos-smar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scritoriodeprojetos.com.br/registro-das-mudanca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critoriodeprojetos.com.br/registro-das-questoes" TargetMode="External"/><Relationship Id="rId4" Type="http://schemas.openxmlformats.org/officeDocument/2006/relationships/hyperlink" Target="https://escritoriodeprojetos.com.br/relatorios-de-desempenh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3141663"/>
            <a:ext cx="7416800" cy="1295400"/>
          </a:xfrm>
        </p:spPr>
        <p:txBody>
          <a:bodyPr/>
          <a:lstStyle/>
          <a:p>
            <a:r>
              <a:rPr lang="en-US" dirty="0" smtClean="0"/>
              <a:t>Kick-Off</a:t>
            </a:r>
            <a:r>
              <a:rPr lang="pt-BR" dirty="0" smtClean="0"/>
              <a:t> do Projeto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[Projeto</a:t>
            </a:r>
            <a:r>
              <a:rPr lang="pt-BR" dirty="0" smtClean="0"/>
              <a:t>]</a:t>
            </a:r>
            <a:br>
              <a:rPr lang="pt-BR" dirty="0" smtClean="0"/>
            </a:br>
            <a:r>
              <a:rPr lang="pt-BR" dirty="0" smtClean="0"/>
              <a:t>[Cliente]</a:t>
            </a:r>
            <a:endParaRPr lang="pt-BR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5280496"/>
            <a:ext cx="7416800" cy="812800"/>
          </a:xfrm>
        </p:spPr>
        <p:txBody>
          <a:bodyPr/>
          <a:lstStyle/>
          <a:p>
            <a:r>
              <a:rPr lang="pt-BR" dirty="0" smtClean="0"/>
              <a:t>[Gerente do Projeto]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646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Próximos</a:t>
            </a:r>
            <a:r>
              <a:rPr lang="en-US" dirty="0" smtClean="0"/>
              <a:t> </a:t>
            </a:r>
            <a:r>
              <a:rPr lang="en-US" dirty="0"/>
              <a:t>Passos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Registar ata do Kick-off e aprovar o termo de abertura do projeto</a:t>
            </a:r>
          </a:p>
          <a:p>
            <a:r>
              <a:rPr lang="pt-BR" dirty="0" smtClean="0"/>
              <a:t>Próxima reunião em 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98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Grp="1" noChangeArrowheads="1"/>
          </p:cNvSpPr>
          <p:nvPr>
            <p:ph type="ctrTitle"/>
          </p:nvPr>
        </p:nvSpPr>
        <p:spPr>
          <a:xfrm>
            <a:off x="609600" y="2438400"/>
            <a:ext cx="8237538" cy="25574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 smtClean="0">
                <a:latin typeface="Tahoma" pitchFamily="34" charset="0"/>
              </a:rPr>
              <a:t>Obrigado!</a:t>
            </a:r>
            <a:br>
              <a:rPr lang="en-GB" dirty="0" smtClean="0">
                <a:latin typeface="Tahoma" pitchFamily="34" charset="0"/>
              </a:rPr>
            </a:br>
            <a:r>
              <a:rPr lang="en-GB" dirty="0" smtClean="0">
                <a:latin typeface="Tahoma" pitchFamily="34" charset="0"/>
              </a:rPr>
              <a:t/>
            </a:r>
            <a:br>
              <a:rPr lang="en-GB" dirty="0" smtClean="0">
                <a:latin typeface="Tahoma" pitchFamily="34" charset="0"/>
              </a:rPr>
            </a:br>
            <a:r>
              <a:rPr lang="en-GB" dirty="0" smtClean="0">
                <a:latin typeface="Tahoma" pitchFamily="34" charset="0"/>
              </a:rPr>
              <a:t>Eduardo Montes, PMP</a:t>
            </a:r>
            <a:br>
              <a:rPr lang="en-GB" dirty="0" smtClean="0">
                <a:latin typeface="Tahoma" pitchFamily="34" charset="0"/>
              </a:rPr>
            </a:br>
            <a:r>
              <a:rPr lang="en-GB" dirty="0" smtClean="0">
                <a:latin typeface="Tahoma" pitchFamily="34" charset="0"/>
              </a:rPr>
              <a:t/>
            </a:r>
            <a:br>
              <a:rPr lang="en-GB" dirty="0" smtClean="0">
                <a:latin typeface="Tahoma" pitchFamily="34" charset="0"/>
              </a:rPr>
            </a:br>
            <a:r>
              <a:rPr lang="en-GB" dirty="0" smtClean="0">
                <a:latin typeface="Tahoma" pitchFamily="34" charset="0"/>
              </a:rPr>
              <a:t>eduardo@escritoriodeprojetos.com.br</a:t>
            </a:r>
          </a:p>
        </p:txBody>
      </p:sp>
    </p:spTree>
    <p:extLst>
      <p:ext uri="{BB962C8B-B14F-4D97-AF65-F5344CB8AC3E}">
        <p14:creationId xmlns:p14="http://schemas.microsoft.com/office/powerpoint/2010/main" val="1138172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importância de engajar no projeto agora</a:t>
            </a:r>
          </a:p>
          <a:p>
            <a:r>
              <a:rPr lang="pt-BR" dirty="0" smtClean="0"/>
              <a:t>O </a:t>
            </a:r>
            <a:r>
              <a:rPr lang="pt-BR" dirty="0"/>
              <a:t>Projeto</a:t>
            </a:r>
          </a:p>
          <a:p>
            <a:pPr lvl="1"/>
            <a:r>
              <a:rPr lang="pt-BR" dirty="0"/>
              <a:t>Justificativa do Projeto</a:t>
            </a:r>
          </a:p>
          <a:p>
            <a:pPr lvl="1"/>
            <a:r>
              <a:rPr lang="pt-BR" dirty="0"/>
              <a:t>Premissas e Restrições</a:t>
            </a:r>
          </a:p>
          <a:p>
            <a:pPr lvl="1"/>
            <a:r>
              <a:rPr lang="pt-BR" dirty="0"/>
              <a:t>Escopo do projeto</a:t>
            </a:r>
          </a:p>
          <a:p>
            <a:pPr lvl="1"/>
            <a:r>
              <a:rPr lang="pt-BR" dirty="0"/>
              <a:t>Principais Pontos de Atenção</a:t>
            </a:r>
          </a:p>
          <a:p>
            <a:pPr lvl="1"/>
            <a:r>
              <a:rPr lang="pt-BR" dirty="0"/>
              <a:t>Marcos com orçamento macro</a:t>
            </a:r>
          </a:p>
          <a:p>
            <a:r>
              <a:rPr lang="pt-BR" dirty="0" smtClean="0"/>
              <a:t>Como o projeto será gerenciado</a:t>
            </a:r>
          </a:p>
          <a:p>
            <a:pPr lvl="1"/>
            <a:r>
              <a:rPr lang="pt-BR" dirty="0" smtClean="0"/>
              <a:t>Iniciação</a:t>
            </a:r>
          </a:p>
          <a:p>
            <a:pPr lvl="1"/>
            <a:r>
              <a:rPr lang="pt-BR" dirty="0" smtClean="0"/>
              <a:t>Planejamento</a:t>
            </a:r>
            <a:endParaRPr lang="pt-BR" dirty="0"/>
          </a:p>
          <a:p>
            <a:pPr lvl="1"/>
            <a:r>
              <a:rPr lang="pt-BR" dirty="0" smtClean="0"/>
              <a:t>Execução e Controle</a:t>
            </a:r>
          </a:p>
          <a:p>
            <a:pPr lvl="1"/>
            <a:r>
              <a:rPr lang="pt-BR" dirty="0" smtClean="0"/>
              <a:t>Encerramento</a:t>
            </a:r>
            <a:endParaRPr lang="pt-BR" dirty="0"/>
          </a:p>
          <a:p>
            <a:r>
              <a:rPr lang="pt-BR" dirty="0" smtClean="0"/>
              <a:t>Próximos Passos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949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 do Projeto</a:t>
            </a:r>
            <a:endParaRPr lang="pt-BR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Situação atual e justificativa do projeto</a:t>
            </a:r>
          </a:p>
          <a:p>
            <a:pPr marL="0" indent="0">
              <a:buNone/>
            </a:pPr>
            <a:r>
              <a:rPr lang="pt-BR" sz="1000" dirty="0"/>
              <a:t>[Passado, onde está. Descreva a situação atual e o que motivou a realização do projeto.]</a:t>
            </a:r>
            <a:endParaRPr lang="pt-BR" sz="800" dirty="0"/>
          </a:p>
          <a:p>
            <a:r>
              <a:rPr lang="pt-BR" dirty="0"/>
              <a:t> </a:t>
            </a:r>
          </a:p>
          <a:p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b="1" dirty="0"/>
              <a:t>Objetivos SMART e critérios de sucesso do projeto</a:t>
            </a:r>
          </a:p>
          <a:p>
            <a:pPr marL="0" indent="0">
              <a:buNone/>
            </a:pPr>
            <a:r>
              <a:rPr lang="pt-BR" sz="900" dirty="0"/>
              <a:t>[Futuro, onde quer chegar. Descreva os benefícios esperados detalhando de forma clara </a:t>
            </a:r>
            <a:r>
              <a:rPr lang="pt-BR" sz="900" u="sng" dirty="0">
                <a:hlinkClick r:id="rId3"/>
              </a:rPr>
              <a:t>objetivos SMART</a:t>
            </a:r>
            <a:r>
              <a:rPr lang="pt-BR" sz="900" dirty="0" smtClean="0"/>
              <a:t> </a:t>
            </a:r>
            <a:r>
              <a:rPr lang="pt-BR" sz="900" dirty="0"/>
              <a:t>e critérios de sucesso relacionados.</a:t>
            </a:r>
          </a:p>
          <a:p>
            <a:pPr marL="0" indent="0">
              <a:buNone/>
            </a:pPr>
            <a:r>
              <a:rPr lang="pt-BR" sz="900" dirty="0"/>
              <a:t>SMART: </a:t>
            </a:r>
            <a:r>
              <a:rPr lang="pt-BR" sz="900" dirty="0" smtClean="0"/>
              <a:t>Specific</a:t>
            </a:r>
            <a:r>
              <a:rPr lang="pt-BR" sz="900" dirty="0"/>
              <a:t>: Específico, Measurable: Indicador e meta, </a:t>
            </a:r>
            <a:r>
              <a:rPr lang="pt-BR" sz="900" dirty="0" smtClean="0"/>
              <a:t>Assignable: Quem, </a:t>
            </a:r>
            <a:r>
              <a:rPr lang="pt-BR" sz="900" dirty="0"/>
              <a:t>Realistic: </a:t>
            </a:r>
            <a:r>
              <a:rPr lang="pt-BR" sz="900" dirty="0" smtClean="0"/>
              <a:t>realístico, Time-related: Quando ]</a:t>
            </a:r>
            <a:endParaRPr lang="pt-BR" dirty="0" smtClean="0"/>
          </a:p>
          <a:p>
            <a:r>
              <a:rPr lang="pt-BR" dirty="0" smtClean="0"/>
              <a:t> 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0376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r>
              <a:rPr lang="en-US" dirty="0" smtClean="0"/>
              <a:t>-</a:t>
            </a:r>
            <a:r>
              <a:rPr lang="pt-BR" dirty="0"/>
              <a:t>Produtos e principais requisitos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750" y="1066800"/>
            <a:ext cx="8137525" cy="2722240"/>
          </a:xfrm>
        </p:spPr>
        <p:txBody>
          <a:bodyPr/>
          <a:lstStyle/>
          <a:p>
            <a:r>
              <a:rPr lang="pt-BR" dirty="0" smtClean="0"/>
              <a:t>Produtos</a:t>
            </a:r>
          </a:p>
          <a:p>
            <a:endParaRPr lang="pt-BR" dirty="0" smtClean="0"/>
          </a:p>
          <a:p>
            <a:r>
              <a:rPr lang="pt-BR" dirty="0" smtClean="0"/>
              <a:t>Principais requisitos: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67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Analítica do Projeto (EAP/WBS)</a:t>
            </a:r>
            <a:endParaRPr lang="pt-BR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750" y="1066800"/>
            <a:ext cx="8137525" cy="272224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63563" y="4653136"/>
            <a:ext cx="629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Inserir aqui imagens ou layout do produto/projeto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425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Marcos / </a:t>
            </a:r>
            <a:r>
              <a:rPr lang="pt-BR" dirty="0" smtClean="0"/>
              <a:t>Orçamento</a:t>
            </a:r>
            <a:endParaRPr lang="pt-BR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89118"/>
              </p:ext>
            </p:extLst>
          </p:nvPr>
        </p:nvGraphicFramePr>
        <p:xfrm>
          <a:off x="611560" y="4077072"/>
          <a:ext cx="7848872" cy="234698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4093282"/>
                <a:gridCol w="1877795"/>
                <a:gridCol w="187779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Marcos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Previsão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Custo</a:t>
                      </a:r>
                      <a:endParaRPr kumimoji="0" lang="pt-BR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endParaRPr lang="pt-BR" sz="1400" dirty="0" smtClean="0"/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750" y="1066800"/>
            <a:ext cx="8137525" cy="272224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60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Premissas</a:t>
            </a:r>
            <a:r>
              <a:rPr lang="en-US" dirty="0" smtClean="0"/>
              <a:t> / </a:t>
            </a:r>
            <a:r>
              <a:rPr lang="pt-BR" dirty="0" smtClean="0"/>
              <a:t>Restrições</a:t>
            </a:r>
            <a:endParaRPr lang="pt-BR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318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Pontos de Atenção / Riscos</a:t>
            </a:r>
            <a:endParaRPr lang="pt-BR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05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Execução e Controle – Principais artefatos</a:t>
            </a: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667527"/>
              </p:ext>
            </p:extLst>
          </p:nvPr>
        </p:nvGraphicFramePr>
        <p:xfrm>
          <a:off x="71438" y="1124744"/>
          <a:ext cx="9037066" cy="232867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672356"/>
                <a:gridCol w="3415751"/>
                <a:gridCol w="1280906"/>
                <a:gridCol w="1707875"/>
                <a:gridCol w="960178"/>
              </a:tblGrid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What?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Qual informação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Why?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Qual propósito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Who?</a:t>
                      </a:r>
                      <a:b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pt-BR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Responsável</a:t>
                      </a:r>
                      <a:endParaRPr kumimoji="0" lang="pt-BR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When?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Periodicidade</a:t>
                      </a:r>
                      <a:endParaRPr kumimoji="0" lang="pt-BR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How?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Forma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29785">
                <a:tc>
                  <a:txBody>
                    <a:bodyPr/>
                    <a:lstStyle/>
                    <a:p>
                      <a:pPr marL="0" lvl="1">
                        <a:lnSpc>
                          <a:spcPct val="90000"/>
                        </a:lnSpc>
                      </a:pPr>
                      <a:r>
                        <a:rPr lang="pt-BR" sz="1600" dirty="0" smtClean="0">
                          <a:effectLst/>
                          <a:hlinkClick r:id="rId3"/>
                        </a:rPr>
                        <a:t>Registro das mudanças</a:t>
                      </a:r>
                      <a:endParaRPr lang="pt-BR" sz="16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Registrar cada mudança solicitada e controlar seu status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Nova </a:t>
                      </a:r>
                      <a:r>
                        <a:rPr kumimoji="0" lang="pt-BR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solicitação</a:t>
                      </a:r>
                      <a:endParaRPr kumimoji="0" lang="pt-BR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XLSX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600" dirty="0" smtClean="0">
                          <a:hlinkClick r:id="rId4"/>
                        </a:rPr>
                        <a:t>Status Report</a:t>
                      </a:r>
                      <a:endParaRPr lang="pt-BR" sz="1600" dirty="0" smtClean="0">
                        <a:solidFill>
                          <a:schemeClr val="bg2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Divulgar informações pertinentes ao projeto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Semanal</a:t>
                      </a:r>
                      <a:endParaRPr kumimoji="0" lang="pt-BR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PPTX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600" dirty="0" smtClean="0">
                          <a:hlinkClick r:id="rId5"/>
                        </a:rPr>
                        <a:t>Issues Log</a:t>
                      </a:r>
                      <a:endParaRPr lang="pt-BR" sz="1600" dirty="0" smtClean="0">
                        <a:solidFill>
                          <a:schemeClr val="bg2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Registrar problemas enfrentados no projeto e monitora sua solução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Novo </a:t>
                      </a:r>
                      <a:r>
                        <a:rPr kumimoji="0" lang="pt-BR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problema</a:t>
                      </a:r>
                      <a:endParaRPr kumimoji="0" lang="pt-BR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XLSX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179512" y="4653136"/>
            <a:ext cx="808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Plano de ação para o trabalho... Quem vai fazer o quê na equipe?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075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MO_PowerPoint">
  <a:themeElements>
    <a:clrScheme name="">
      <a:dk1>
        <a:srgbClr val="333333"/>
      </a:dk1>
      <a:lt1>
        <a:srgbClr val="BDE0FF"/>
      </a:lt1>
      <a:dk2>
        <a:srgbClr val="FFFFFF"/>
      </a:dk2>
      <a:lt2>
        <a:srgbClr val="808080"/>
      </a:lt2>
      <a:accent1>
        <a:srgbClr val="245CA8"/>
      </a:accent1>
      <a:accent2>
        <a:srgbClr val="EB7734"/>
      </a:accent2>
      <a:accent3>
        <a:srgbClr val="DBEDFF"/>
      </a:accent3>
      <a:accent4>
        <a:srgbClr val="2A2A2A"/>
      </a:accent4>
      <a:accent5>
        <a:srgbClr val="ACB5D1"/>
      </a:accent5>
      <a:accent6>
        <a:srgbClr val="D56B2E"/>
      </a:accent6>
      <a:hlink>
        <a:srgbClr val="82AEDB"/>
      </a:hlink>
      <a:folHlink>
        <a:srgbClr val="FCAF26"/>
      </a:folHlink>
    </a:clrScheme>
    <a:fontScheme name="PMO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PMO_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PMO.potx" id="{40FD53E4-991B-4B70-BE34-3663CA208080}" vid="{1F17F8CB-801B-42E4-ABF5-1F5BE40B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PowerPointPMO</Template>
  <TotalTime>90</TotalTime>
  <Words>295</Words>
  <Application>Microsoft Office PowerPoint</Application>
  <PresentationFormat>Apresentação na tela (4:3)</PresentationFormat>
  <Paragraphs>88</Paragraphs>
  <Slides>11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Lucida Sans Unicode</vt:lpstr>
      <vt:lpstr>Tahoma</vt:lpstr>
      <vt:lpstr>Times</vt:lpstr>
      <vt:lpstr>Webdings</vt:lpstr>
      <vt:lpstr>PMO_PowerPoint</vt:lpstr>
      <vt:lpstr>Kick-Off do Projeto [Projeto] [Cliente]</vt:lpstr>
      <vt:lpstr>Agenda</vt:lpstr>
      <vt:lpstr>Justificativa do Projeto</vt:lpstr>
      <vt:lpstr>Escopo-Produtos e principais requisitos</vt:lpstr>
      <vt:lpstr>Estrutura Analítica do Projeto (EAP/WBS)</vt:lpstr>
      <vt:lpstr>Marcos / Orçamento</vt:lpstr>
      <vt:lpstr>Premissas / Restrições</vt:lpstr>
      <vt:lpstr>Principais Pontos de Atenção / Riscos</vt:lpstr>
      <vt:lpstr>Execução e Controle – Principais artefatos</vt:lpstr>
      <vt:lpstr>Próximos Passos</vt:lpstr>
      <vt:lpstr>Obrigado!  Eduardo Montes, PMP  eduardo@escritoriodeprojetos.com.br</vt:lpstr>
    </vt:vector>
  </TitlesOfParts>
  <Company>PMO Escritório de Projetos LTDA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 do Projeto</dc:title>
  <dc:creator>Eduardo Montes</dc:creator>
  <dc:description>http://www.escritoriodeprojetos.com.br</dc:description>
  <cp:lastModifiedBy>Aluno0315</cp:lastModifiedBy>
  <cp:revision>12</cp:revision>
  <dcterms:created xsi:type="dcterms:W3CDTF">2014-11-28T20:02:52Z</dcterms:created>
  <dcterms:modified xsi:type="dcterms:W3CDTF">2020-03-12T22:42:41Z</dcterms:modified>
</cp:coreProperties>
</file>