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50BEA-CB21-051A-3F46-FFFF9CD95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071E0E-2E4F-54BF-FBD5-0616F82D5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17F79B-F468-F00E-3CBE-279C29DD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530E-8A36-451D-8E53-6D597B622FE6}" type="datetimeFigureOut">
              <a:rPr lang="es-CO" smtClean="0"/>
              <a:t>20/10/2022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1800B-CB4E-462D-E13A-8B09E629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9C83E5-11D9-3768-5406-18E5D01B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1B4F-29BC-4FF0-9B59-ECEF45244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519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B2BE8-D8B4-78DB-D4A8-72B79E90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5E5F5F-681E-82EA-C6EB-43055D8C3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52595D-AF46-FD03-A527-B0170C92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530E-8A36-451D-8E53-6D597B622FE6}" type="datetimeFigureOut">
              <a:rPr lang="es-CO" smtClean="0"/>
              <a:t>20/10/2022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7D26E-292C-8857-93EC-5AF2E290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C2C5F1-4F95-72DB-8602-908FC081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1B4F-29BC-4FF0-9B59-ECEF45244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495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3002C7-5354-28CD-1B45-AF0A79F2B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693B4C-C235-DE8A-1321-097CB47BB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501C9-7FC7-AC45-5B2A-1D278FF9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530E-8A36-451D-8E53-6D597B622FE6}" type="datetimeFigureOut">
              <a:rPr lang="es-CO" smtClean="0"/>
              <a:t>20/10/2022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C14321-4F24-DABB-BF2E-9BC3360D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75CC6-5D37-8512-991A-3EC74DD0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1B4F-29BC-4FF0-9B59-ECEF45244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769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0A7C2-4EF9-5E4A-6B24-FA2DE19F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C865DF-02CE-F3FE-D6C1-706282EF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3265C6-EB22-95BC-EFED-8D1F2814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530E-8A36-451D-8E53-6D597B622FE6}" type="datetimeFigureOut">
              <a:rPr lang="es-CO" smtClean="0"/>
              <a:t>20/10/2022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18F60-9476-D7A3-E6F7-63530977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92D3E7-FAC4-F2DC-2CDB-64478D50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1B4F-29BC-4FF0-9B59-ECEF45244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4888D-C3C2-DF68-5FAD-15E453E8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703172-8E54-57DB-CCBB-89FA6132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AC2391-37B5-4D15-93D0-A4438DC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530E-8A36-451D-8E53-6D597B622FE6}" type="datetimeFigureOut">
              <a:rPr lang="es-CO" smtClean="0"/>
              <a:t>20/10/2022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9FEC0F-8764-E537-1F23-00B2335E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69C77-B4BB-65B5-8B51-1A004EB9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1B4F-29BC-4FF0-9B59-ECEF45244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5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BB1A7-2BCB-786F-6432-88C8416A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83DC85-1047-E046-3FF5-B18BEE430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5FF6EA-57C2-0284-6478-51F197C1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B176EB-2095-A0A0-D748-9B6069A6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530E-8A36-451D-8E53-6D597B622FE6}" type="datetimeFigureOut">
              <a:rPr lang="es-CO" smtClean="0"/>
              <a:t>20/10/2022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E9FFA3-3C5D-6E9D-F468-F601BBEC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D64E4A-D0D3-0B17-8934-1CEA330F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1B4F-29BC-4FF0-9B59-ECEF45244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59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420E5-CBC9-4DB1-286D-18E342E8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8E60FB-F669-2572-D6C5-A5936F9E6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CBCD82-007C-A67D-6C95-5F76CFD82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49C65D-7E95-6EB6-90D0-E0F3D90BB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BA2A14-13E0-77F6-ABB9-7BB024E72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DAF3DA-2E3E-35E3-219A-7B96C4E1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530E-8A36-451D-8E53-6D597B622FE6}" type="datetimeFigureOut">
              <a:rPr lang="es-CO" smtClean="0"/>
              <a:t>20/10/2022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03EAB1-0F35-019F-56D5-35CCF052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5FA8CB-56FB-EE30-0057-14703243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1B4F-29BC-4FF0-9B59-ECEF45244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922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858C9-8C56-DB70-458B-BE69D85C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4C2023-243C-0BA1-BBF7-FBB758CC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530E-8A36-451D-8E53-6D597B622FE6}" type="datetimeFigureOut">
              <a:rPr lang="es-CO" smtClean="0"/>
              <a:t>20/10/2022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30D9C5-ACD1-7AF3-34BA-419A426B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9DEDD3-C083-D82D-4EFC-2A6739C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1B4F-29BC-4FF0-9B59-ECEF45244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426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A82630-B00E-F777-45D7-3934F4A7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530E-8A36-451D-8E53-6D597B622FE6}" type="datetimeFigureOut">
              <a:rPr lang="es-CO" smtClean="0"/>
              <a:t>20/10/2022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14CA84-5D10-AE49-128C-A57F7A7B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1C4F53-1D81-EEEA-D902-DB1B304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1B4F-29BC-4FF0-9B59-ECEF45244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04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4712D-6E32-910C-0DB0-4182E944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B893C-90F5-5840-D68C-FFE1E8A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14A587-7D4C-9354-EDA2-8E4A8AD06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0150CB-4674-1BF7-2F36-6A073ABE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530E-8A36-451D-8E53-6D597B622FE6}" type="datetimeFigureOut">
              <a:rPr lang="es-CO" smtClean="0"/>
              <a:t>20/10/2022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FC859B-4EDD-BB5C-60D8-5A1C10D4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4D0364-4B43-3AB7-02A6-FA4B63C8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1B4F-29BC-4FF0-9B59-ECEF45244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732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8EAED-E897-4D7C-98E7-BACBFE44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FAACD4-7BB5-5A4E-A32C-64792C5BC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1C3CFA-8A23-0346-EA92-69E86B5CB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1B59A5-CB24-3114-237B-B0EE6B88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530E-8A36-451D-8E53-6D597B622FE6}" type="datetimeFigureOut">
              <a:rPr lang="es-CO" smtClean="0"/>
              <a:t>20/10/2022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B3EFA2-6440-73DB-48B1-D3635F4F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ABDE8E-7512-57EE-6A6E-1C3472DA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1B4F-29BC-4FF0-9B59-ECEF45244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488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B22612-F5D5-C560-0853-73F38A17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131E5D-66B6-AC73-48E4-CBCA1301F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C6656-6D62-5424-998F-257BCF51D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2530E-8A36-451D-8E53-6D597B622FE6}" type="datetimeFigureOut">
              <a:rPr lang="es-CO" smtClean="0"/>
              <a:t>20/10/2022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E592BD-D25F-EE1C-BDFA-3B623A743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F966CF-9AE6-F5E6-4063-D1CB2C2FF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1B4F-29BC-4FF0-9B59-ECEF45244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21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P3D03CYFH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binars.net/blog/que-es-flask/" TargetMode="External"/><Relationship Id="rId2" Type="http://schemas.openxmlformats.org/officeDocument/2006/relationships/hyperlink" Target="https://www.youtube.com/watch?v=BP3D03CYFH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lpython.com/installing-python/" TargetMode="External"/><Relationship Id="rId4" Type="http://schemas.openxmlformats.org/officeDocument/2006/relationships/hyperlink" Target="https://aws.amazon.com/es/what-is/pyth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objeto, exterior, motor, hombre&#10;&#10;Descripción generada automáticamente">
            <a:extLst>
              <a:ext uri="{FF2B5EF4-FFF2-40B4-BE49-F238E27FC236}">
                <a16:creationId xmlns:a16="http://schemas.microsoft.com/office/drawing/2014/main" id="{2B2E29B6-8AD6-88E5-8154-620C776C7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" r="23298" b="606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3EA6BA-2694-BCBB-9C0C-665C528D6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 dirty="0"/>
              <a:t> INTELIGENCIA</a:t>
            </a:r>
            <a:br>
              <a:rPr lang="es-ES" sz="4800" dirty="0"/>
            </a:br>
            <a:r>
              <a:rPr lang="es-ES" sz="4800" dirty="0"/>
              <a:t>   ARTIFICIAL</a:t>
            </a:r>
            <a:endParaRPr lang="es-CO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10E59E-1EAA-D0B5-CB7A-65F330638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846620" cy="1208141"/>
          </a:xfrm>
        </p:spPr>
        <p:txBody>
          <a:bodyPr>
            <a:normAutofit/>
          </a:bodyPr>
          <a:lstStyle/>
          <a:p>
            <a:r>
              <a:rPr lang="es-ES" sz="2000" dirty="0"/>
              <a:t>JEISON GALEANO  </a:t>
            </a:r>
            <a:br>
              <a:rPr lang="es-ES" sz="2000" dirty="0"/>
            </a:br>
            <a:r>
              <a:rPr lang="es-ES" sz="2000" dirty="0"/>
              <a:t>CORPORACIÓN UNIVERSITARIA LATINOAMERICANA</a:t>
            </a:r>
          </a:p>
          <a:p>
            <a:r>
              <a:rPr lang="es-ES" sz="2000" dirty="0"/>
              <a:t>CRUD (PYTHON – FLASK – MYSQL)</a:t>
            </a:r>
            <a:endParaRPr lang="es-CO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339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800D56-E5B5-6D9C-DD60-D81BB4ED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Paquete Database</a:t>
            </a:r>
            <a:endParaRPr lang="es-CO" sz="4800">
              <a:solidFill>
                <a:schemeClr val="bg1"/>
              </a:solidFill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A4B1C-E108-E90E-8FED-A1BE6042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El paquete de la que hace referencia a la base de datos contara con un archivo el cual tomo como nombre sb.sql dicha extensión para determinar que hace referencia a un archivo de base de datos y de ejecución SQL.</a:t>
            </a:r>
            <a:endParaRPr lang="es-CO" sz="2000">
              <a:solidFill>
                <a:schemeClr val="bg1"/>
              </a:solidFill>
            </a:endParaRPr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593716B-8BF7-6EC7-EC28-FD694496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2" y="1874274"/>
            <a:ext cx="6642532" cy="253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9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9AA648-9789-965D-A704-4E2B0543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Paquete Models</a:t>
            </a:r>
            <a:endParaRPr lang="es-CO" sz="480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D4357D-F081-8FA6-09B1-E42B235E9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1400">
                <a:solidFill>
                  <a:schemeClr val="bg1"/>
                </a:solidFill>
              </a:rPr>
              <a:t>Este paquete cuenta con la clase Contact.py donde se determina el objeto con sus atributos que son:</a:t>
            </a:r>
          </a:p>
          <a:p>
            <a:pPr lvl="1"/>
            <a:r>
              <a:rPr lang="es-ES" sz="140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s-ES" sz="1400">
                <a:solidFill>
                  <a:schemeClr val="bg1"/>
                </a:solidFill>
              </a:rPr>
              <a:t>FullName</a:t>
            </a:r>
          </a:p>
          <a:p>
            <a:pPr lvl="1"/>
            <a:r>
              <a:rPr lang="es-ES" sz="1400">
                <a:solidFill>
                  <a:schemeClr val="bg1"/>
                </a:solidFill>
              </a:rPr>
              <a:t>Email</a:t>
            </a:r>
          </a:p>
          <a:p>
            <a:pPr lvl="1"/>
            <a:r>
              <a:rPr lang="es-ES" sz="1400">
                <a:solidFill>
                  <a:schemeClr val="bg1"/>
                </a:solidFill>
              </a:rPr>
              <a:t>Phone</a:t>
            </a:r>
          </a:p>
          <a:p>
            <a:r>
              <a:rPr lang="es-ES" sz="1400">
                <a:solidFill>
                  <a:schemeClr val="bg1"/>
                </a:solidFill>
              </a:rPr>
              <a:t>Esta clase realiza la importación de otra clase llamada db y que proviene del paquete Utils con el fin de integrar el modelo creado a la base de datos.</a:t>
            </a:r>
          </a:p>
          <a:p>
            <a:pPr lvl="1"/>
            <a:endParaRPr lang="es-ES" sz="140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CO" sz="1400">
              <a:solidFill>
                <a:schemeClr val="bg1"/>
              </a:solidFill>
            </a:endParaRPr>
          </a:p>
        </p:txBody>
      </p:sp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9D627B1E-F1C8-3851-B8FB-86E636B0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1595803"/>
            <a:ext cx="5051320" cy="366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9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CC33B-1F5A-3E88-134B-83101B7D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ES" sz="3600"/>
              <a:t>Paquete Routes</a:t>
            </a:r>
            <a:endParaRPr lang="es-CO" sz="3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9E3E2-E8AF-32BD-336C-31A7B4E88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s-ES" sz="1800" dirty="0"/>
              <a:t>En el paquete routes contamos con el controlador el cual tiene cada uno de los métodos GET,POST,DELETE,PUT que se consumirán a nivel del front para ejecutar cada una de las operaciones hacía la base de datos.</a:t>
            </a:r>
          </a:p>
          <a:p>
            <a:r>
              <a:rPr lang="es-ES" sz="1800" dirty="0"/>
              <a:t>Se realizan importaciones de </a:t>
            </a:r>
            <a:r>
              <a:rPr lang="es-ES" sz="1800" dirty="0" err="1"/>
              <a:t>Flask</a:t>
            </a:r>
            <a:r>
              <a:rPr lang="es-ES" sz="1800" dirty="0"/>
              <a:t>, </a:t>
            </a:r>
            <a:r>
              <a:rPr lang="es-ES" sz="1800" dirty="0" err="1"/>
              <a:t>Contact</a:t>
            </a:r>
            <a:r>
              <a:rPr lang="es-ES" sz="1800" dirty="0"/>
              <a:t> y </a:t>
            </a:r>
            <a:r>
              <a:rPr lang="es-ES" sz="1800" dirty="0" err="1"/>
              <a:t>Db</a:t>
            </a:r>
            <a:r>
              <a:rPr lang="es-ES" sz="1800" dirty="0"/>
              <a:t> las cuales se utilizan para las integraciones entre Front </a:t>
            </a:r>
            <a:r>
              <a:rPr lang="es-ES" sz="1800" dirty="0" err="1"/>
              <a:t>End</a:t>
            </a:r>
            <a:r>
              <a:rPr lang="es-ES" sz="1800" dirty="0"/>
              <a:t>, </a:t>
            </a:r>
            <a:r>
              <a:rPr lang="es-ES" sz="1800" dirty="0" err="1"/>
              <a:t>Backend</a:t>
            </a:r>
            <a:r>
              <a:rPr lang="es-ES" sz="1800" dirty="0"/>
              <a:t> y Base de datos.</a:t>
            </a:r>
          </a:p>
          <a:p>
            <a:endParaRPr lang="es-CO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2815BB-B5BB-103B-91BD-43573A6F5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697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6578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680DD0-6EBD-CBC6-ADE7-5ED9C1285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276" y="227667"/>
            <a:ext cx="5970484" cy="640266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05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439523-F7FF-2E73-6B23-4797A754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ES" sz="2800"/>
              <a:t>Paquete Static</a:t>
            </a:r>
            <a:endParaRPr lang="es-CO" sz="2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97483-6A42-EEE2-4296-E1373E1C4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ES" sz="2000" dirty="0"/>
              <a:t>En el paquete static manejaremos la clase Main.css que hace relación a los estilos a manejar en este caso relacionamos el estilo del body y color secundario.</a:t>
            </a:r>
          </a:p>
          <a:p>
            <a:endParaRPr lang="es-ES" sz="1700" dirty="0"/>
          </a:p>
          <a:p>
            <a:endParaRPr lang="es-CO" sz="1700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A6633D6-AB9E-8998-F209-A45B0924E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514"/>
          <a:stretch/>
        </p:blipFill>
        <p:spPr>
          <a:xfrm>
            <a:off x="6009576" y="1447941"/>
            <a:ext cx="5813615" cy="34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1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E0A16A-217B-3CE1-7883-4412DC3D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s-ES" sz="4000"/>
              <a:t>Paquete Templates</a:t>
            </a:r>
            <a:endParaRPr lang="es-CO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8FB9E6-9319-09D3-860F-CC026E59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s-ES" sz="2000" dirty="0"/>
              <a:t>Se manejan los archivos con extensión HTML los cuales se encargan de ser la visualización de los datos y formularios para creación, actualización, eliminación y obtener datos.</a:t>
            </a:r>
          </a:p>
          <a:p>
            <a:endParaRPr lang="es-ES" sz="2000" dirty="0"/>
          </a:p>
          <a:p>
            <a:r>
              <a:rPr lang="es-ES" sz="2000" dirty="0"/>
              <a:t>Se cuenta con un paquete </a:t>
            </a:r>
            <a:r>
              <a:rPr lang="es-ES" sz="2000" dirty="0" err="1"/>
              <a:t>Partials</a:t>
            </a:r>
            <a:r>
              <a:rPr lang="es-ES" sz="2000" dirty="0"/>
              <a:t> internamente que se encarga de mostrar mensajes, creación de menú y una clase de formulario.</a:t>
            </a: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34D82E1F-6275-E099-CC9F-D56FA3FB7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42" y="1029928"/>
            <a:ext cx="4736963" cy="464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76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D3489-78C1-B9C0-C670-02EB89F8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ES" sz="3400"/>
              <a:t>Paquete Utils</a:t>
            </a:r>
            <a:endParaRPr lang="es-CO" sz="3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7800BA-110A-E719-A8CE-195D4D86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/>
              <a:t>El paquete Utils se encuentra la clase de importación de base de datos la cual se encarga de hacer la instancia de dicha configuración para que sea utilizada a nivel del proyecto.</a:t>
            </a:r>
          </a:p>
          <a:p>
            <a:pPr marL="0" indent="0">
              <a:buNone/>
            </a:pPr>
            <a:endParaRPr lang="es-ES" sz="1800"/>
          </a:p>
          <a:p>
            <a:pPr marL="0" indent="0">
              <a:buNone/>
            </a:pPr>
            <a:r>
              <a:rPr lang="es-ES" sz="1800"/>
              <a:t>Se importa la librería SQLAlchemy y se iguala al constructor de la clase con la librería.</a:t>
            </a:r>
          </a:p>
          <a:p>
            <a:pPr marL="0" indent="0">
              <a:buNone/>
            </a:pPr>
            <a:endParaRPr lang="es-CO" sz="1800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61386BF-CAF2-5DA4-E046-5DCAB1CA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798217"/>
            <a:ext cx="6440424" cy="32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1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E16D5A-BCF3-7331-0568-8AEB9B8B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s-ES"/>
              <a:t>Clases Independientes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9E474F-F276-8D08-2786-4BC15D71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/>
              <a:t>Tenemos principalmente la clase app.py que se encarga de realizar la configuración del enviroment de la URL de la base de datos y de crear la instancia del modelo de contactos.</a:t>
            </a:r>
          </a:p>
          <a:p>
            <a:pPr marL="0" indent="0">
              <a:buNone/>
            </a:pPr>
            <a:endParaRPr lang="es-ES" sz="2000"/>
          </a:p>
          <a:p>
            <a:pPr marL="0" indent="0">
              <a:buNone/>
            </a:pPr>
            <a:r>
              <a:rPr lang="es-ES" sz="2000"/>
              <a:t>Se importan en esta clase Flask, Contacts, SQLAlchemy y DATABASE como clases dependientes.</a:t>
            </a:r>
            <a:endParaRPr lang="es-CO" sz="200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67823F6-AE79-CEE3-5D28-0D41B78E3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15" y="2191807"/>
            <a:ext cx="4904807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8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A1C1B4-B597-8EDA-A1B9-684041E4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Clase Config.py</a:t>
            </a:r>
            <a:endParaRPr lang="es-CO" sz="4800">
              <a:solidFill>
                <a:schemeClr val="bg1"/>
              </a:solidFill>
            </a:endParaRP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869BF3-5E03-7A1B-8868-F288F1CF4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La clase config.py se encarga de setear los valores requeridos para realizar la conexión a la base de datos por medio de valores determinados en el enviroment y seteados a la conexión de Mysql.</a:t>
            </a:r>
            <a:endParaRPr lang="es-CO" sz="2000">
              <a:solidFill>
                <a:schemeClr val="bg1"/>
              </a:solidFill>
            </a:endParaRPr>
          </a:p>
        </p:txBody>
      </p:sp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3F249128-D415-2674-CADC-3081D15FB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2" y="1155427"/>
            <a:ext cx="6642532" cy="39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9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ACB75-3BDD-2378-1D95-752CD0C6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Clase index.py</a:t>
            </a:r>
            <a:endParaRPr lang="es-CO" sz="48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CACC9E-22FD-3D85-00FA-E51247A2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La Clase index.py se encarga de importar el app mencionado anterior mente para ser la clase de ejecución principal y realizar el llamado al ejecutarse y levantar los servicios tanto Front-End como los de base de datos.</a:t>
            </a:r>
            <a:endParaRPr lang="es-CO" sz="200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66B653-7815-7F86-48FA-50CF5E543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1710225"/>
            <a:ext cx="5051320" cy="343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2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C3E22A-0520-9CA8-DC6E-32AE2B75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s-ES" sz="4000"/>
              <a:t>INTRODUCCIÓN </a:t>
            </a:r>
            <a:endParaRPr lang="es-CO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3DB39-55E2-0AC1-86DB-DA52532E8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000" dirty="0"/>
              <a:t>El principal objetivo de esta presentación es dar a conocer el lenguaje de programación PYTHON que a su vez será integrado con un “Micro </a:t>
            </a:r>
            <a:r>
              <a:rPr lang="es-ES" sz="2000" dirty="0" err="1"/>
              <a:t>Frameworks</a:t>
            </a:r>
            <a:r>
              <a:rPr lang="es-ES" sz="2000" dirty="0"/>
              <a:t>” llamado FLASK el cual su funcionalidad es crear aplicaciones web bajo el patrón de diseño MVC.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Así mismo se conectara a una base de datos MySQL y también se integrara con Docker el despliegue de dicho ambiente.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>
                <a:hlinkClick r:id="rId2"/>
              </a:rPr>
              <a:t>https://www.youtube.com/watch?v=BP3D03CYFHA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A288271-4A2B-FEFD-D9F6-DBB2B6BE5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642" y="1870975"/>
            <a:ext cx="4736963" cy="29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35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5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390D43-9A4B-C418-E88B-901DFAE5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s-ES"/>
              <a:t>Docker File &amp; Docker Compose	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273FC5-6F3C-6575-59D2-834BE8F5B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es-ES" sz="2000"/>
              <a:t>Estos archivos se utilizan para el despliegue de la aplicación y puesta en marcha de instancia de la base de datos cuentan con una configuración la cual se ejecutara al momento de inicializar la ejecución del despliegue y esta así mismo será cargada por el proyecto para su utilidad.</a:t>
            </a:r>
            <a:endParaRPr lang="es-CO" sz="2000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AA6BE37-597F-079F-ABAF-3B74B811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697" y="365125"/>
            <a:ext cx="3208931" cy="2411852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FE1C23B9-6E33-E084-E59C-6703D93C1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445" y="2994128"/>
            <a:ext cx="3282183" cy="31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74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2E91BF-7355-F482-8A85-1D77B3A9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Imágenes de Front-End.</a:t>
            </a:r>
            <a:endParaRPr lang="es-CO" sz="480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89A011-727A-8D63-61B0-36FD6722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1073752"/>
            <a:ext cx="4849488" cy="201253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41010E0-E31F-2625-3BC4-5765A2636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Pestaña</a:t>
            </a:r>
            <a:r>
              <a:rPr lang="en-US" sz="2000" dirty="0">
                <a:solidFill>
                  <a:schemeClr val="bg1"/>
                </a:solidFill>
              </a:rPr>
              <a:t> principal y </a:t>
            </a:r>
            <a:r>
              <a:rPr lang="en-US" sz="2000" dirty="0" err="1">
                <a:solidFill>
                  <a:schemeClr val="bg1"/>
                </a:solidFill>
              </a:rPr>
              <a:t>mensaje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notificación</a:t>
            </a:r>
            <a:r>
              <a:rPr lang="en-US" sz="2000" dirty="0">
                <a:solidFill>
                  <a:schemeClr val="bg1"/>
                </a:solidFill>
              </a:rPr>
              <a:t> al </a:t>
            </a:r>
            <a:r>
              <a:rPr lang="en-US" sz="2000" dirty="0" err="1">
                <a:solidFill>
                  <a:schemeClr val="bg1"/>
                </a:solidFill>
              </a:rPr>
              <a:t>momento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realizar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operación</a:t>
            </a:r>
            <a:r>
              <a:rPr lang="en-US" sz="2000" dirty="0">
                <a:solidFill>
                  <a:schemeClr val="bg1"/>
                </a:solidFill>
              </a:rPr>
              <a:t> rest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aplicación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735A09-A674-21ED-8BB5-534861EF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6" y="3970972"/>
            <a:ext cx="4837061" cy="15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98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1170C5-7A3B-2B05-C4D9-C7FFBC0D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Bibliografia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0AD6CB9A-BDFA-40C3-C384-6D8850B35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s-CO" sz="2400">
                <a:hlinkClick r:id="rId2"/>
              </a:rPr>
              <a:t>https://www.youtube.com/watch?v=BP3D03CYFHA</a:t>
            </a:r>
            <a:endParaRPr lang="es-CO" sz="2400"/>
          </a:p>
          <a:p>
            <a:r>
              <a:rPr lang="es-CO" sz="2400">
                <a:hlinkClick r:id="rId3"/>
              </a:rPr>
              <a:t>https://openwebinars.net/blog/que-es-flask/</a:t>
            </a:r>
            <a:endParaRPr lang="es-CO" sz="2400"/>
          </a:p>
          <a:p>
            <a:r>
              <a:rPr lang="es-CO" sz="2400">
                <a:hlinkClick r:id="rId4"/>
              </a:rPr>
              <a:t>https://aws.amazon.com/es/what-is/python/</a:t>
            </a:r>
            <a:endParaRPr lang="es-CO" sz="2400"/>
          </a:p>
          <a:p>
            <a:r>
              <a:rPr lang="es-CO" sz="2400">
                <a:hlinkClick r:id="rId5"/>
              </a:rPr>
              <a:t>https://realpython.com/installing-python/</a:t>
            </a:r>
            <a:endParaRPr lang="es-CO" sz="2400"/>
          </a:p>
          <a:p>
            <a:endParaRPr lang="es-CO" sz="2400"/>
          </a:p>
        </p:txBody>
      </p:sp>
    </p:spTree>
    <p:extLst>
      <p:ext uri="{BB962C8B-B14F-4D97-AF65-F5344CB8AC3E}">
        <p14:creationId xmlns:p14="http://schemas.microsoft.com/office/powerpoint/2010/main" val="168408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7699B8-657B-9FE4-3EC7-118055EE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s-ES" sz="3800">
                <a:solidFill>
                  <a:schemeClr val="bg1"/>
                </a:solidFill>
              </a:rPr>
              <a:t>¿Qué es Python?</a:t>
            </a:r>
            <a:endParaRPr lang="es-CO" sz="3800">
              <a:solidFill>
                <a:schemeClr val="bg1"/>
              </a:solidFill>
            </a:endParaRP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DA029-6E90-525F-1ADF-0FB1E14C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s-ES" sz="1900" b="0" i="0" dirty="0">
                <a:solidFill>
                  <a:schemeClr val="bg1"/>
                </a:solidFill>
                <a:effectLst/>
                <a:latin typeface="AmazonEmber"/>
              </a:rPr>
              <a:t>Python es un lenguaje de programación ampliamente utilizado en las aplicaciones web, el desarrollo de </a:t>
            </a:r>
            <a:r>
              <a:rPr lang="es-ES" sz="1900" b="0" i="1" dirty="0">
                <a:solidFill>
                  <a:schemeClr val="bg1"/>
                </a:solidFill>
                <a:effectLst/>
                <a:latin typeface="AmazonEmber"/>
              </a:rPr>
              <a:t>software</a:t>
            </a:r>
            <a:r>
              <a:rPr lang="es-ES" sz="1900" b="0" i="0" dirty="0">
                <a:solidFill>
                  <a:schemeClr val="bg1"/>
                </a:solidFill>
                <a:effectLst/>
                <a:latin typeface="AmazonEmber"/>
              </a:rPr>
              <a:t>, la ciencia de datos y el </a:t>
            </a:r>
            <a:r>
              <a:rPr lang="es-ES" sz="1900" b="0" i="1" dirty="0">
                <a:solidFill>
                  <a:schemeClr val="bg1"/>
                </a:solidFill>
                <a:effectLst/>
                <a:latin typeface="AmazonEmber"/>
              </a:rPr>
              <a:t>machine learning</a:t>
            </a:r>
            <a:r>
              <a:rPr lang="es-ES" sz="1900" b="0" i="0" dirty="0">
                <a:solidFill>
                  <a:schemeClr val="bg1"/>
                </a:solidFill>
                <a:effectLst/>
                <a:latin typeface="AmazonEmber"/>
              </a:rPr>
              <a:t>. Los desarrolladores utilizan Python porque es eficiente y fácil de aprender, además de que se puede ejecutar en muchas plataformas diferentes. El </a:t>
            </a:r>
            <a:r>
              <a:rPr lang="es-ES" sz="1900" b="0" i="1" dirty="0">
                <a:solidFill>
                  <a:schemeClr val="bg1"/>
                </a:solidFill>
                <a:effectLst/>
                <a:latin typeface="AmazonEmber"/>
              </a:rPr>
              <a:t>software</a:t>
            </a:r>
            <a:r>
              <a:rPr lang="es-ES" sz="1900" b="0" i="0" dirty="0">
                <a:solidFill>
                  <a:schemeClr val="bg1"/>
                </a:solidFill>
                <a:effectLst/>
                <a:latin typeface="AmazonEmber"/>
              </a:rPr>
              <a:t> Python se puede descargar gratis, se integra bien a todos los tipos de sistemas y aumenta la velocidad del desarrollo.</a:t>
            </a:r>
            <a:endParaRPr lang="es-CO" sz="19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A332AF3-C250-B336-8843-722C309F1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2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2326887-2686-C65C-CFC9-340F2A76E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96" y="1368465"/>
            <a:ext cx="4378880" cy="244937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4D411D-9305-CA93-5F4F-B072A2D7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es-ES"/>
              <a:t>¿Qué es Flask?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03B33-0247-6557-99C0-D47C285A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es-ES" sz="1400" b="1" i="0">
                <a:effectLst/>
                <a:latin typeface="AmazonEmber"/>
              </a:rPr>
              <a:t>Flask</a:t>
            </a:r>
            <a:r>
              <a:rPr lang="es-ES" sz="1400" b="0" i="0">
                <a:effectLst/>
                <a:latin typeface="AmazonEmber"/>
              </a:rPr>
              <a:t> es un </a:t>
            </a:r>
            <a:r>
              <a:rPr lang="es-ES" sz="1400" b="0" i="1">
                <a:effectLst/>
                <a:latin typeface="AmazonEmber"/>
              </a:rPr>
              <a:t>“micro”</a:t>
            </a:r>
            <a:r>
              <a:rPr lang="es-ES" sz="1400" b="0" i="0">
                <a:effectLst/>
                <a:latin typeface="AmazonEmber"/>
              </a:rPr>
              <a:t> Framework escrito en Python y concebido para facilitar el desarrollo de Aplicaciones Web bajo el patrón MVC.</a:t>
            </a:r>
          </a:p>
          <a:p>
            <a:r>
              <a:rPr lang="es-ES" sz="1400" b="1" i="0">
                <a:effectLst/>
                <a:latin typeface="AmazonEmber"/>
              </a:rPr>
              <a:t>Flask</a:t>
            </a:r>
            <a:r>
              <a:rPr lang="es-ES" sz="1400" b="0" i="0">
                <a:effectLst/>
                <a:latin typeface="AmazonEmber"/>
              </a:rPr>
              <a:t> tenemos las herramientas necesarias para crear una aplicación web funcional pero si se necesita en algún momento una nueva funcionalidad hay un conjunto muy grande </a:t>
            </a:r>
            <a:r>
              <a:rPr lang="es-ES" sz="1400" b="1" i="0">
                <a:effectLst/>
                <a:latin typeface="AmazonEmber"/>
              </a:rPr>
              <a:t>extensiones (plugins)</a:t>
            </a:r>
            <a:r>
              <a:rPr lang="es-ES" sz="1400" b="0" i="0">
                <a:effectLst/>
                <a:latin typeface="AmazonEmber"/>
              </a:rPr>
              <a:t> que se pueden instalar con </a:t>
            </a:r>
            <a:r>
              <a:rPr lang="es-ES" sz="1400" b="1" i="0">
                <a:effectLst/>
                <a:latin typeface="AmazonEmber"/>
              </a:rPr>
              <a:t>Flask</a:t>
            </a:r>
            <a:r>
              <a:rPr lang="es-ES" sz="1400" b="0" i="0">
                <a:effectLst/>
                <a:latin typeface="AmazonEmber"/>
              </a:rPr>
              <a:t> que le van dotando de funcionalidad</a:t>
            </a:r>
          </a:p>
          <a:p>
            <a:endParaRPr lang="es-ES" sz="1400">
              <a:latin typeface="AmazonEmber"/>
            </a:endParaRPr>
          </a:p>
          <a:p>
            <a:pPr lvl="1"/>
            <a:r>
              <a:rPr lang="es-CO" sz="1400">
                <a:latin typeface="AmazonEmber"/>
              </a:rPr>
              <a:t>VENTAJAS DE FLASK</a:t>
            </a:r>
          </a:p>
          <a:p>
            <a:pPr lvl="2"/>
            <a:r>
              <a:rPr lang="es-CO" sz="1400" b="0" i="0">
                <a:effectLst/>
                <a:latin typeface="AmazonEmber"/>
              </a:rPr>
              <a:t>Facilita la colaboración.</a:t>
            </a:r>
          </a:p>
          <a:p>
            <a:pPr lvl="2"/>
            <a:r>
              <a:rPr lang="es-ES" sz="1400" b="0" i="0">
                <a:effectLst/>
                <a:latin typeface="AmazonEmber"/>
              </a:rPr>
              <a:t>Proporciona una estructura del proyecto, es decir, todas las Apps que estén construidas con</a:t>
            </a:r>
          </a:p>
          <a:p>
            <a:pPr marL="914400" lvl="2" indent="0">
              <a:buNone/>
            </a:pPr>
            <a:r>
              <a:rPr lang="es-ES" sz="1400" b="0" i="0">
                <a:effectLst/>
                <a:latin typeface="AmazonEmber"/>
              </a:rPr>
              <a:t> </a:t>
            </a:r>
            <a:r>
              <a:rPr lang="es-ES" sz="1400" b="1" i="0">
                <a:effectLst/>
                <a:latin typeface="AmazonEmber"/>
              </a:rPr>
              <a:t>Flask</a:t>
            </a:r>
            <a:r>
              <a:rPr lang="es-ES" sz="1400" b="0" i="0">
                <a:effectLst/>
                <a:latin typeface="AmazonEmber"/>
              </a:rPr>
              <a:t> van a tener los mismos elementos y los mismos ficheros.</a:t>
            </a:r>
          </a:p>
          <a:p>
            <a:pPr marL="914400" lvl="2" indent="0">
              <a:buNone/>
            </a:pPr>
            <a:br>
              <a:rPr lang="es-CO" sz="1400"/>
            </a:br>
            <a:endParaRPr lang="es-ES" sz="1400"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324778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0B2B5F-4EBD-7E30-922D-3D0558B0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Creación de ambiente Desarrollo.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DF54AFD9-344C-A370-A7D4-9E3BCE39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s-ES" sz="2000"/>
              <a:t>Se debe instalar Python el cual se instala desde la pagina oficial</a:t>
            </a:r>
          </a:p>
          <a:p>
            <a:pPr marL="0" indent="0">
              <a:buNone/>
            </a:pPr>
            <a:endParaRPr lang="es-ES" sz="2000"/>
          </a:p>
          <a:p>
            <a:r>
              <a:rPr lang="es-ES" sz="2000"/>
              <a:t>Siguiente se creará una carpeta con nombre del proyecto en este caso se utilizo el nombre “flask-sqlalchemy-crud”.</a:t>
            </a:r>
          </a:p>
          <a:p>
            <a:r>
              <a:rPr lang="es-ES" sz="2000"/>
              <a:t>Se deberá crear la variable de entorno la cual se creará dentro de la carpeta anteriormente creada con el siguiente comando:</a:t>
            </a:r>
          </a:p>
          <a:p>
            <a:pPr lvl="1"/>
            <a:r>
              <a:rPr lang="es-ES" sz="2000"/>
              <a:t>Pip install virtualenv</a:t>
            </a:r>
          </a:p>
          <a:p>
            <a:r>
              <a:rPr lang="es-ES" sz="2000"/>
              <a:t>Luego debemos crear las librerías de dichas variables de entorno y así mismo inicializarlas se realiza con los siguientes comandos dentro de la carpeta:</a:t>
            </a:r>
          </a:p>
          <a:p>
            <a:pPr lvl="1"/>
            <a:r>
              <a:rPr lang="es-ES" sz="2000"/>
              <a:t>Python –m virtualenv nenv</a:t>
            </a:r>
          </a:p>
          <a:p>
            <a:pPr lvl="1"/>
            <a:r>
              <a:rPr lang="es-ES" sz="2000"/>
              <a:t>Activate</a:t>
            </a:r>
          </a:p>
          <a:p>
            <a:pPr marL="457200" lvl="1" indent="0">
              <a:buNone/>
            </a:pPr>
            <a:endParaRPr lang="es-ES" sz="2000"/>
          </a:p>
          <a:p>
            <a:pPr marL="457200" lvl="1" indent="0">
              <a:buNone/>
            </a:pPr>
            <a:endParaRPr lang="es-ES" sz="2000"/>
          </a:p>
          <a:p>
            <a:endParaRPr lang="es-CO" sz="2000"/>
          </a:p>
        </p:txBody>
      </p:sp>
    </p:spTree>
    <p:extLst>
      <p:ext uri="{BB962C8B-B14F-4D97-AF65-F5344CB8AC3E}">
        <p14:creationId xmlns:p14="http://schemas.microsoft.com/office/powerpoint/2010/main" val="378133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6211F4-CF11-E271-96C5-3D5B0754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Ejecución de comandos de entorno: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76A44126-036A-A5E8-64BA-7C92CF8DC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1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4FA4A-07D0-3B17-50C6-CAB36C89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813"/>
            <a:ext cx="10515600" cy="1325563"/>
          </a:xfrm>
        </p:spPr>
        <p:txBody>
          <a:bodyPr/>
          <a:lstStyle/>
          <a:p>
            <a:r>
              <a:rPr lang="es-ES" dirty="0"/>
              <a:t>Instalación de Dependencias: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1E43CF-DEB9-8CA9-E0C9-B2B6A5B6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realizar la instalación de dependencias se abre principalmente el proyecto en este caso utilice el IDE Visual Studio Code, teniendo en cuenta las dependencias a instalar se ejecuta principalmente el comando por medio de la terminal:</a:t>
            </a:r>
          </a:p>
          <a:p>
            <a:pPr lvl="1"/>
            <a:r>
              <a:rPr lang="es-CO" dirty="0"/>
              <a:t>pip install mysqlclien</a:t>
            </a:r>
            <a:r>
              <a:rPr lang="es-ES" dirty="0"/>
              <a:t>t</a:t>
            </a:r>
          </a:p>
          <a:p>
            <a:r>
              <a:rPr lang="es-ES" dirty="0"/>
              <a:t>Luego ejecutaremos el archivo adjunto con la siguiente línea de comando este contiene las librerías y dependencias </a:t>
            </a:r>
            <a:r>
              <a:rPr lang="es-ES"/>
              <a:t>del proyecto.</a:t>
            </a:r>
            <a:endParaRPr lang="es-ES" dirty="0"/>
          </a:p>
          <a:p>
            <a:pPr lvl="1"/>
            <a:r>
              <a:rPr lang="en-US" dirty="0"/>
              <a:t>pip install -r requirements.txt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495A892-D204-00EC-FF44-7E3F7D27AB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091649"/>
              </p:ext>
            </p:extLst>
          </p:nvPr>
        </p:nvGraphicFramePr>
        <p:xfrm>
          <a:off x="1318908" y="5428358"/>
          <a:ext cx="1549551" cy="758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2" imgW="895680" imgH="437760" progId="Package">
                  <p:embed/>
                </p:oleObj>
              </mc:Choice>
              <mc:Fallback>
                <p:oleObj name="Objeto empaquetador del shell" showAsIcon="1" r:id="rId2" imgW="8956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8908" y="5428358"/>
                        <a:ext cx="1549551" cy="758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24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F37886-93C7-4E1E-6AD3-93000D48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s-ES" sz="4100">
                <a:solidFill>
                  <a:schemeClr val="bg1"/>
                </a:solidFill>
              </a:rPr>
              <a:t>Empaquetado del proyecto</a:t>
            </a:r>
            <a:endParaRPr lang="es-CO" sz="41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7BA16E-8696-3885-E9D8-42F38B73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s-ES" sz="1900" dirty="0"/>
              <a:t>Se deberán crear diferentes tipos de paquetes y archivos que son los siguientes:</a:t>
            </a:r>
          </a:p>
          <a:p>
            <a:pPr lvl="1"/>
            <a:r>
              <a:rPr lang="es-ES" sz="1900" dirty="0"/>
              <a:t>Paquetes:</a:t>
            </a:r>
          </a:p>
          <a:p>
            <a:pPr lvl="2"/>
            <a:r>
              <a:rPr lang="es-ES" sz="1900" dirty="0" err="1"/>
              <a:t>Database</a:t>
            </a:r>
            <a:endParaRPr lang="es-ES" sz="1900" dirty="0"/>
          </a:p>
          <a:p>
            <a:pPr lvl="2"/>
            <a:r>
              <a:rPr lang="es-ES" sz="1900" dirty="0"/>
              <a:t>Models</a:t>
            </a:r>
          </a:p>
          <a:p>
            <a:pPr lvl="2"/>
            <a:r>
              <a:rPr lang="es-ES" sz="1900" dirty="0"/>
              <a:t>Routes</a:t>
            </a:r>
          </a:p>
          <a:p>
            <a:pPr lvl="2"/>
            <a:r>
              <a:rPr lang="es-ES" sz="1900" dirty="0"/>
              <a:t>Static</a:t>
            </a:r>
          </a:p>
          <a:p>
            <a:pPr lvl="2"/>
            <a:r>
              <a:rPr lang="es-ES" sz="1900" dirty="0" err="1"/>
              <a:t>Templates</a:t>
            </a:r>
            <a:endParaRPr lang="es-ES" sz="1900" dirty="0"/>
          </a:p>
          <a:p>
            <a:pPr lvl="2"/>
            <a:r>
              <a:rPr lang="es-ES" sz="1900" dirty="0" err="1"/>
              <a:t>Utils</a:t>
            </a:r>
            <a:endParaRPr lang="es-ES" sz="1900" dirty="0"/>
          </a:p>
          <a:p>
            <a:pPr lvl="1"/>
            <a:r>
              <a:rPr lang="es-ES" sz="1900" dirty="0"/>
              <a:t>Archivos:</a:t>
            </a:r>
          </a:p>
          <a:p>
            <a:pPr lvl="2"/>
            <a:r>
              <a:rPr lang="es-ES" sz="1900" dirty="0"/>
              <a:t>App.py</a:t>
            </a:r>
          </a:p>
          <a:p>
            <a:pPr lvl="2"/>
            <a:r>
              <a:rPr lang="es-ES" sz="1900" dirty="0"/>
              <a:t>Config.py</a:t>
            </a:r>
          </a:p>
          <a:p>
            <a:pPr lvl="2"/>
            <a:r>
              <a:rPr lang="es-ES" sz="1900" dirty="0"/>
              <a:t>Docker-</a:t>
            </a:r>
            <a:r>
              <a:rPr lang="es-ES" sz="1900" dirty="0" err="1"/>
              <a:t>compose.yml</a:t>
            </a:r>
            <a:endParaRPr lang="es-ES" sz="1900" dirty="0"/>
          </a:p>
          <a:p>
            <a:pPr lvl="2"/>
            <a:r>
              <a:rPr lang="es-ES" sz="1900" dirty="0" err="1"/>
              <a:t>DockerFile</a:t>
            </a:r>
            <a:endParaRPr lang="es-ES" sz="1900" dirty="0"/>
          </a:p>
          <a:p>
            <a:pPr lvl="2"/>
            <a:r>
              <a:rPr lang="es-ES" sz="1900" dirty="0"/>
              <a:t>Index.py</a:t>
            </a:r>
          </a:p>
          <a:p>
            <a:pPr lvl="2"/>
            <a:r>
              <a:rPr lang="es-ES" sz="1900" dirty="0"/>
              <a:t>Requirements.txt</a:t>
            </a:r>
          </a:p>
          <a:p>
            <a:pPr marL="914400" lvl="2" indent="0">
              <a:buNone/>
            </a:pP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352657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7B79FC-4FD4-9938-209A-4F7B09BE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Empaquetado Proyecto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2CB0CB0-FF0C-3057-119C-65C855EEF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5690" y="566916"/>
            <a:ext cx="3554523" cy="5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65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</TotalTime>
  <Words>1074</Words>
  <Application>Microsoft Office PowerPoint</Application>
  <PresentationFormat>Panorámica</PresentationFormat>
  <Paragraphs>92</Paragraphs>
  <Slides>22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AmazonEmber</vt:lpstr>
      <vt:lpstr>Arial</vt:lpstr>
      <vt:lpstr>Calibri</vt:lpstr>
      <vt:lpstr>Calibri Light</vt:lpstr>
      <vt:lpstr>Tw Cen MT</vt:lpstr>
      <vt:lpstr>Tema de Office</vt:lpstr>
      <vt:lpstr>Objeto empaquetador del shell</vt:lpstr>
      <vt:lpstr> INTELIGENCIA    ARTIFICIAL</vt:lpstr>
      <vt:lpstr>INTRODUCCIÓN </vt:lpstr>
      <vt:lpstr>¿Qué es Python?</vt:lpstr>
      <vt:lpstr>¿Qué es Flask?</vt:lpstr>
      <vt:lpstr>Creación de ambiente Desarrollo.</vt:lpstr>
      <vt:lpstr>Ejecución de comandos de entorno:</vt:lpstr>
      <vt:lpstr>Instalación de Dependencias:</vt:lpstr>
      <vt:lpstr>Empaquetado del proyecto</vt:lpstr>
      <vt:lpstr>Empaquetado Proyecto</vt:lpstr>
      <vt:lpstr>Paquete Database</vt:lpstr>
      <vt:lpstr>Paquete Models</vt:lpstr>
      <vt:lpstr>Paquete Routes</vt:lpstr>
      <vt:lpstr>Presentación de PowerPoint</vt:lpstr>
      <vt:lpstr>Paquete Static</vt:lpstr>
      <vt:lpstr>Paquete Templates</vt:lpstr>
      <vt:lpstr>Paquete Utils</vt:lpstr>
      <vt:lpstr>Clases Independientes</vt:lpstr>
      <vt:lpstr>Clase Config.py</vt:lpstr>
      <vt:lpstr>Clase index.py</vt:lpstr>
      <vt:lpstr>Docker File &amp; Docker Compose </vt:lpstr>
      <vt:lpstr>Imágenes de Front-End.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INTELIGENCIA    ARTIFICIAL</dc:title>
  <dc:creator>JEISON GALEANO</dc:creator>
  <cp:lastModifiedBy>DOC. BRYAN JOSSER FERNANDEZ EBRATH</cp:lastModifiedBy>
  <cp:revision>6</cp:revision>
  <dcterms:created xsi:type="dcterms:W3CDTF">2022-10-20T04:28:36Z</dcterms:created>
  <dcterms:modified xsi:type="dcterms:W3CDTF">2022-10-21T02:33:09Z</dcterms:modified>
</cp:coreProperties>
</file>