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99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>
        <p:scale>
          <a:sx n="70" d="100"/>
          <a:sy n="70" d="100"/>
        </p:scale>
        <p:origin x="408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492C-F235-4872-8A5D-56EC0B449D42}" type="datetimeFigureOut">
              <a:rPr lang="es-MX" smtClean="0"/>
              <a:t>26/01/2017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C9C1-A6EC-4A1B-BF91-274BFF9ED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8627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492C-F235-4872-8A5D-56EC0B449D42}" type="datetimeFigureOut">
              <a:rPr lang="es-MX" smtClean="0"/>
              <a:t>26/01/2017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C9C1-A6EC-4A1B-BF91-274BFF9ED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79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492C-F235-4872-8A5D-56EC0B449D42}" type="datetimeFigureOut">
              <a:rPr lang="es-MX" smtClean="0"/>
              <a:t>26/01/2017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C9C1-A6EC-4A1B-BF91-274BFF9ED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561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492C-F235-4872-8A5D-56EC0B449D42}" type="datetimeFigureOut">
              <a:rPr lang="es-MX" smtClean="0"/>
              <a:t>26/01/2017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C9C1-A6EC-4A1B-BF91-274BFF9ED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6730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492C-F235-4872-8A5D-56EC0B449D42}" type="datetimeFigureOut">
              <a:rPr lang="es-MX" smtClean="0"/>
              <a:t>26/01/2017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C9C1-A6EC-4A1B-BF91-274BFF9ED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7190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492C-F235-4872-8A5D-56EC0B449D42}" type="datetimeFigureOut">
              <a:rPr lang="es-MX" smtClean="0"/>
              <a:t>26/01/2017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C9C1-A6EC-4A1B-BF91-274BFF9ED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064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492C-F235-4872-8A5D-56EC0B449D42}" type="datetimeFigureOut">
              <a:rPr lang="es-MX" smtClean="0"/>
              <a:t>26/01/2017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C9C1-A6EC-4A1B-BF91-274BFF9ED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0040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492C-F235-4872-8A5D-56EC0B449D42}" type="datetimeFigureOut">
              <a:rPr lang="es-MX" smtClean="0"/>
              <a:t>26/01/2017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C9C1-A6EC-4A1B-BF91-274BFF9ED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2319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492C-F235-4872-8A5D-56EC0B449D42}" type="datetimeFigureOut">
              <a:rPr lang="es-MX" smtClean="0"/>
              <a:t>26/01/2017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C9C1-A6EC-4A1B-BF91-274BFF9ED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217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492C-F235-4872-8A5D-56EC0B449D42}" type="datetimeFigureOut">
              <a:rPr lang="es-MX" smtClean="0"/>
              <a:t>26/01/2017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C9C1-A6EC-4A1B-BF91-274BFF9ED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19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F492C-F235-4872-8A5D-56EC0B449D42}" type="datetimeFigureOut">
              <a:rPr lang="es-MX" smtClean="0"/>
              <a:t>26/01/2017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AC9C1-A6EC-4A1B-BF91-274BFF9ED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228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F492C-F235-4872-8A5D-56EC0B449D42}" type="datetimeFigureOut">
              <a:rPr lang="es-MX" smtClean="0"/>
              <a:t>26/01/2017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AC9C1-A6EC-4A1B-BF91-274BFF9EDBB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006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cto 7"/>
          <p:cNvCxnSpPr/>
          <p:nvPr/>
        </p:nvCxnSpPr>
        <p:spPr>
          <a:xfrm>
            <a:off x="6755464" y="4198354"/>
            <a:ext cx="1291749" cy="12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8173503" y="3979767"/>
            <a:ext cx="1479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Villa de pozos 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7950174" y="4178818"/>
            <a:ext cx="482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err="1" smtClean="0"/>
              <a:t>Oxxo</a:t>
            </a:r>
            <a:endParaRPr lang="es-MX" sz="10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6857991" y="4232679"/>
            <a:ext cx="861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Casa de la Arrachera</a:t>
            </a:r>
            <a:endParaRPr lang="es-MX" sz="1000" dirty="0"/>
          </a:p>
        </p:txBody>
      </p:sp>
      <p:cxnSp>
        <p:nvCxnSpPr>
          <p:cNvPr id="16" name="Conector recto de flecha 15"/>
          <p:cNvCxnSpPr/>
          <p:nvPr/>
        </p:nvCxnSpPr>
        <p:spPr>
          <a:xfrm flipH="1" flipV="1">
            <a:off x="6068839" y="4506784"/>
            <a:ext cx="694041" cy="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7055892" y="2138939"/>
            <a:ext cx="1377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Av. </a:t>
            </a:r>
            <a:r>
              <a:rPr lang="es-MX" sz="1000" dirty="0" err="1" smtClean="0"/>
              <a:t>Jose</a:t>
            </a:r>
            <a:r>
              <a:rPr lang="es-MX" sz="1000" dirty="0" smtClean="0"/>
              <a:t> de </a:t>
            </a:r>
            <a:r>
              <a:rPr lang="es-MX" sz="1000" dirty="0" err="1" smtClean="0"/>
              <a:t>galvez</a:t>
            </a:r>
            <a:endParaRPr lang="es-MX" sz="1000" dirty="0"/>
          </a:p>
        </p:txBody>
      </p:sp>
      <p:sp>
        <p:nvSpPr>
          <p:cNvPr id="18" name="CuadroTexto 17"/>
          <p:cNvSpPr txBox="1"/>
          <p:nvPr/>
        </p:nvSpPr>
        <p:spPr>
          <a:xfrm>
            <a:off x="6115762" y="1050092"/>
            <a:ext cx="1377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Puente colorines</a:t>
            </a:r>
            <a:endParaRPr lang="es-MX" sz="1000" dirty="0"/>
          </a:p>
        </p:txBody>
      </p:sp>
      <p:sp>
        <p:nvSpPr>
          <p:cNvPr id="19" name="CuadroTexto 18"/>
          <p:cNvSpPr txBox="1"/>
          <p:nvPr/>
        </p:nvSpPr>
        <p:spPr>
          <a:xfrm>
            <a:off x="6654378" y="3948907"/>
            <a:ext cx="1377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Av. Julián de los reyes</a:t>
            </a:r>
            <a:endParaRPr lang="es-MX" sz="1000" dirty="0"/>
          </a:p>
        </p:txBody>
      </p:sp>
      <p:sp>
        <p:nvSpPr>
          <p:cNvPr id="20" name="CuadroTexto 19"/>
          <p:cNvSpPr txBox="1"/>
          <p:nvPr/>
        </p:nvSpPr>
        <p:spPr>
          <a:xfrm>
            <a:off x="6673129" y="5310624"/>
            <a:ext cx="92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Parque </a:t>
            </a:r>
            <a:r>
              <a:rPr lang="es-MX" sz="1000" dirty="0" err="1" smtClean="0"/>
              <a:t>Ind</a:t>
            </a:r>
            <a:r>
              <a:rPr lang="es-MX" sz="1000" dirty="0" smtClean="0"/>
              <a:t>.  3 Naciones 1.</a:t>
            </a:r>
            <a:endParaRPr lang="es-MX" sz="1000" dirty="0"/>
          </a:p>
        </p:txBody>
      </p:sp>
      <p:sp>
        <p:nvSpPr>
          <p:cNvPr id="21" name="CuadroTexto 20"/>
          <p:cNvSpPr txBox="1"/>
          <p:nvPr/>
        </p:nvSpPr>
        <p:spPr>
          <a:xfrm rot="16200000">
            <a:off x="5620489" y="4731423"/>
            <a:ext cx="6370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Av. CFE</a:t>
            </a:r>
            <a:endParaRPr lang="es-MX" sz="1000" dirty="0"/>
          </a:p>
        </p:txBody>
      </p:sp>
      <p:sp>
        <p:nvSpPr>
          <p:cNvPr id="22" name="CuadroTexto 21"/>
          <p:cNvSpPr txBox="1"/>
          <p:nvPr/>
        </p:nvSpPr>
        <p:spPr>
          <a:xfrm>
            <a:off x="6115762" y="3445559"/>
            <a:ext cx="615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Eje 122</a:t>
            </a:r>
            <a:endParaRPr lang="es-MX" sz="1000" dirty="0"/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6365587" y="5164407"/>
            <a:ext cx="307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6651184" y="5237557"/>
            <a:ext cx="0" cy="55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H="1">
            <a:off x="6320478" y="5802044"/>
            <a:ext cx="316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/>
          <p:cNvCxnSpPr/>
          <p:nvPr/>
        </p:nvCxnSpPr>
        <p:spPr>
          <a:xfrm flipH="1" flipV="1">
            <a:off x="6320478" y="5538088"/>
            <a:ext cx="8533" cy="27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 flipV="1">
            <a:off x="5791573" y="5545403"/>
            <a:ext cx="445542" cy="67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H="1" flipV="1">
            <a:off x="6319261" y="5153740"/>
            <a:ext cx="8533" cy="27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/>
          <p:nvPr/>
        </p:nvCxnSpPr>
        <p:spPr>
          <a:xfrm>
            <a:off x="6756582" y="4205575"/>
            <a:ext cx="0" cy="2870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6094537" y="3658324"/>
            <a:ext cx="6956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5421319" y="5212260"/>
            <a:ext cx="0" cy="399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H="1">
            <a:off x="5466511" y="5212260"/>
            <a:ext cx="3168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V="1">
            <a:off x="6085937" y="3658324"/>
            <a:ext cx="14706" cy="1996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 flipV="1">
            <a:off x="5783350" y="5212260"/>
            <a:ext cx="8533" cy="278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recto de flecha 47"/>
          <p:cNvCxnSpPr/>
          <p:nvPr/>
        </p:nvCxnSpPr>
        <p:spPr>
          <a:xfrm flipH="1" flipV="1">
            <a:off x="4747102" y="5602664"/>
            <a:ext cx="663245" cy="73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 flipH="1">
            <a:off x="4747102" y="5609980"/>
            <a:ext cx="10056" cy="272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>
            <a:off x="4803484" y="5940645"/>
            <a:ext cx="3075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de flecha 51"/>
          <p:cNvCxnSpPr/>
          <p:nvPr/>
        </p:nvCxnSpPr>
        <p:spPr>
          <a:xfrm>
            <a:off x="5089081" y="6013795"/>
            <a:ext cx="0" cy="557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/>
          <p:nvPr/>
        </p:nvCxnSpPr>
        <p:spPr>
          <a:xfrm flipH="1">
            <a:off x="4758375" y="6578282"/>
            <a:ext cx="3168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/>
          <p:cNvCxnSpPr/>
          <p:nvPr/>
        </p:nvCxnSpPr>
        <p:spPr>
          <a:xfrm flipV="1">
            <a:off x="4884873" y="6629487"/>
            <a:ext cx="226153" cy="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 flipH="1" flipV="1">
            <a:off x="5154924" y="5869631"/>
            <a:ext cx="1" cy="72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>
            <a:off x="4916795" y="5664597"/>
            <a:ext cx="11491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/>
          <p:cNvCxnSpPr/>
          <p:nvPr/>
        </p:nvCxnSpPr>
        <p:spPr>
          <a:xfrm flipH="1" flipV="1">
            <a:off x="6784187" y="2889473"/>
            <a:ext cx="1" cy="723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506754" y="6056263"/>
            <a:ext cx="582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Parque WTC</a:t>
            </a:r>
            <a:endParaRPr lang="es-MX" sz="10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6085937" y="4209900"/>
            <a:ext cx="615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Eje 128</a:t>
            </a:r>
            <a:endParaRPr lang="es-MX" sz="10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5314562" y="5635193"/>
            <a:ext cx="615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Eje 140</a:t>
            </a:r>
            <a:endParaRPr lang="es-MX" sz="1000" dirty="0"/>
          </a:p>
        </p:txBody>
      </p:sp>
      <p:sp>
        <p:nvSpPr>
          <p:cNvPr id="78" name="CuadroTexto 77"/>
          <p:cNvSpPr txBox="1"/>
          <p:nvPr/>
        </p:nvSpPr>
        <p:spPr>
          <a:xfrm rot="16200000">
            <a:off x="6555917" y="3131256"/>
            <a:ext cx="6370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err="1" smtClean="0"/>
              <a:t>Carr</a:t>
            </a:r>
            <a:r>
              <a:rPr lang="es-MX" sz="1000" dirty="0" smtClean="0"/>
              <a:t>. 57</a:t>
            </a:r>
            <a:endParaRPr lang="es-MX" sz="10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4767280" y="4837167"/>
            <a:ext cx="92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Parque </a:t>
            </a:r>
            <a:r>
              <a:rPr lang="es-MX" sz="1000" dirty="0" err="1" smtClean="0"/>
              <a:t>Ind</a:t>
            </a:r>
            <a:r>
              <a:rPr lang="es-MX" sz="1000" dirty="0" smtClean="0"/>
              <a:t>.  3 Naciones 2.</a:t>
            </a:r>
            <a:endParaRPr lang="es-MX" sz="1000" dirty="0"/>
          </a:p>
        </p:txBody>
      </p:sp>
      <p:cxnSp>
        <p:nvCxnSpPr>
          <p:cNvPr id="80" name="Conector recto de flecha 79"/>
          <p:cNvCxnSpPr/>
          <p:nvPr/>
        </p:nvCxnSpPr>
        <p:spPr>
          <a:xfrm>
            <a:off x="6794683" y="2858120"/>
            <a:ext cx="16382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7262599" y="2834116"/>
            <a:ext cx="1377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smtClean="0"/>
              <a:t>Periférico Sur</a:t>
            </a:r>
            <a:endParaRPr lang="es-MX" sz="1000" dirty="0"/>
          </a:p>
        </p:txBody>
      </p:sp>
      <p:cxnSp>
        <p:nvCxnSpPr>
          <p:cNvPr id="82" name="Conector recto de flecha 81"/>
          <p:cNvCxnSpPr/>
          <p:nvPr/>
        </p:nvCxnSpPr>
        <p:spPr>
          <a:xfrm flipV="1">
            <a:off x="8413927" y="2381251"/>
            <a:ext cx="0" cy="476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/>
          <p:cNvSpPr txBox="1"/>
          <p:nvPr/>
        </p:nvSpPr>
        <p:spPr>
          <a:xfrm rot="16200000">
            <a:off x="8314517" y="2470697"/>
            <a:ext cx="637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err="1" smtClean="0"/>
              <a:t>Carr</a:t>
            </a:r>
            <a:r>
              <a:rPr lang="es-MX" sz="1000" dirty="0" smtClean="0"/>
              <a:t>. </a:t>
            </a:r>
            <a:r>
              <a:rPr lang="es-MX" sz="1000" dirty="0" err="1" smtClean="0"/>
              <a:t>rioverde</a:t>
            </a:r>
            <a:endParaRPr lang="es-MX" sz="1000" dirty="0"/>
          </a:p>
        </p:txBody>
      </p:sp>
      <p:cxnSp>
        <p:nvCxnSpPr>
          <p:cNvPr id="88" name="Conector recto de flecha 87"/>
          <p:cNvCxnSpPr/>
          <p:nvPr/>
        </p:nvCxnSpPr>
        <p:spPr>
          <a:xfrm flipH="1">
            <a:off x="6784187" y="2363462"/>
            <a:ext cx="1629741" cy="1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 rot="16200000">
            <a:off x="6592630" y="1796229"/>
            <a:ext cx="6370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err="1" smtClean="0"/>
              <a:t>Carr</a:t>
            </a:r>
            <a:r>
              <a:rPr lang="es-MX" sz="1000" dirty="0" smtClean="0"/>
              <a:t>. 57</a:t>
            </a:r>
            <a:endParaRPr lang="es-MX" sz="1000" dirty="0"/>
          </a:p>
        </p:txBody>
      </p:sp>
      <p:cxnSp>
        <p:nvCxnSpPr>
          <p:cNvPr id="93" name="Conector recto de flecha 92"/>
          <p:cNvCxnSpPr/>
          <p:nvPr/>
        </p:nvCxnSpPr>
        <p:spPr>
          <a:xfrm flipH="1" flipV="1">
            <a:off x="6784187" y="1319917"/>
            <a:ext cx="10496" cy="1032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31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9" name="Conector recto 288"/>
          <p:cNvCxnSpPr/>
          <p:nvPr/>
        </p:nvCxnSpPr>
        <p:spPr>
          <a:xfrm flipH="1" flipV="1">
            <a:off x="10764116" y="4443720"/>
            <a:ext cx="306365" cy="275752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ector recto de flecha 209"/>
          <p:cNvCxnSpPr>
            <a:stCxn id="200" idx="7"/>
          </p:cNvCxnSpPr>
          <p:nvPr/>
        </p:nvCxnSpPr>
        <p:spPr>
          <a:xfrm flipH="1" flipV="1">
            <a:off x="10764957" y="3876289"/>
            <a:ext cx="16123" cy="56753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5999721" y="4184523"/>
            <a:ext cx="1014564" cy="4572"/>
          </a:xfrm>
          <a:prstGeom prst="line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6734818" y="3913282"/>
            <a:ext cx="1479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s-MX" dirty="0" smtClean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Pozos 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CuadroTexto 10"/>
          <p:cNvSpPr txBox="1"/>
          <p:nvPr/>
        </p:nvSpPr>
        <p:spPr>
          <a:xfrm>
            <a:off x="4720680" y="4699800"/>
            <a:ext cx="482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3M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5992394" y="4202435"/>
            <a:ext cx="861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Casa de la Arrachera</a:t>
            </a:r>
            <a:endParaRPr lang="es-MX" sz="1000" dirty="0">
              <a:solidFill>
                <a:srgbClr val="FF0000"/>
              </a:solidFill>
            </a:endParaRPr>
          </a:p>
        </p:txBody>
      </p:sp>
      <p:cxnSp>
        <p:nvCxnSpPr>
          <p:cNvPr id="16" name="Conector recto de flecha 15"/>
          <p:cNvCxnSpPr/>
          <p:nvPr/>
        </p:nvCxnSpPr>
        <p:spPr>
          <a:xfrm flipH="1" flipV="1">
            <a:off x="5305680" y="4526079"/>
            <a:ext cx="694041" cy="8237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6096368" y="2005935"/>
            <a:ext cx="886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chemeClr val="accent6">
                    <a:lumMod val="75000"/>
                  </a:schemeClr>
                </a:solidFill>
              </a:rPr>
              <a:t>José </a:t>
            </a:r>
            <a:r>
              <a:rPr lang="es-MX" sz="1000" dirty="0" smtClean="0">
                <a:solidFill>
                  <a:schemeClr val="accent6">
                    <a:lumMod val="75000"/>
                  </a:schemeClr>
                </a:solidFill>
              </a:rPr>
              <a:t>de Gálvez</a:t>
            </a:r>
            <a:endParaRPr lang="es-MX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" name="CuadroTexto 17"/>
          <p:cNvSpPr txBox="1"/>
          <p:nvPr/>
        </p:nvSpPr>
        <p:spPr>
          <a:xfrm>
            <a:off x="5305669" y="894788"/>
            <a:ext cx="1377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1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es-MX" dirty="0"/>
              <a:t>Puente colorines</a:t>
            </a:r>
          </a:p>
        </p:txBody>
      </p:sp>
      <p:sp>
        <p:nvSpPr>
          <p:cNvPr id="19" name="CuadroTexto 18"/>
          <p:cNvSpPr txBox="1"/>
          <p:nvPr/>
        </p:nvSpPr>
        <p:spPr>
          <a:xfrm>
            <a:off x="5952054" y="3902831"/>
            <a:ext cx="1377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000"/>
            </a:lvl1pPr>
          </a:lstStyle>
          <a:p>
            <a:pPr algn="ctr"/>
            <a:r>
              <a:rPr lang="es-MX" dirty="0">
                <a:solidFill>
                  <a:schemeClr val="accent6">
                    <a:lumMod val="75000"/>
                  </a:schemeClr>
                </a:solidFill>
              </a:rPr>
              <a:t>Av. Julián de los </a:t>
            </a:r>
            <a:r>
              <a:rPr lang="es-MX" dirty="0" smtClean="0">
                <a:solidFill>
                  <a:schemeClr val="accent6">
                    <a:lumMod val="75000"/>
                  </a:schemeClr>
                </a:solidFill>
              </a:rPr>
              <a:t>R.</a:t>
            </a:r>
            <a:endParaRPr lang="es-MX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1" name="CuadroTexto 20"/>
          <p:cNvSpPr txBox="1"/>
          <p:nvPr/>
        </p:nvSpPr>
        <p:spPr>
          <a:xfrm rot="16200000">
            <a:off x="4820459" y="4380653"/>
            <a:ext cx="6370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chemeClr val="accent6">
                    <a:lumMod val="75000"/>
                  </a:schemeClr>
                </a:solidFill>
              </a:rPr>
              <a:t>Av. CFE</a:t>
            </a:r>
            <a:endParaRPr lang="es-MX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2" name="CuadroTexto 21"/>
          <p:cNvSpPr txBox="1"/>
          <p:nvPr/>
        </p:nvSpPr>
        <p:spPr>
          <a:xfrm>
            <a:off x="5315732" y="3435026"/>
            <a:ext cx="615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chemeClr val="accent6">
                    <a:lumMod val="75000"/>
                  </a:schemeClr>
                </a:solidFill>
              </a:rPr>
              <a:t>Eje 122</a:t>
            </a:r>
            <a:endParaRPr lang="es-MX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5526228" y="5151952"/>
            <a:ext cx="330047" cy="2033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5856275" y="5151952"/>
            <a:ext cx="0" cy="643022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/>
          <p:cNvCxnSpPr/>
          <p:nvPr/>
        </p:nvCxnSpPr>
        <p:spPr>
          <a:xfrm flipH="1">
            <a:off x="5525569" y="5802289"/>
            <a:ext cx="316839" cy="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/>
          <p:nvPr/>
        </p:nvCxnSpPr>
        <p:spPr>
          <a:xfrm flipH="1" flipV="1">
            <a:off x="4982661" y="5473149"/>
            <a:ext cx="541034" cy="7165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/>
          <p:cNvCxnSpPr/>
          <p:nvPr/>
        </p:nvCxnSpPr>
        <p:spPr>
          <a:xfrm flipH="1" flipV="1">
            <a:off x="5524353" y="5153985"/>
            <a:ext cx="1216" cy="640989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de flecha 40"/>
          <p:cNvCxnSpPr/>
          <p:nvPr/>
        </p:nvCxnSpPr>
        <p:spPr>
          <a:xfrm>
            <a:off x="5299628" y="3658569"/>
            <a:ext cx="695637" cy="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/>
          <p:cNvCxnSpPr/>
          <p:nvPr/>
        </p:nvCxnSpPr>
        <p:spPr>
          <a:xfrm>
            <a:off x="4621289" y="5201727"/>
            <a:ext cx="0" cy="453037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cto de flecha 42"/>
          <p:cNvCxnSpPr/>
          <p:nvPr/>
        </p:nvCxnSpPr>
        <p:spPr>
          <a:xfrm flipH="1">
            <a:off x="4621289" y="5201727"/>
            <a:ext cx="362032" cy="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/>
          <p:cNvCxnSpPr/>
          <p:nvPr/>
        </p:nvCxnSpPr>
        <p:spPr>
          <a:xfrm flipV="1">
            <a:off x="5291028" y="3658569"/>
            <a:ext cx="14706" cy="1996195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/>
          <p:cNvCxnSpPr/>
          <p:nvPr/>
        </p:nvCxnSpPr>
        <p:spPr>
          <a:xfrm flipH="1" flipV="1">
            <a:off x="4983320" y="5201727"/>
            <a:ext cx="8533" cy="278586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/>
          <p:cNvCxnSpPr/>
          <p:nvPr/>
        </p:nvCxnSpPr>
        <p:spPr>
          <a:xfrm>
            <a:off x="4346431" y="5678521"/>
            <a:ext cx="16164" cy="251591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cto de flecha 50"/>
          <p:cNvCxnSpPr/>
          <p:nvPr/>
        </p:nvCxnSpPr>
        <p:spPr>
          <a:xfrm>
            <a:off x="4363254" y="5930112"/>
            <a:ext cx="307542" cy="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cto de flecha 52"/>
          <p:cNvCxnSpPr/>
          <p:nvPr/>
        </p:nvCxnSpPr>
        <p:spPr>
          <a:xfrm flipH="1">
            <a:off x="4354721" y="6628709"/>
            <a:ext cx="316840" cy="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de flecha 54"/>
          <p:cNvCxnSpPr/>
          <p:nvPr/>
        </p:nvCxnSpPr>
        <p:spPr>
          <a:xfrm flipH="1" flipV="1">
            <a:off x="4665926" y="5932250"/>
            <a:ext cx="1" cy="723282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/>
          <p:nvPr/>
        </p:nvCxnSpPr>
        <p:spPr>
          <a:xfrm flipV="1">
            <a:off x="4354513" y="5659910"/>
            <a:ext cx="932117" cy="18611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CuadroTexto 75"/>
          <p:cNvSpPr txBox="1"/>
          <p:nvPr/>
        </p:nvSpPr>
        <p:spPr>
          <a:xfrm>
            <a:off x="5317806" y="4305697"/>
            <a:ext cx="615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chemeClr val="accent6">
                    <a:lumMod val="75000"/>
                  </a:schemeClr>
                </a:solidFill>
              </a:rPr>
              <a:t>Eje 128</a:t>
            </a:r>
            <a:endParaRPr lang="es-MX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7" name="CuadroTexto 76"/>
          <p:cNvSpPr txBox="1"/>
          <p:nvPr/>
        </p:nvSpPr>
        <p:spPr>
          <a:xfrm>
            <a:off x="4633483" y="5660141"/>
            <a:ext cx="6150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chemeClr val="accent6">
                    <a:lumMod val="75000"/>
                  </a:schemeClr>
                </a:solidFill>
              </a:rPr>
              <a:t>Eje 140</a:t>
            </a:r>
            <a:endParaRPr lang="es-MX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8" name="CuadroTexto 77"/>
          <p:cNvSpPr txBox="1"/>
          <p:nvPr/>
        </p:nvSpPr>
        <p:spPr>
          <a:xfrm rot="16200000">
            <a:off x="5877026" y="3194535"/>
            <a:ext cx="6370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err="1" smtClean="0">
                <a:solidFill>
                  <a:schemeClr val="accent6">
                    <a:lumMod val="75000"/>
                  </a:schemeClr>
                </a:solidFill>
              </a:rPr>
              <a:t>Carr</a:t>
            </a:r>
            <a:r>
              <a:rPr lang="es-MX" sz="1000" dirty="0" smtClean="0">
                <a:solidFill>
                  <a:schemeClr val="accent6">
                    <a:lumMod val="75000"/>
                  </a:schemeClr>
                </a:solidFill>
              </a:rPr>
              <a:t>. 57</a:t>
            </a:r>
            <a:endParaRPr lang="es-MX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9" name="CuadroTexto 78"/>
          <p:cNvSpPr txBox="1"/>
          <p:nvPr/>
        </p:nvSpPr>
        <p:spPr>
          <a:xfrm>
            <a:off x="4326152" y="5124612"/>
            <a:ext cx="92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chemeClr val="accent6">
                    <a:lumMod val="75000"/>
                  </a:schemeClr>
                </a:solidFill>
              </a:rPr>
              <a:t>Parque </a:t>
            </a:r>
            <a:r>
              <a:rPr lang="es-MX" sz="1000" dirty="0" err="1" smtClean="0">
                <a:solidFill>
                  <a:schemeClr val="accent6">
                    <a:lumMod val="75000"/>
                  </a:schemeClr>
                </a:solidFill>
              </a:rPr>
              <a:t>Ind</a:t>
            </a:r>
            <a:r>
              <a:rPr lang="es-MX" sz="1000" dirty="0" smtClean="0">
                <a:solidFill>
                  <a:schemeClr val="accent6">
                    <a:lumMod val="75000"/>
                  </a:schemeClr>
                </a:solidFill>
              </a:rPr>
              <a:t>.  3 Naciones 2.</a:t>
            </a:r>
            <a:endParaRPr lang="es-MX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0" name="Conector recto de flecha 79"/>
          <p:cNvCxnSpPr>
            <a:stCxn id="59" idx="3"/>
          </p:cNvCxnSpPr>
          <p:nvPr/>
        </p:nvCxnSpPr>
        <p:spPr>
          <a:xfrm flipV="1">
            <a:off x="6002054" y="2846631"/>
            <a:ext cx="997901" cy="6934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CuadroTexto 80"/>
          <p:cNvSpPr txBox="1"/>
          <p:nvPr/>
        </p:nvSpPr>
        <p:spPr>
          <a:xfrm>
            <a:off x="6223966" y="2843289"/>
            <a:ext cx="739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chemeClr val="accent6">
                    <a:lumMod val="75000"/>
                  </a:schemeClr>
                </a:solidFill>
              </a:rPr>
              <a:t>Periférico Sur</a:t>
            </a:r>
            <a:endParaRPr lang="es-MX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2" name="Conector recto de flecha 81"/>
          <p:cNvCxnSpPr/>
          <p:nvPr/>
        </p:nvCxnSpPr>
        <p:spPr>
          <a:xfrm flipV="1">
            <a:off x="6999955" y="2375643"/>
            <a:ext cx="0" cy="476869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adroTexto 84"/>
          <p:cNvSpPr txBox="1"/>
          <p:nvPr/>
        </p:nvSpPr>
        <p:spPr>
          <a:xfrm rot="16200000">
            <a:off x="6897956" y="2385685"/>
            <a:ext cx="7533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err="1" smtClean="0">
                <a:solidFill>
                  <a:schemeClr val="accent6">
                    <a:lumMod val="75000"/>
                  </a:schemeClr>
                </a:solidFill>
              </a:rPr>
              <a:t>Carr</a:t>
            </a:r>
            <a:r>
              <a:rPr lang="es-MX" sz="1000" dirty="0" smtClean="0">
                <a:solidFill>
                  <a:schemeClr val="accent6">
                    <a:lumMod val="75000"/>
                  </a:schemeClr>
                </a:solidFill>
              </a:rPr>
              <a:t>. </a:t>
            </a:r>
            <a:r>
              <a:rPr lang="es-MX" sz="1000" dirty="0" err="1" smtClean="0">
                <a:solidFill>
                  <a:schemeClr val="accent6">
                    <a:lumMod val="75000"/>
                  </a:schemeClr>
                </a:solidFill>
              </a:rPr>
              <a:t>Rioverde</a:t>
            </a:r>
            <a:endParaRPr lang="es-MX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88" name="Conector recto de flecha 87"/>
          <p:cNvCxnSpPr/>
          <p:nvPr/>
        </p:nvCxnSpPr>
        <p:spPr>
          <a:xfrm flipH="1" flipV="1">
            <a:off x="5984158" y="2365763"/>
            <a:ext cx="1015797" cy="9880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CuadroTexto 91"/>
          <p:cNvSpPr txBox="1"/>
          <p:nvPr/>
        </p:nvSpPr>
        <p:spPr>
          <a:xfrm rot="16200000">
            <a:off x="5494654" y="1703052"/>
            <a:ext cx="6370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00" dirty="0" err="1" smtClean="0">
                <a:solidFill>
                  <a:schemeClr val="accent6">
                    <a:lumMod val="75000"/>
                  </a:schemeClr>
                </a:solidFill>
              </a:rPr>
              <a:t>Carr</a:t>
            </a:r>
            <a:r>
              <a:rPr lang="es-MX" sz="1000" dirty="0" smtClean="0">
                <a:solidFill>
                  <a:schemeClr val="accent6">
                    <a:lumMod val="75000"/>
                  </a:schemeClr>
                </a:solidFill>
              </a:rPr>
              <a:t>. 57</a:t>
            </a:r>
            <a:endParaRPr lang="es-MX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3" name="Conector recto de flecha 92"/>
          <p:cNvCxnSpPr/>
          <p:nvPr/>
        </p:nvCxnSpPr>
        <p:spPr>
          <a:xfrm flipH="1" flipV="1">
            <a:off x="5984157" y="1309385"/>
            <a:ext cx="20117" cy="3219947"/>
          </a:xfrm>
          <a:prstGeom prst="straightConnector1">
            <a:avLst/>
          </a:prstGeom>
          <a:ln w="76200">
            <a:solidFill>
              <a:schemeClr val="accent6">
                <a:lumMod val="40000"/>
                <a:lumOff val="6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Lágrima 23"/>
          <p:cNvSpPr/>
          <p:nvPr/>
        </p:nvSpPr>
        <p:spPr>
          <a:xfrm rot="6552829">
            <a:off x="5941497" y="2332282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Lágrima 58"/>
          <p:cNvSpPr/>
          <p:nvPr/>
        </p:nvSpPr>
        <p:spPr>
          <a:xfrm rot="6552829">
            <a:off x="5941497" y="2846556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Lágrima 59"/>
          <p:cNvSpPr/>
          <p:nvPr/>
        </p:nvSpPr>
        <p:spPr>
          <a:xfrm rot="6552829">
            <a:off x="7006541" y="4111437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CuadroTexto 60"/>
          <p:cNvSpPr txBox="1"/>
          <p:nvPr/>
        </p:nvSpPr>
        <p:spPr>
          <a:xfrm>
            <a:off x="5402176" y="2839308"/>
            <a:ext cx="652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Corona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62" name="CuadroTexto 61"/>
          <p:cNvSpPr txBox="1"/>
          <p:nvPr/>
        </p:nvSpPr>
        <p:spPr>
          <a:xfrm>
            <a:off x="7054804" y="3948519"/>
            <a:ext cx="482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err="1" smtClean="0">
                <a:solidFill>
                  <a:srgbClr val="FF0000"/>
                </a:solidFill>
              </a:rPr>
              <a:t>Oxxo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64" name="Lágrima 63"/>
          <p:cNvSpPr/>
          <p:nvPr/>
        </p:nvSpPr>
        <p:spPr>
          <a:xfrm rot="6552829">
            <a:off x="5110258" y="4819460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CuadroTexto 64"/>
          <p:cNvSpPr txBox="1"/>
          <p:nvPr/>
        </p:nvSpPr>
        <p:spPr>
          <a:xfrm>
            <a:off x="3910309" y="5972497"/>
            <a:ext cx="482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WTC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66" name="Lágrima 65"/>
          <p:cNvSpPr/>
          <p:nvPr/>
        </p:nvSpPr>
        <p:spPr>
          <a:xfrm rot="6552829">
            <a:off x="4094463" y="5804459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CuadroTexto 66"/>
          <p:cNvSpPr txBox="1"/>
          <p:nvPr/>
        </p:nvSpPr>
        <p:spPr>
          <a:xfrm>
            <a:off x="5553790" y="4831089"/>
            <a:ext cx="4828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err="1" smtClean="0">
                <a:solidFill>
                  <a:srgbClr val="FF0000"/>
                </a:solidFill>
              </a:rPr>
              <a:t>Valeo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68" name="Lágrima 67"/>
          <p:cNvSpPr/>
          <p:nvPr/>
        </p:nvSpPr>
        <p:spPr>
          <a:xfrm rot="6552829">
            <a:off x="5402758" y="4939156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CuadroTexto 68"/>
          <p:cNvSpPr txBox="1"/>
          <p:nvPr/>
        </p:nvSpPr>
        <p:spPr>
          <a:xfrm>
            <a:off x="5322573" y="2142345"/>
            <a:ext cx="652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Plaza sendero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70" name="CuadroTexto 69"/>
          <p:cNvSpPr txBox="1"/>
          <p:nvPr/>
        </p:nvSpPr>
        <p:spPr>
          <a:xfrm>
            <a:off x="4612263" y="6151916"/>
            <a:ext cx="6473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err="1" smtClean="0">
                <a:solidFill>
                  <a:srgbClr val="FF0000"/>
                </a:solidFill>
              </a:rPr>
              <a:t>Draexl</a:t>
            </a:r>
            <a:r>
              <a:rPr lang="es-MX" sz="1000" dirty="0" smtClean="0">
                <a:solidFill>
                  <a:srgbClr val="FF0000"/>
                </a:solidFill>
              </a:rPr>
              <a:t> Mayer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71" name="Lágrima 70"/>
          <p:cNvSpPr/>
          <p:nvPr/>
        </p:nvSpPr>
        <p:spPr>
          <a:xfrm rot="6552829">
            <a:off x="4469035" y="6137566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Lágrima 72"/>
          <p:cNvSpPr/>
          <p:nvPr/>
        </p:nvSpPr>
        <p:spPr>
          <a:xfrm rot="6552829">
            <a:off x="5932380" y="1686754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5" name="CuadroTexto 74"/>
          <p:cNvSpPr txBox="1"/>
          <p:nvPr/>
        </p:nvSpPr>
        <p:spPr>
          <a:xfrm>
            <a:off x="6085222" y="1633164"/>
            <a:ext cx="652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err="1" smtClean="0">
                <a:solidFill>
                  <a:srgbClr val="FF0000"/>
                </a:solidFill>
              </a:rPr>
              <a:t>Sams</a:t>
            </a:r>
            <a:r>
              <a:rPr lang="es-MX" sz="1000" dirty="0" smtClean="0">
                <a:solidFill>
                  <a:srgbClr val="FF0000"/>
                </a:solidFill>
              </a:rPr>
              <a:t> 57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72" name="Lágrima 71"/>
          <p:cNvSpPr/>
          <p:nvPr/>
        </p:nvSpPr>
        <p:spPr>
          <a:xfrm rot="6552829">
            <a:off x="5959020" y="4120169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CuadroTexto 19"/>
          <p:cNvSpPr txBox="1"/>
          <p:nvPr/>
        </p:nvSpPr>
        <p:spPr>
          <a:xfrm>
            <a:off x="5470265" y="5274424"/>
            <a:ext cx="9211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chemeClr val="accent6">
                    <a:lumMod val="75000"/>
                  </a:schemeClr>
                </a:solidFill>
              </a:rPr>
              <a:t>Parque </a:t>
            </a:r>
            <a:r>
              <a:rPr lang="es-MX" sz="1000" dirty="0" err="1" smtClean="0">
                <a:solidFill>
                  <a:schemeClr val="accent6">
                    <a:lumMod val="75000"/>
                  </a:schemeClr>
                </a:solidFill>
              </a:rPr>
              <a:t>Ind</a:t>
            </a:r>
            <a:r>
              <a:rPr lang="es-MX" sz="1000" dirty="0" smtClean="0">
                <a:solidFill>
                  <a:schemeClr val="accent6">
                    <a:lumMod val="75000"/>
                  </a:schemeClr>
                </a:solidFill>
              </a:rPr>
              <a:t>.  3 Naciones 1.</a:t>
            </a:r>
            <a:endParaRPr lang="es-MX" sz="10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4" name="Conector recto 73"/>
          <p:cNvCxnSpPr>
            <a:endCxn id="86" idx="0"/>
          </p:cNvCxnSpPr>
          <p:nvPr/>
        </p:nvCxnSpPr>
        <p:spPr>
          <a:xfrm flipV="1">
            <a:off x="2619257" y="5493427"/>
            <a:ext cx="459659" cy="1816"/>
          </a:xfrm>
          <a:prstGeom prst="line">
            <a:avLst/>
          </a:prstGeom>
          <a:ln w="76200">
            <a:solidFill>
              <a:srgbClr val="FF999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uadroTexto 83"/>
          <p:cNvSpPr txBox="1"/>
          <p:nvPr/>
        </p:nvSpPr>
        <p:spPr>
          <a:xfrm rot="3531230">
            <a:off x="1701892" y="3508908"/>
            <a:ext cx="595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Rutilo Torres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86" name="CuadroTexto 85"/>
          <p:cNvSpPr txBox="1"/>
          <p:nvPr/>
        </p:nvSpPr>
        <p:spPr>
          <a:xfrm>
            <a:off x="2648081" y="5493427"/>
            <a:ext cx="861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Casa de la Arrachera</a:t>
            </a:r>
            <a:endParaRPr lang="es-MX" sz="1000" dirty="0">
              <a:solidFill>
                <a:srgbClr val="FF0000"/>
              </a:solidFill>
            </a:endParaRPr>
          </a:p>
        </p:txBody>
      </p:sp>
      <p:cxnSp>
        <p:nvCxnSpPr>
          <p:cNvPr id="87" name="Conector recto de flecha 86"/>
          <p:cNvCxnSpPr/>
          <p:nvPr/>
        </p:nvCxnSpPr>
        <p:spPr>
          <a:xfrm flipH="1" flipV="1">
            <a:off x="2629879" y="3464616"/>
            <a:ext cx="355336" cy="8273"/>
          </a:xfrm>
          <a:prstGeom prst="straightConnector1">
            <a:avLst/>
          </a:prstGeom>
          <a:ln w="76200">
            <a:solidFill>
              <a:srgbClr val="FF999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CuadroTexto 90"/>
          <p:cNvSpPr txBox="1"/>
          <p:nvPr/>
        </p:nvSpPr>
        <p:spPr>
          <a:xfrm>
            <a:off x="2976015" y="2618592"/>
            <a:ext cx="9919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000"/>
            </a:lvl1pPr>
          </a:lstStyle>
          <a:p>
            <a:pPr algn="ctr"/>
            <a:r>
              <a:rPr lang="es-MX" dirty="0" smtClean="0">
                <a:solidFill>
                  <a:srgbClr val="FF0000"/>
                </a:solidFill>
              </a:rPr>
              <a:t>Zona centro, Guerrero, 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94" name="CuadroTexto 93"/>
          <p:cNvSpPr txBox="1"/>
          <p:nvPr/>
        </p:nvSpPr>
        <p:spPr>
          <a:xfrm rot="16200000">
            <a:off x="1886995" y="3434468"/>
            <a:ext cx="9232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Av. </a:t>
            </a:r>
            <a:r>
              <a:rPr lang="es-MX" sz="1000" dirty="0" smtClean="0">
                <a:solidFill>
                  <a:srgbClr val="FF0000"/>
                </a:solidFill>
              </a:rPr>
              <a:t>Universidad</a:t>
            </a:r>
            <a:endParaRPr lang="es-MX" sz="1000" dirty="0">
              <a:solidFill>
                <a:srgbClr val="FF0000"/>
              </a:solidFill>
            </a:endParaRPr>
          </a:p>
        </p:txBody>
      </p:sp>
      <p:cxnSp>
        <p:nvCxnSpPr>
          <p:cNvPr id="99" name="Conector recto de flecha 98"/>
          <p:cNvCxnSpPr/>
          <p:nvPr/>
        </p:nvCxnSpPr>
        <p:spPr>
          <a:xfrm flipH="1" flipV="1">
            <a:off x="1733796" y="1614906"/>
            <a:ext cx="849850" cy="4010"/>
          </a:xfrm>
          <a:prstGeom prst="straightConnector1">
            <a:avLst/>
          </a:prstGeom>
          <a:ln w="76200">
            <a:solidFill>
              <a:srgbClr val="FF999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de flecha 100"/>
          <p:cNvCxnSpPr/>
          <p:nvPr/>
        </p:nvCxnSpPr>
        <p:spPr>
          <a:xfrm flipV="1">
            <a:off x="2604886" y="3007444"/>
            <a:ext cx="368131" cy="13503"/>
          </a:xfrm>
          <a:prstGeom prst="straightConnector1">
            <a:avLst/>
          </a:prstGeom>
          <a:ln w="76200">
            <a:solidFill>
              <a:srgbClr val="FF999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 recto de flecha 103"/>
          <p:cNvCxnSpPr/>
          <p:nvPr/>
        </p:nvCxnSpPr>
        <p:spPr>
          <a:xfrm flipH="1" flipV="1">
            <a:off x="2629878" y="3464615"/>
            <a:ext cx="6254" cy="285009"/>
          </a:xfrm>
          <a:prstGeom prst="straightConnector1">
            <a:avLst/>
          </a:prstGeom>
          <a:ln w="76200">
            <a:solidFill>
              <a:srgbClr val="FF999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recto de flecha 108"/>
          <p:cNvCxnSpPr/>
          <p:nvPr/>
        </p:nvCxnSpPr>
        <p:spPr>
          <a:xfrm flipH="1" flipV="1">
            <a:off x="2973017" y="3019503"/>
            <a:ext cx="11806" cy="452085"/>
          </a:xfrm>
          <a:prstGeom prst="straightConnector1">
            <a:avLst/>
          </a:prstGeom>
          <a:ln w="76200">
            <a:solidFill>
              <a:srgbClr val="FF999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CuadroTexto 110"/>
          <p:cNvSpPr txBox="1"/>
          <p:nvPr/>
        </p:nvSpPr>
        <p:spPr>
          <a:xfrm rot="16989393">
            <a:off x="886157" y="2266290"/>
            <a:ext cx="9043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Diagonal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113" name="CuadroTexto 112"/>
          <p:cNvSpPr txBox="1"/>
          <p:nvPr/>
        </p:nvSpPr>
        <p:spPr>
          <a:xfrm rot="16200000">
            <a:off x="2097839" y="4537451"/>
            <a:ext cx="6370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err="1" smtClean="0">
                <a:solidFill>
                  <a:srgbClr val="FF0000"/>
                </a:solidFill>
              </a:rPr>
              <a:t>Carr</a:t>
            </a:r>
            <a:r>
              <a:rPr lang="es-MX" sz="1000" dirty="0" smtClean="0">
                <a:solidFill>
                  <a:srgbClr val="FF0000"/>
                </a:solidFill>
              </a:rPr>
              <a:t>. 57</a:t>
            </a:r>
            <a:endParaRPr lang="es-MX" sz="1000" dirty="0">
              <a:solidFill>
                <a:srgbClr val="FF0000"/>
              </a:solidFill>
            </a:endParaRPr>
          </a:p>
        </p:txBody>
      </p:sp>
      <p:cxnSp>
        <p:nvCxnSpPr>
          <p:cNvPr id="121" name="Conector recto de flecha 120"/>
          <p:cNvCxnSpPr/>
          <p:nvPr/>
        </p:nvCxnSpPr>
        <p:spPr>
          <a:xfrm flipV="1">
            <a:off x="2613321" y="3763880"/>
            <a:ext cx="23757" cy="1729547"/>
          </a:xfrm>
          <a:prstGeom prst="straightConnector1">
            <a:avLst/>
          </a:prstGeom>
          <a:ln w="76200">
            <a:solidFill>
              <a:srgbClr val="FF999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Lágrima 121"/>
          <p:cNvSpPr/>
          <p:nvPr/>
        </p:nvSpPr>
        <p:spPr>
          <a:xfrm rot="6552829">
            <a:off x="2790023" y="2114103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5" name="CuadroTexto 124"/>
          <p:cNvSpPr txBox="1"/>
          <p:nvPr/>
        </p:nvSpPr>
        <p:spPr>
          <a:xfrm>
            <a:off x="1731820" y="1320713"/>
            <a:ext cx="89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Sierra Leona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126" name="CuadroTexto 125"/>
          <p:cNvSpPr txBox="1"/>
          <p:nvPr/>
        </p:nvSpPr>
        <p:spPr>
          <a:xfrm>
            <a:off x="2605357" y="3641353"/>
            <a:ext cx="807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Glorieta Juárez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127" name="Lágrima 126"/>
          <p:cNvSpPr/>
          <p:nvPr/>
        </p:nvSpPr>
        <p:spPr>
          <a:xfrm rot="6552829">
            <a:off x="2556915" y="3660694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8" name="CuadroTexto 127"/>
          <p:cNvSpPr txBox="1"/>
          <p:nvPr/>
        </p:nvSpPr>
        <p:spPr>
          <a:xfrm>
            <a:off x="-109737" y="2896838"/>
            <a:ext cx="960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Panteón Españita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130" name="CuadroTexto 129"/>
          <p:cNvSpPr txBox="1"/>
          <p:nvPr/>
        </p:nvSpPr>
        <p:spPr>
          <a:xfrm>
            <a:off x="2059458" y="3068214"/>
            <a:ext cx="6685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Alameda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131" name="Lágrima 130"/>
          <p:cNvSpPr/>
          <p:nvPr/>
        </p:nvSpPr>
        <p:spPr>
          <a:xfrm rot="6552829">
            <a:off x="2531316" y="4755877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3" name="CuadroTexto 132"/>
          <p:cNvSpPr txBox="1"/>
          <p:nvPr/>
        </p:nvSpPr>
        <p:spPr>
          <a:xfrm rot="16200000">
            <a:off x="1976972" y="1854580"/>
            <a:ext cx="8223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err="1" smtClean="0">
                <a:solidFill>
                  <a:srgbClr val="FF0000"/>
                </a:solidFill>
              </a:rPr>
              <a:t>Guadalcazar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135" name="Lágrima 134"/>
          <p:cNvSpPr/>
          <p:nvPr/>
        </p:nvSpPr>
        <p:spPr>
          <a:xfrm rot="6552829">
            <a:off x="2556917" y="4280435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6" name="CuadroTexto 135"/>
          <p:cNvSpPr txBox="1"/>
          <p:nvPr/>
        </p:nvSpPr>
        <p:spPr>
          <a:xfrm>
            <a:off x="2665369" y="4299100"/>
            <a:ext cx="6523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err="1" smtClean="0">
                <a:solidFill>
                  <a:srgbClr val="FF0000"/>
                </a:solidFill>
              </a:rPr>
              <a:t>Sams</a:t>
            </a:r>
            <a:r>
              <a:rPr lang="es-MX" sz="1000" dirty="0" smtClean="0">
                <a:solidFill>
                  <a:srgbClr val="FF0000"/>
                </a:solidFill>
              </a:rPr>
              <a:t> 57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137" name="Lágrima 136"/>
          <p:cNvSpPr/>
          <p:nvPr/>
        </p:nvSpPr>
        <p:spPr>
          <a:xfrm rot="6552829">
            <a:off x="2650885" y="3182872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9" name="CuadroTexto 138"/>
          <p:cNvSpPr txBox="1"/>
          <p:nvPr/>
        </p:nvSpPr>
        <p:spPr>
          <a:xfrm>
            <a:off x="2558146" y="4705196"/>
            <a:ext cx="710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Plaza sendero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140" name="Lágrima 139"/>
          <p:cNvSpPr/>
          <p:nvPr/>
        </p:nvSpPr>
        <p:spPr>
          <a:xfrm rot="6552829">
            <a:off x="2567822" y="5455798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1" name="Conector recto de flecha 140"/>
          <p:cNvCxnSpPr/>
          <p:nvPr/>
        </p:nvCxnSpPr>
        <p:spPr>
          <a:xfrm flipH="1" flipV="1">
            <a:off x="2585900" y="2406845"/>
            <a:ext cx="18985" cy="613397"/>
          </a:xfrm>
          <a:prstGeom prst="straightConnector1">
            <a:avLst/>
          </a:prstGeom>
          <a:ln w="76200">
            <a:solidFill>
              <a:srgbClr val="FF999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/>
          <p:cNvSpPr txBox="1"/>
          <p:nvPr/>
        </p:nvSpPr>
        <p:spPr>
          <a:xfrm rot="16200000">
            <a:off x="2031737" y="2551726"/>
            <a:ext cx="646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V. Carranza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46" name="Arco 45"/>
          <p:cNvSpPr/>
          <p:nvPr/>
        </p:nvSpPr>
        <p:spPr>
          <a:xfrm rot="6744016">
            <a:off x="2563835" y="1973895"/>
            <a:ext cx="483632" cy="581966"/>
          </a:xfrm>
          <a:prstGeom prst="arc">
            <a:avLst>
              <a:gd name="adj1" fmla="val 6533406"/>
              <a:gd name="adj2" fmla="val 1918129"/>
            </a:avLst>
          </a:prstGeom>
          <a:ln w="76200">
            <a:solidFill>
              <a:srgbClr val="FF999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3" name="Lágrima 122"/>
          <p:cNvSpPr/>
          <p:nvPr/>
        </p:nvSpPr>
        <p:spPr>
          <a:xfrm rot="6552829">
            <a:off x="2446548" y="2255227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2" name="CuadroTexto 131"/>
          <p:cNvSpPr txBox="1"/>
          <p:nvPr/>
        </p:nvSpPr>
        <p:spPr>
          <a:xfrm>
            <a:off x="2913147" y="2031968"/>
            <a:ext cx="6523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Parque </a:t>
            </a:r>
          </a:p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Morales</a:t>
            </a:r>
            <a:endParaRPr lang="es-MX" sz="1000" dirty="0">
              <a:solidFill>
                <a:srgbClr val="FF0000"/>
              </a:solidFill>
            </a:endParaRPr>
          </a:p>
        </p:txBody>
      </p:sp>
      <p:cxnSp>
        <p:nvCxnSpPr>
          <p:cNvPr id="143" name="Conector recto de flecha 142"/>
          <p:cNvCxnSpPr/>
          <p:nvPr/>
        </p:nvCxnSpPr>
        <p:spPr>
          <a:xfrm flipH="1" flipV="1">
            <a:off x="2583586" y="1618702"/>
            <a:ext cx="11806" cy="452085"/>
          </a:xfrm>
          <a:prstGeom prst="straightConnector1">
            <a:avLst/>
          </a:prstGeom>
          <a:ln w="76200">
            <a:solidFill>
              <a:srgbClr val="FF999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CuadroTexto 143"/>
          <p:cNvSpPr txBox="1"/>
          <p:nvPr/>
        </p:nvSpPr>
        <p:spPr>
          <a:xfrm>
            <a:off x="2594334" y="1662566"/>
            <a:ext cx="89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Los filtros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145" name="Lágrima 144"/>
          <p:cNvSpPr/>
          <p:nvPr/>
        </p:nvSpPr>
        <p:spPr>
          <a:xfrm rot="6552829">
            <a:off x="2519060" y="1660664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6" name="CuadroTexto 145"/>
          <p:cNvSpPr txBox="1"/>
          <p:nvPr/>
        </p:nvSpPr>
        <p:spPr>
          <a:xfrm>
            <a:off x="1547505" y="2127451"/>
            <a:ext cx="8984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err="1" smtClean="0">
                <a:solidFill>
                  <a:srgbClr val="FF0000"/>
                </a:solidFill>
              </a:rPr>
              <a:t>Glo</a:t>
            </a:r>
            <a:r>
              <a:rPr lang="es-MX" sz="1000" dirty="0" smtClean="0">
                <a:solidFill>
                  <a:srgbClr val="FF0000"/>
                </a:solidFill>
              </a:rPr>
              <a:t>. bocanegra</a:t>
            </a:r>
            <a:endParaRPr lang="es-MX" sz="1000" dirty="0">
              <a:solidFill>
                <a:srgbClr val="FF0000"/>
              </a:solidFill>
            </a:endParaRPr>
          </a:p>
        </p:txBody>
      </p:sp>
      <p:cxnSp>
        <p:nvCxnSpPr>
          <p:cNvPr id="147" name="Conector recto de flecha 146"/>
          <p:cNvCxnSpPr/>
          <p:nvPr/>
        </p:nvCxnSpPr>
        <p:spPr>
          <a:xfrm flipV="1">
            <a:off x="1241385" y="1608767"/>
            <a:ext cx="496916" cy="1801152"/>
          </a:xfrm>
          <a:prstGeom prst="straightConnector1">
            <a:avLst/>
          </a:prstGeom>
          <a:ln w="76200">
            <a:solidFill>
              <a:srgbClr val="FF999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Lágrima 147"/>
          <p:cNvSpPr/>
          <p:nvPr/>
        </p:nvSpPr>
        <p:spPr>
          <a:xfrm rot="6552829">
            <a:off x="1574080" y="1339486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9" name="Conector recto de flecha 148"/>
          <p:cNvCxnSpPr/>
          <p:nvPr/>
        </p:nvCxnSpPr>
        <p:spPr>
          <a:xfrm flipH="1" flipV="1">
            <a:off x="1232529" y="3409919"/>
            <a:ext cx="437299" cy="102557"/>
          </a:xfrm>
          <a:prstGeom prst="straightConnector1">
            <a:avLst/>
          </a:prstGeom>
          <a:ln w="76200">
            <a:solidFill>
              <a:srgbClr val="FF999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Conector recto de flecha 149"/>
          <p:cNvCxnSpPr/>
          <p:nvPr/>
        </p:nvCxnSpPr>
        <p:spPr>
          <a:xfrm>
            <a:off x="610660" y="2883745"/>
            <a:ext cx="729492" cy="156588"/>
          </a:xfrm>
          <a:prstGeom prst="straightConnector1">
            <a:avLst/>
          </a:prstGeom>
          <a:ln w="76200">
            <a:solidFill>
              <a:srgbClr val="FF999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ector recto de flecha 161"/>
          <p:cNvCxnSpPr/>
          <p:nvPr/>
        </p:nvCxnSpPr>
        <p:spPr>
          <a:xfrm flipH="1" flipV="1">
            <a:off x="1676324" y="3512476"/>
            <a:ext cx="317297" cy="554643"/>
          </a:xfrm>
          <a:prstGeom prst="straightConnector1">
            <a:avLst/>
          </a:prstGeom>
          <a:ln w="76200">
            <a:solidFill>
              <a:srgbClr val="FF999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CuadroTexto 164"/>
          <p:cNvSpPr txBox="1"/>
          <p:nvPr/>
        </p:nvSpPr>
        <p:spPr>
          <a:xfrm rot="771716">
            <a:off x="525022" y="2655520"/>
            <a:ext cx="89841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Constitución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129" name="Lágrima 128"/>
          <p:cNvSpPr/>
          <p:nvPr/>
        </p:nvSpPr>
        <p:spPr>
          <a:xfrm rot="6552829">
            <a:off x="597242" y="2912165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6" name="CuadroTexto 165"/>
          <p:cNvSpPr txBox="1"/>
          <p:nvPr/>
        </p:nvSpPr>
        <p:spPr>
          <a:xfrm>
            <a:off x="730210" y="3576865"/>
            <a:ext cx="960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Soriana</a:t>
            </a:r>
          </a:p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 Paseo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167" name="Lágrima 166"/>
          <p:cNvSpPr/>
          <p:nvPr/>
        </p:nvSpPr>
        <p:spPr>
          <a:xfrm rot="6552829">
            <a:off x="1377715" y="3490024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69" name="Conector recto de flecha 168"/>
          <p:cNvCxnSpPr/>
          <p:nvPr/>
        </p:nvCxnSpPr>
        <p:spPr>
          <a:xfrm flipH="1" flipV="1">
            <a:off x="1986105" y="4067118"/>
            <a:ext cx="9526" cy="1307005"/>
          </a:xfrm>
          <a:prstGeom prst="straightConnector1">
            <a:avLst/>
          </a:prstGeom>
          <a:ln w="76200">
            <a:solidFill>
              <a:srgbClr val="FF9999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CuadroTexto 177"/>
          <p:cNvSpPr txBox="1"/>
          <p:nvPr/>
        </p:nvSpPr>
        <p:spPr>
          <a:xfrm rot="16200000">
            <a:off x="1325778" y="4635310"/>
            <a:ext cx="10320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Av. Industrias</a:t>
            </a:r>
            <a:endParaRPr lang="es-MX" sz="1000" dirty="0">
              <a:solidFill>
                <a:srgbClr val="FF0000"/>
              </a:solidFill>
            </a:endParaRPr>
          </a:p>
        </p:txBody>
      </p:sp>
      <p:cxnSp>
        <p:nvCxnSpPr>
          <p:cNvPr id="179" name="Conector recto 178"/>
          <p:cNvCxnSpPr/>
          <p:nvPr/>
        </p:nvCxnSpPr>
        <p:spPr>
          <a:xfrm flipV="1">
            <a:off x="10804244" y="5960653"/>
            <a:ext cx="978185" cy="1001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CuadroTexto 179"/>
          <p:cNvSpPr txBox="1"/>
          <p:nvPr/>
        </p:nvSpPr>
        <p:spPr>
          <a:xfrm rot="1083057">
            <a:off x="8915646" y="1714902"/>
            <a:ext cx="8770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Av. Chapultepec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181" name="CuadroTexto 180"/>
          <p:cNvSpPr txBox="1"/>
          <p:nvPr/>
        </p:nvSpPr>
        <p:spPr>
          <a:xfrm>
            <a:off x="10700985" y="5993410"/>
            <a:ext cx="125156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Periférico sur</a:t>
            </a:r>
            <a:endParaRPr lang="es-MX" sz="1000" dirty="0">
              <a:solidFill>
                <a:srgbClr val="FF0000"/>
              </a:solidFill>
            </a:endParaRPr>
          </a:p>
        </p:txBody>
      </p:sp>
      <p:cxnSp>
        <p:nvCxnSpPr>
          <p:cNvPr id="182" name="Conector recto de flecha 181"/>
          <p:cNvCxnSpPr/>
          <p:nvPr/>
        </p:nvCxnSpPr>
        <p:spPr>
          <a:xfrm flipH="1" flipV="1">
            <a:off x="9916900" y="4413038"/>
            <a:ext cx="828370" cy="674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CuadroTexto 183"/>
          <p:cNvSpPr txBox="1"/>
          <p:nvPr/>
        </p:nvSpPr>
        <p:spPr>
          <a:xfrm rot="16200000">
            <a:off x="10039282" y="3770277"/>
            <a:ext cx="923295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Av. </a:t>
            </a:r>
            <a:r>
              <a:rPr lang="es-MX" sz="1000" dirty="0" smtClean="0">
                <a:solidFill>
                  <a:srgbClr val="FF0000"/>
                </a:solidFill>
              </a:rPr>
              <a:t>Universidad</a:t>
            </a:r>
            <a:endParaRPr lang="es-MX" sz="1000" dirty="0">
              <a:solidFill>
                <a:srgbClr val="FF0000"/>
              </a:solidFill>
            </a:endParaRPr>
          </a:p>
        </p:txBody>
      </p:sp>
      <p:cxnSp>
        <p:nvCxnSpPr>
          <p:cNvPr id="185" name="Conector recto de flecha 184"/>
          <p:cNvCxnSpPr/>
          <p:nvPr/>
        </p:nvCxnSpPr>
        <p:spPr>
          <a:xfrm flipH="1">
            <a:off x="9885778" y="929727"/>
            <a:ext cx="677629" cy="19552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ector recto de flecha 186"/>
          <p:cNvCxnSpPr/>
          <p:nvPr/>
        </p:nvCxnSpPr>
        <p:spPr>
          <a:xfrm flipH="1" flipV="1">
            <a:off x="10570041" y="928230"/>
            <a:ext cx="755" cy="46509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Conector recto de flecha 187"/>
          <p:cNvCxnSpPr/>
          <p:nvPr/>
        </p:nvCxnSpPr>
        <p:spPr>
          <a:xfrm flipH="1" flipV="1">
            <a:off x="9166795" y="1683503"/>
            <a:ext cx="668060" cy="20420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CuadroTexto 188"/>
          <p:cNvSpPr txBox="1"/>
          <p:nvPr/>
        </p:nvSpPr>
        <p:spPr>
          <a:xfrm rot="17135967">
            <a:off x="9108802" y="2340352"/>
            <a:ext cx="904302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Diagonal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190" name="CuadroTexto 189"/>
          <p:cNvSpPr txBox="1"/>
          <p:nvPr/>
        </p:nvSpPr>
        <p:spPr>
          <a:xfrm rot="16200000">
            <a:off x="10298026" y="5952378"/>
            <a:ext cx="6370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err="1" smtClean="0">
                <a:solidFill>
                  <a:srgbClr val="FF0000"/>
                </a:solidFill>
              </a:rPr>
              <a:t>Carr</a:t>
            </a:r>
            <a:r>
              <a:rPr lang="es-MX" sz="1000" dirty="0" smtClean="0">
                <a:solidFill>
                  <a:srgbClr val="FF0000"/>
                </a:solidFill>
              </a:rPr>
              <a:t>. 57</a:t>
            </a:r>
            <a:endParaRPr lang="es-MX" sz="1000" dirty="0">
              <a:solidFill>
                <a:srgbClr val="FF0000"/>
              </a:solidFill>
            </a:endParaRPr>
          </a:p>
        </p:txBody>
      </p:sp>
      <p:cxnSp>
        <p:nvCxnSpPr>
          <p:cNvPr id="191" name="Conector recto de flecha 190"/>
          <p:cNvCxnSpPr/>
          <p:nvPr/>
        </p:nvCxnSpPr>
        <p:spPr>
          <a:xfrm flipV="1">
            <a:off x="10942684" y="4728275"/>
            <a:ext cx="148843" cy="788232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CuadroTexto 192"/>
          <p:cNvSpPr txBox="1"/>
          <p:nvPr/>
        </p:nvSpPr>
        <p:spPr>
          <a:xfrm>
            <a:off x="9866543" y="653992"/>
            <a:ext cx="89841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Sierra Leona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194" name="CuadroTexto 193"/>
          <p:cNvSpPr txBox="1"/>
          <p:nvPr/>
        </p:nvSpPr>
        <p:spPr>
          <a:xfrm>
            <a:off x="10616554" y="4183028"/>
            <a:ext cx="80753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Glorieta Juárez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196" name="CuadroTexto 195"/>
          <p:cNvSpPr txBox="1"/>
          <p:nvPr/>
        </p:nvSpPr>
        <p:spPr>
          <a:xfrm>
            <a:off x="7817065" y="3053300"/>
            <a:ext cx="9603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Panteón Españita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197" name="CuadroTexto 196"/>
          <p:cNvSpPr txBox="1"/>
          <p:nvPr/>
        </p:nvSpPr>
        <p:spPr>
          <a:xfrm>
            <a:off x="9479991" y="3925181"/>
            <a:ext cx="66854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Diagonal sur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199" name="CuadroTexto 198"/>
          <p:cNvSpPr txBox="1"/>
          <p:nvPr/>
        </p:nvSpPr>
        <p:spPr>
          <a:xfrm rot="16200000">
            <a:off x="9956433" y="1232083"/>
            <a:ext cx="822315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err="1" smtClean="0">
                <a:solidFill>
                  <a:srgbClr val="FF0000"/>
                </a:solidFill>
              </a:rPr>
              <a:t>Guadalcazar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200" name="Lágrima 199"/>
          <p:cNvSpPr/>
          <p:nvPr/>
        </p:nvSpPr>
        <p:spPr>
          <a:xfrm rot="6552829">
            <a:off x="10619767" y="4216775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1" name="CuadroTexto 200"/>
          <p:cNvSpPr txBox="1"/>
          <p:nvPr/>
        </p:nvSpPr>
        <p:spPr>
          <a:xfrm rot="16803300">
            <a:off x="10803884" y="4960336"/>
            <a:ext cx="652348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B Anaya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202" name="Lágrima 201"/>
          <p:cNvSpPr/>
          <p:nvPr/>
        </p:nvSpPr>
        <p:spPr>
          <a:xfrm rot="6552829">
            <a:off x="9517127" y="1259256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7" name="Arco 206"/>
          <p:cNvSpPr/>
          <p:nvPr/>
        </p:nvSpPr>
        <p:spPr>
          <a:xfrm rot="6744016">
            <a:off x="10543296" y="1308268"/>
            <a:ext cx="483632" cy="581966"/>
          </a:xfrm>
          <a:prstGeom prst="arc">
            <a:avLst>
              <a:gd name="adj1" fmla="val 6533406"/>
              <a:gd name="adj2" fmla="val 19271084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9" name="CuadroTexto 208"/>
          <p:cNvSpPr txBox="1"/>
          <p:nvPr/>
        </p:nvSpPr>
        <p:spPr>
          <a:xfrm>
            <a:off x="10892608" y="1409471"/>
            <a:ext cx="65234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Parque </a:t>
            </a:r>
          </a:p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Morales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211" name="CuadroTexto 210"/>
          <p:cNvSpPr txBox="1"/>
          <p:nvPr/>
        </p:nvSpPr>
        <p:spPr>
          <a:xfrm>
            <a:off x="10521412" y="988027"/>
            <a:ext cx="89841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Los filtros</a:t>
            </a:r>
            <a:endParaRPr lang="es-MX" sz="1000" dirty="0">
              <a:solidFill>
                <a:srgbClr val="FF0000"/>
              </a:solidFill>
            </a:endParaRPr>
          </a:p>
        </p:txBody>
      </p:sp>
      <p:cxnSp>
        <p:nvCxnSpPr>
          <p:cNvPr id="214" name="Conector recto de flecha 213"/>
          <p:cNvCxnSpPr/>
          <p:nvPr/>
        </p:nvCxnSpPr>
        <p:spPr>
          <a:xfrm flipV="1">
            <a:off x="9175675" y="1879386"/>
            <a:ext cx="663584" cy="206872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ector recto de flecha 215"/>
          <p:cNvCxnSpPr>
            <a:endCxn id="207" idx="2"/>
          </p:cNvCxnSpPr>
          <p:nvPr/>
        </p:nvCxnSpPr>
        <p:spPr>
          <a:xfrm flipH="1" flipV="1">
            <a:off x="10858022" y="1846740"/>
            <a:ext cx="202007" cy="44793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ector recto de flecha 216"/>
          <p:cNvCxnSpPr/>
          <p:nvPr/>
        </p:nvCxnSpPr>
        <p:spPr>
          <a:xfrm>
            <a:off x="8675384" y="3067018"/>
            <a:ext cx="729492" cy="15658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Conector recto de flecha 217"/>
          <p:cNvCxnSpPr/>
          <p:nvPr/>
        </p:nvCxnSpPr>
        <p:spPr>
          <a:xfrm flipH="1" flipV="1">
            <a:off x="9178860" y="3950198"/>
            <a:ext cx="742011" cy="46075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CuadroTexto 218"/>
          <p:cNvSpPr txBox="1"/>
          <p:nvPr/>
        </p:nvSpPr>
        <p:spPr>
          <a:xfrm rot="771716">
            <a:off x="8617570" y="3192812"/>
            <a:ext cx="89841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Constitución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220" name="Lágrima 219"/>
          <p:cNvSpPr/>
          <p:nvPr/>
        </p:nvSpPr>
        <p:spPr>
          <a:xfrm rot="6552829">
            <a:off x="8516621" y="3093814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1" name="CuadroTexto 220"/>
          <p:cNvSpPr txBox="1"/>
          <p:nvPr/>
        </p:nvSpPr>
        <p:spPr>
          <a:xfrm>
            <a:off x="9305052" y="4494879"/>
            <a:ext cx="9603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Soriana</a:t>
            </a:r>
          </a:p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 Paseo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222" name="Lágrima 221"/>
          <p:cNvSpPr/>
          <p:nvPr/>
        </p:nvSpPr>
        <p:spPr>
          <a:xfrm rot="6552829">
            <a:off x="9754484" y="4333828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23" name="Conector recto de flecha 222"/>
          <p:cNvCxnSpPr/>
          <p:nvPr/>
        </p:nvCxnSpPr>
        <p:spPr>
          <a:xfrm flipV="1">
            <a:off x="10401474" y="4431981"/>
            <a:ext cx="23570" cy="19535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CuadroTexto 223"/>
          <p:cNvSpPr txBox="1"/>
          <p:nvPr/>
        </p:nvSpPr>
        <p:spPr>
          <a:xfrm rot="16200000">
            <a:off x="9724057" y="5399517"/>
            <a:ext cx="103200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Av. Industrias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225" name="Lágrima 224"/>
          <p:cNvSpPr/>
          <p:nvPr/>
        </p:nvSpPr>
        <p:spPr>
          <a:xfrm rot="6552829">
            <a:off x="1481144" y="1816504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6" name="CuadroTexto 225"/>
          <p:cNvSpPr txBox="1"/>
          <p:nvPr/>
        </p:nvSpPr>
        <p:spPr>
          <a:xfrm>
            <a:off x="705546" y="1780154"/>
            <a:ext cx="9603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000" dirty="0" err="1" smtClean="0">
                <a:solidFill>
                  <a:srgbClr val="FF0000"/>
                </a:solidFill>
              </a:rPr>
              <a:t>Citadella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195" name="Lágrima 194"/>
          <p:cNvSpPr/>
          <p:nvPr/>
        </p:nvSpPr>
        <p:spPr>
          <a:xfrm rot="6552829">
            <a:off x="9739810" y="1908043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3" name="CuadroTexto 232"/>
          <p:cNvSpPr txBox="1"/>
          <p:nvPr/>
        </p:nvSpPr>
        <p:spPr>
          <a:xfrm>
            <a:off x="9777243" y="1751782"/>
            <a:ext cx="99199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s-MX"/>
            </a:defPPr>
            <a:lvl1pPr>
              <a:defRPr sz="1000"/>
            </a:lvl1pPr>
          </a:lstStyle>
          <a:p>
            <a:pPr algn="ctr"/>
            <a:r>
              <a:rPr lang="es-MX" dirty="0" smtClean="0">
                <a:solidFill>
                  <a:srgbClr val="FF0000"/>
                </a:solidFill>
              </a:rPr>
              <a:t>Plaza </a:t>
            </a:r>
            <a:r>
              <a:rPr lang="es-MX" dirty="0" err="1" smtClean="0">
                <a:solidFill>
                  <a:srgbClr val="FF0000"/>
                </a:solidFill>
              </a:rPr>
              <a:t>tangamanga</a:t>
            </a:r>
            <a:endParaRPr lang="es-MX" dirty="0">
              <a:solidFill>
                <a:srgbClr val="FF0000"/>
              </a:solidFill>
            </a:endParaRPr>
          </a:p>
        </p:txBody>
      </p:sp>
      <p:sp>
        <p:nvSpPr>
          <p:cNvPr id="234" name="Arco 233"/>
          <p:cNvSpPr/>
          <p:nvPr/>
        </p:nvSpPr>
        <p:spPr>
          <a:xfrm rot="6744016" flipV="1">
            <a:off x="8780347" y="1292972"/>
            <a:ext cx="1503977" cy="617158"/>
          </a:xfrm>
          <a:prstGeom prst="arc">
            <a:avLst>
              <a:gd name="adj1" fmla="val 10445462"/>
              <a:gd name="adj2" fmla="val 18054506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2" name="Lágrima 191"/>
          <p:cNvSpPr/>
          <p:nvPr/>
        </p:nvSpPr>
        <p:spPr>
          <a:xfrm rot="6552829">
            <a:off x="10769484" y="1491606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2" name="Lágrima 211"/>
          <p:cNvSpPr/>
          <p:nvPr/>
        </p:nvSpPr>
        <p:spPr>
          <a:xfrm rot="6552829">
            <a:off x="10514263" y="1010920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5" name="Lágrima 214"/>
          <p:cNvSpPr/>
          <p:nvPr/>
        </p:nvSpPr>
        <p:spPr>
          <a:xfrm rot="6552829">
            <a:off x="9691558" y="820501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5" name="CuadroTexto 234"/>
          <p:cNvSpPr txBox="1"/>
          <p:nvPr/>
        </p:nvSpPr>
        <p:spPr>
          <a:xfrm>
            <a:off x="8313483" y="1491538"/>
            <a:ext cx="96032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Soriana</a:t>
            </a:r>
          </a:p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 Verde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236" name="Lágrima 235"/>
          <p:cNvSpPr/>
          <p:nvPr/>
        </p:nvSpPr>
        <p:spPr>
          <a:xfrm rot="6552829">
            <a:off x="8926768" y="1349600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41" name="Conector recto de flecha 240"/>
          <p:cNvCxnSpPr/>
          <p:nvPr/>
        </p:nvCxnSpPr>
        <p:spPr>
          <a:xfrm flipH="1">
            <a:off x="10742903" y="2294676"/>
            <a:ext cx="317126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ector recto de flecha 244"/>
          <p:cNvCxnSpPr>
            <a:stCxn id="259" idx="2"/>
          </p:cNvCxnSpPr>
          <p:nvPr/>
        </p:nvCxnSpPr>
        <p:spPr>
          <a:xfrm flipH="1">
            <a:off x="10784512" y="3851926"/>
            <a:ext cx="582528" cy="2436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Conector recto de flecha 246"/>
          <p:cNvCxnSpPr/>
          <p:nvPr/>
        </p:nvCxnSpPr>
        <p:spPr>
          <a:xfrm flipH="1" flipV="1">
            <a:off x="10753302" y="2301541"/>
            <a:ext cx="101884" cy="82590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CuadroTexto 247"/>
          <p:cNvSpPr txBox="1"/>
          <p:nvPr/>
        </p:nvSpPr>
        <p:spPr>
          <a:xfrm>
            <a:off x="10721253" y="4014866"/>
            <a:ext cx="80753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Alameda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249" name="Lágrima 248"/>
          <p:cNvSpPr/>
          <p:nvPr/>
        </p:nvSpPr>
        <p:spPr>
          <a:xfrm rot="6552829">
            <a:off x="10736371" y="3867879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3" name="CuadroTexto 252"/>
          <p:cNvSpPr txBox="1"/>
          <p:nvPr/>
        </p:nvSpPr>
        <p:spPr>
          <a:xfrm>
            <a:off x="11011830" y="2408416"/>
            <a:ext cx="87709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El Dorado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254" name="CuadroTexto 253"/>
          <p:cNvSpPr txBox="1"/>
          <p:nvPr/>
        </p:nvSpPr>
        <p:spPr>
          <a:xfrm rot="3874288">
            <a:off x="10822861" y="1963529"/>
            <a:ext cx="877093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Av. </a:t>
            </a:r>
            <a:r>
              <a:rPr lang="es-MX" sz="1000" dirty="0" smtClean="0">
                <a:solidFill>
                  <a:srgbClr val="FF0000"/>
                </a:solidFill>
              </a:rPr>
              <a:t>Nereo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208" name="Lágrima 207"/>
          <p:cNvSpPr/>
          <p:nvPr/>
        </p:nvSpPr>
        <p:spPr>
          <a:xfrm rot="6552829">
            <a:off x="11061633" y="2228444"/>
            <a:ext cx="204583" cy="196304"/>
          </a:xfrm>
          <a:prstGeom prst="teardrop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5" name="CuadroTexto 254"/>
          <p:cNvSpPr txBox="1"/>
          <p:nvPr/>
        </p:nvSpPr>
        <p:spPr>
          <a:xfrm rot="4883955">
            <a:off x="9934606" y="2506494"/>
            <a:ext cx="128141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A. </a:t>
            </a:r>
            <a:r>
              <a:rPr lang="es-MX" sz="1000" dirty="0" smtClean="0">
                <a:solidFill>
                  <a:srgbClr val="FF0000"/>
                </a:solidFill>
              </a:rPr>
              <a:t>Nervo, Arista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259" name="Arco 258"/>
          <p:cNvSpPr/>
          <p:nvPr/>
        </p:nvSpPr>
        <p:spPr>
          <a:xfrm rot="8516648">
            <a:off x="10831640" y="3007078"/>
            <a:ext cx="392862" cy="999993"/>
          </a:xfrm>
          <a:prstGeom prst="arc">
            <a:avLst>
              <a:gd name="adj1" fmla="val 6533406"/>
              <a:gd name="adj2" fmla="val 15812926"/>
            </a:avLst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2" name="CuadroTexto 261"/>
          <p:cNvSpPr txBox="1"/>
          <p:nvPr/>
        </p:nvSpPr>
        <p:spPr>
          <a:xfrm rot="3547411">
            <a:off x="10714925" y="3287487"/>
            <a:ext cx="1281417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Reforma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265" name="CuadroTexto 264"/>
          <p:cNvSpPr txBox="1"/>
          <p:nvPr/>
        </p:nvSpPr>
        <p:spPr>
          <a:xfrm>
            <a:off x="10493477" y="3539767"/>
            <a:ext cx="89841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Eje vial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266" name="CuadroTexto 265"/>
          <p:cNvSpPr txBox="1"/>
          <p:nvPr/>
        </p:nvSpPr>
        <p:spPr>
          <a:xfrm>
            <a:off x="10420517" y="2008544"/>
            <a:ext cx="89841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C. Caldera</a:t>
            </a:r>
            <a:endParaRPr lang="es-MX" sz="1000" dirty="0">
              <a:solidFill>
                <a:srgbClr val="FF0000"/>
              </a:solidFill>
            </a:endParaRPr>
          </a:p>
        </p:txBody>
      </p:sp>
      <p:cxnSp>
        <p:nvCxnSpPr>
          <p:cNvPr id="278" name="Conector recto 277"/>
          <p:cNvCxnSpPr/>
          <p:nvPr/>
        </p:nvCxnSpPr>
        <p:spPr>
          <a:xfrm flipH="1" flipV="1">
            <a:off x="11490956" y="5507609"/>
            <a:ext cx="291473" cy="45626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CuadroTexto 280"/>
          <p:cNvSpPr txBox="1"/>
          <p:nvPr/>
        </p:nvSpPr>
        <p:spPr>
          <a:xfrm rot="3568220">
            <a:off x="11379568" y="5436654"/>
            <a:ext cx="86167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C. </a:t>
            </a:r>
            <a:r>
              <a:rPr lang="es-MX" sz="1000" dirty="0" err="1" smtClean="0">
                <a:solidFill>
                  <a:srgbClr val="FF0000"/>
                </a:solidFill>
              </a:rPr>
              <a:t>Rioverde</a:t>
            </a:r>
            <a:endParaRPr lang="es-MX" sz="1000" dirty="0">
              <a:solidFill>
                <a:srgbClr val="FF0000"/>
              </a:solidFill>
            </a:endParaRPr>
          </a:p>
        </p:txBody>
      </p:sp>
      <p:cxnSp>
        <p:nvCxnSpPr>
          <p:cNvPr id="276" name="Conector recto 275"/>
          <p:cNvCxnSpPr/>
          <p:nvPr/>
        </p:nvCxnSpPr>
        <p:spPr>
          <a:xfrm>
            <a:off x="10936078" y="5516236"/>
            <a:ext cx="549424" cy="12784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CuadroTexto 287"/>
          <p:cNvSpPr txBox="1"/>
          <p:nvPr/>
        </p:nvSpPr>
        <p:spPr>
          <a:xfrm>
            <a:off x="10180104" y="6489453"/>
            <a:ext cx="86167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Eje 122</a:t>
            </a:r>
            <a:endParaRPr lang="es-MX" sz="1000" dirty="0">
              <a:solidFill>
                <a:srgbClr val="FF0000"/>
              </a:solidFill>
            </a:endParaRPr>
          </a:p>
        </p:txBody>
      </p:sp>
      <p:sp>
        <p:nvSpPr>
          <p:cNvPr id="275" name="CuadroTexto 274"/>
          <p:cNvSpPr txBox="1"/>
          <p:nvPr/>
        </p:nvSpPr>
        <p:spPr>
          <a:xfrm>
            <a:off x="10820099" y="5264035"/>
            <a:ext cx="86167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1000" dirty="0" smtClean="0">
                <a:solidFill>
                  <a:srgbClr val="FF0000"/>
                </a:solidFill>
              </a:rPr>
              <a:t>J. </a:t>
            </a:r>
            <a:r>
              <a:rPr lang="es-MX" sz="1000" dirty="0" err="1" smtClean="0">
                <a:solidFill>
                  <a:srgbClr val="FF0000"/>
                </a:solidFill>
              </a:rPr>
              <a:t>Galvez</a:t>
            </a:r>
            <a:endParaRPr lang="es-MX" sz="1000" dirty="0">
              <a:solidFill>
                <a:srgbClr val="FF0000"/>
              </a:solidFill>
            </a:endParaRPr>
          </a:p>
        </p:txBody>
      </p:sp>
      <p:cxnSp>
        <p:nvCxnSpPr>
          <p:cNvPr id="295" name="Conector recto de flecha 294"/>
          <p:cNvCxnSpPr/>
          <p:nvPr/>
        </p:nvCxnSpPr>
        <p:spPr>
          <a:xfrm flipV="1">
            <a:off x="10796358" y="5970669"/>
            <a:ext cx="7340" cy="41489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Conector recto 297"/>
          <p:cNvCxnSpPr/>
          <p:nvPr/>
        </p:nvCxnSpPr>
        <p:spPr>
          <a:xfrm flipV="1">
            <a:off x="10394511" y="6385568"/>
            <a:ext cx="399549" cy="4004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7860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231</Words>
  <Application>Microsoft Office PowerPoint</Application>
  <PresentationFormat>Panorámica</PresentationFormat>
  <Paragraphs>95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Elliot Tovarrr</dc:creator>
  <cp:lastModifiedBy>Elliot Tovarrr</cp:lastModifiedBy>
  <cp:revision>31</cp:revision>
  <dcterms:created xsi:type="dcterms:W3CDTF">2017-01-25T16:40:08Z</dcterms:created>
  <dcterms:modified xsi:type="dcterms:W3CDTF">2017-01-26T17:25:09Z</dcterms:modified>
</cp:coreProperties>
</file>