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3" r:id="rId4"/>
    <p:sldId id="258" r:id="rId5"/>
    <p:sldId id="261" r:id="rId6"/>
    <p:sldId id="262" r:id="rId7"/>
    <p:sldId id="264" r:id="rId8"/>
    <p:sldId id="265" r:id="rId9"/>
    <p:sldId id="270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81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33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18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863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649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17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13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0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45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33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845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242A0-F1AC-40B7-8B47-036DAE060F93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0D63E0-8CAC-4B2D-A5D4-E0E6A150A26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29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stas.udea.edu.co/index.php/RIB/article/view/329977" TargetMode="External"/><Relationship Id="rId2" Type="http://schemas.openxmlformats.org/officeDocument/2006/relationships/hyperlink" Target="https://www.redalyc.org/articulo.oa?id=49625110700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cielo.sld.cu/scielo.php?script=sci_arttext&amp;pid=S1024-94352009001100006" TargetMode="External"/><Relationship Id="rId4" Type="http://schemas.openxmlformats.org/officeDocument/2006/relationships/hyperlink" Target="https://doi.org/10.17533/udea.rib.v43n2eI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DB38-6E19-4153-AEC2-F3CD5F28CA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Ingeniería de software y Sistemas de Información como Línea de profundización en la Ingeniería de Sistemas</a:t>
            </a:r>
            <a:br>
              <a:rPr lang="en-US" sz="3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44B924-43A3-4719-B434-81A75A36F8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Jenyfer Natalia Tabares Garcia</a:t>
            </a:r>
          </a:p>
        </p:txBody>
      </p:sp>
    </p:spTree>
    <p:extLst>
      <p:ext uri="{BB962C8B-B14F-4D97-AF65-F5344CB8AC3E}">
        <p14:creationId xmlns:p14="http://schemas.microsoft.com/office/powerpoint/2010/main" val="3741010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" advClick="0" advTm="10000"/>
    </mc:Choice>
    <mc:Fallback>
      <p:transition advClick="0" advTm="10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A939-B389-4342-9F5A-557AED16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89113"/>
            <a:ext cx="9603275" cy="1164641"/>
          </a:xfrm>
        </p:spPr>
        <p:txBody>
          <a:bodyPr>
            <a:normAutofit fontScale="90000"/>
          </a:bodyPr>
          <a:lstStyle/>
          <a:p>
            <a:r>
              <a:rPr lang="es-CO" dirty="0">
                <a:effectLst/>
                <a:ea typeface="Calibri" panose="020F0502020204030204" pitchFamily="34" charset="0"/>
              </a:rPr>
              <a:t>Recomendación compañero</a:t>
            </a:r>
            <a:br>
              <a:rPr lang="es-CO" dirty="0">
                <a:effectLst/>
                <a:ea typeface="Calibri" panose="020F0502020204030204" pitchFamily="34" charset="0"/>
              </a:rPr>
            </a:br>
            <a:r>
              <a:rPr lang="es-CO" sz="2700" i="1" dirty="0"/>
              <a:t>Joseph Roldan Ramírez </a:t>
            </a:r>
            <a:br>
              <a:rPr lang="es-CO" sz="2700" i="1" dirty="0"/>
            </a:br>
            <a:r>
              <a:rPr lang="es-CO" sz="2700" dirty="0">
                <a:latin typeface="+mn-lt"/>
              </a:rPr>
              <a:t>línea: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Desarrollo de Software</a:t>
            </a:r>
            <a:br>
              <a:rPr lang="en-US" sz="2700" i="1" dirty="0"/>
            </a:br>
            <a:endParaRPr lang="en-US" sz="27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C71C-16B1-4369-BD50-6AA2DEEF5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1010285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/>
              <a:t>Mejorar la redacción, no utilizar palabras coloquiales, se recomienda un lenguaje mas académico</a:t>
            </a:r>
            <a:endParaRPr lang="en-US" dirty="0"/>
          </a:p>
          <a:p>
            <a:pPr marL="342900" marR="1010285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/>
              <a:t>Uso excesivo de comas, revisar su utilización</a:t>
            </a:r>
            <a:endParaRPr lang="en-US" dirty="0"/>
          </a:p>
          <a:p>
            <a:pPr marL="342900" marR="1010285" indent="-342900"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dirty="0"/>
              <a:t>Utilizar la norma IEEE para las citaciones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0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20000"/>
    </mc:Choice>
    <mc:Fallback>
      <p:transition spd="slow" advClick="0" advTm="20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6F82-CFEB-4AB0-B45A-71886CB7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326" y="664106"/>
            <a:ext cx="9603275" cy="1204397"/>
          </a:xfrm>
        </p:spPr>
        <p:txBody>
          <a:bodyPr>
            <a:normAutofit fontScale="90000"/>
          </a:bodyPr>
          <a:lstStyle/>
          <a:p>
            <a:r>
              <a:rPr lang="es-CO" dirty="0">
                <a:effectLst/>
                <a:ea typeface="Calibri" panose="020F0502020204030204" pitchFamily="34" charset="0"/>
              </a:rPr>
              <a:t>Recomendación compañero</a:t>
            </a:r>
            <a:br>
              <a:rPr lang="es-CO" dirty="0">
                <a:effectLst/>
                <a:ea typeface="Calibri" panose="020F0502020204030204" pitchFamily="34" charset="0"/>
              </a:rPr>
            </a:br>
            <a:r>
              <a:rPr lang="es-CO" sz="2700" i="1" dirty="0"/>
              <a:t>Juan Esteban Paternina Castillo</a:t>
            </a:r>
            <a:br>
              <a:rPr lang="es-CO" sz="2700" i="1" dirty="0"/>
            </a:br>
            <a:r>
              <a:rPr lang="es-CO" sz="2700" dirty="0">
                <a:latin typeface="+mn-lt"/>
              </a:rPr>
              <a:t>línea:</a:t>
            </a:r>
            <a:r>
              <a:rPr lang="en-US" sz="27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Desarrollo de Software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29B5-D6EA-4B70-8281-6B24E5F4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Falta citación que apoye sus ideas</a:t>
            </a:r>
          </a:p>
          <a:p>
            <a:r>
              <a:rPr lang="es-CO" dirty="0"/>
              <a:t>Falta bibliografía</a:t>
            </a:r>
          </a:p>
          <a:p>
            <a:r>
              <a:rPr lang="es-CO" dirty="0"/>
              <a:t>Mejorar la redacción , hay mucha redundancia</a:t>
            </a:r>
          </a:p>
          <a:p>
            <a:r>
              <a:rPr lang="es-CO" dirty="0"/>
              <a:t>Utilizar la norma IEEE en la bibliografía</a:t>
            </a:r>
          </a:p>
          <a:p>
            <a:r>
              <a:rPr lang="es-CO" dirty="0"/>
              <a:t>Hacer una consulta mas profunda sobre el tema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87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0000"/>
    </mc:Choice>
    <mc:Fallback>
      <p:transition spd="slow" advTm="20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26F82-CFEB-4AB0-B45A-71886CB7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71784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s-CO" sz="3100" dirty="0"/>
              <a:t>Recomendación compañero</a:t>
            </a:r>
            <a:br>
              <a:rPr lang="es-CO" sz="2700" i="1" dirty="0"/>
            </a:br>
            <a:r>
              <a:rPr lang="es-CO" sz="2700" i="1" dirty="0" err="1"/>
              <a:t>Jose</a:t>
            </a:r>
            <a:r>
              <a:rPr lang="es-CO" sz="2700" i="1" dirty="0"/>
              <a:t> Humberto </a:t>
            </a:r>
            <a:r>
              <a:rPr lang="es-CO" sz="2700" i="1" dirty="0" err="1"/>
              <a:t>Sanchez</a:t>
            </a:r>
            <a:r>
              <a:rPr lang="es-CO" sz="2700" i="1" dirty="0"/>
              <a:t> Barrios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s-CO" sz="3200" dirty="0">
                <a:latin typeface="+mn-lt"/>
              </a:rPr>
              <a:t>línea:</a:t>
            </a:r>
            <a:r>
              <a:rPr lang="en-US" sz="32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Desarrollo de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29B5-D6EA-4B70-8281-6B24E5F4B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Falta citación que apoye sus ideas</a:t>
            </a:r>
          </a:p>
          <a:p>
            <a:r>
              <a:rPr lang="es-CO" dirty="0"/>
              <a:t>Revisar la línea de énfasis: Ingeniería de software</a:t>
            </a:r>
          </a:p>
          <a:p>
            <a:r>
              <a:rPr lang="es-CO" dirty="0"/>
              <a:t>Falta bibliografía</a:t>
            </a:r>
          </a:p>
          <a:p>
            <a:r>
              <a:rPr lang="es-CO" dirty="0"/>
              <a:t>Mejorar la redacción, aplicar una escritura mas académica</a:t>
            </a:r>
          </a:p>
          <a:p>
            <a:r>
              <a:rPr lang="es-CO" dirty="0"/>
              <a:t>Utilizar la norma IEEE en la bibliografía y para citar</a:t>
            </a:r>
          </a:p>
          <a:p>
            <a:r>
              <a:rPr lang="es-CO" dirty="0"/>
              <a:t>Hacer una consulta mas profunda sobre el tema</a:t>
            </a:r>
          </a:p>
          <a:p>
            <a:r>
              <a:rPr lang="es-CO" dirty="0"/>
              <a:t>Revisar puntuación y tildes</a:t>
            </a:r>
          </a:p>
          <a:p>
            <a:endParaRPr lang="es-CO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635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25000"/>
    </mc:Choice>
    <mc:Fallback>
      <p:transition spd="slow" advClick="0" advTm="2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610B-52FC-4890-8752-C0CCEF476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AEEF-3708-41BD-866A-2EEEB5F7D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173357"/>
            <a:ext cx="9603275" cy="32929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s-CO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[1] L. Bonilla </a:t>
            </a:r>
            <a:r>
              <a:rPr lang="es-CO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ea typeface="Times New Roman" panose="02020603050405020304" pitchFamily="18" charset="0"/>
              </a:rPr>
              <a:t>Botia</a:t>
            </a:r>
            <a:r>
              <a:rPr lang="es-CO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y F. A. Briceño Díaz “Sistemas de Información como apoyo a la toma de decisiones” PROSPECTIVA, vol. 4, no. 1, 2006, pp. 53-57, Disponible:  </a:t>
            </a:r>
            <a:r>
              <a:rPr lang="es-CO" sz="16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2"/>
              </a:rPr>
              <a:t>https://www.redalyc.org/articulo.oa?id=496251107008</a:t>
            </a:r>
            <a:r>
              <a:rPr lang="es-CO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</a:t>
            </a:r>
            <a:r>
              <a:rPr lang="es-CO" sz="1600" dirty="0">
                <a:effectLst/>
                <a:ea typeface="Times New Roman" panose="02020603050405020304" pitchFamily="18" charset="0"/>
              </a:rPr>
              <a:t> 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s-CO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[2] J. </a:t>
            </a:r>
            <a:r>
              <a:rPr lang="es-CO" sz="1600" dirty="0" err="1">
                <a:effectLst/>
                <a:highlight>
                  <a:srgbClr val="FFFF0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Lopez</a:t>
            </a:r>
            <a:r>
              <a:rPr lang="es-CO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-Yepes. “La investigación como mecanismo para el desarrollo en los sistemas de información” Revista Interamericana de Bibliotecología, VOL. 13 NÚM. 2 (1990) </a:t>
            </a:r>
            <a:r>
              <a:rPr lang="es-CO" sz="16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pp</a:t>
            </a:r>
            <a:r>
              <a:rPr lang="es-CO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47-59, disponible: </a:t>
            </a:r>
            <a:r>
              <a:rPr lang="es-CO" sz="16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https://revistas.udea.edu.co/index.php/RIB/article/view/329977</a:t>
            </a:r>
            <a:endParaRPr lang="es-CO" sz="1600" u="sng" dirty="0">
              <a:solidFill>
                <a:srgbClr val="0563C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s-CO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[3] Mynor Eduardo Fernández Morales y Roger Bonilla Carrión. “</a:t>
            </a:r>
            <a:r>
              <a:rPr lang="es-CO" sz="1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Bibliominería</a:t>
            </a:r>
            <a:r>
              <a:rPr lang="es-CO" sz="16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, datos y el proceso de toma de decisiones4e” Revista Interamericana de Bibliotecología, VOL. 43 NÚM. 2 (2020) pp. 177-186. </a:t>
            </a:r>
            <a:r>
              <a:rPr lang="es-CO" sz="16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DOI: </a:t>
            </a:r>
            <a:r>
              <a:rPr lang="es-CO" sz="1600" u="sng" dirty="0">
                <a:solidFill>
                  <a:srgbClr val="000000"/>
                </a:solidFill>
                <a:effectLst/>
                <a:ea typeface="Times New Roman" panose="02020603050405020304" pitchFamily="18" charset="0"/>
                <a:hlinkClick r:id="rId4"/>
              </a:rPr>
              <a:t>https://doi.org/10.17533/udea.rib.v43n2eI8</a:t>
            </a:r>
            <a:endParaRPr lang="en-US" sz="1600" dirty="0">
              <a:effectLst/>
              <a:ea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s-CO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[4] </a:t>
            </a:r>
            <a:r>
              <a:rPr lang="es-CO" sz="16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M. Díaz Pérez; Y. de Liz Contreras y S. Rivero Amador. “</a:t>
            </a:r>
            <a:r>
              <a:rPr lang="es-CO" sz="1600" b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Características de los sistemas de información que permiten la gestión oportuna de la información y el conocimiento institucional” ACIMED, vol.20, n.5, disponible en </a:t>
            </a:r>
            <a:r>
              <a:rPr lang="es-CO" sz="1600" u="sng" dirty="0">
                <a:solidFill>
                  <a:srgbClr val="0563C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http://scielo.sld.cu/scielo.php?script=sci_arttext&amp;pid=S1024-94352009001100006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0618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2981-FD7A-48B2-BB9C-6FA95F09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22853"/>
            <a:ext cx="9603275" cy="1230902"/>
          </a:xfrm>
        </p:spPr>
        <p:txBody>
          <a:bodyPr>
            <a:normAutofit fontScale="90000"/>
          </a:bodyPr>
          <a:lstStyle/>
          <a:p>
            <a:pPr algn="ctr"/>
            <a:r>
              <a:rPr lang="es-CO" sz="2800" dirty="0"/>
              <a:t>Línea</a:t>
            </a:r>
            <a:r>
              <a:rPr lang="en-US" sz="2800" dirty="0"/>
              <a:t> </a:t>
            </a:r>
            <a:r>
              <a:rPr lang="es-CO" sz="2800" dirty="0"/>
              <a:t>de</a:t>
            </a:r>
            <a:r>
              <a:rPr lang="en-US" sz="2800" dirty="0"/>
              <a:t> </a:t>
            </a:r>
            <a:r>
              <a:rPr lang="es-CO" sz="2800" dirty="0"/>
              <a:t>énfasis</a:t>
            </a:r>
            <a:r>
              <a:rPr lang="en-US" sz="2800" dirty="0"/>
              <a:t> </a:t>
            </a:r>
            <a:br>
              <a:rPr lang="en-US" sz="2800" dirty="0"/>
            </a:br>
            <a:br>
              <a:rPr lang="en-US" sz="2800" dirty="0"/>
            </a:br>
            <a:r>
              <a:rPr lang="es-CO" sz="2800" i="1" dirty="0"/>
              <a:t>Ingeniería de software y Sistemas de Información</a:t>
            </a:r>
            <a:br>
              <a:rPr lang="es-CO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B2E3D-6001-4560-AD31-9E4ABB14C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13" y="1853754"/>
            <a:ext cx="10365741" cy="3612591"/>
          </a:xfrm>
        </p:spPr>
        <p:txBody>
          <a:bodyPr>
            <a:normAutofit/>
          </a:bodyPr>
          <a:lstStyle/>
          <a:p>
            <a:pPr lvl="1"/>
            <a:r>
              <a:rPr lang="es-CO" sz="2400" dirty="0">
                <a:effectLst/>
                <a:ea typeface="Calibri" panose="020F0502020204030204" pitchFamily="34" charset="0"/>
              </a:rPr>
              <a:t>Sistemas de información: </a:t>
            </a:r>
            <a:r>
              <a:rPr lang="es-CO" sz="2400" u="sng" dirty="0">
                <a:effectLst/>
                <a:ea typeface="Calibri" panose="020F0502020204030204" pitchFamily="34" charset="0"/>
              </a:rPr>
              <a:t>compuesto por</a:t>
            </a:r>
          </a:p>
          <a:p>
            <a:pPr lvl="1"/>
            <a:endParaRPr lang="es-CO" sz="2400" dirty="0">
              <a:ea typeface="Calibri" panose="020F0502020204030204" pitchFamily="34" charset="0"/>
            </a:endParaRPr>
          </a:p>
          <a:p>
            <a:pPr lvl="1"/>
            <a:endParaRPr lang="es-CO" sz="2400" dirty="0">
              <a:effectLst/>
              <a:ea typeface="Calibri" panose="020F0502020204030204" pitchFamily="34" charset="0"/>
            </a:endParaRPr>
          </a:p>
          <a:p>
            <a:pPr lvl="1"/>
            <a:endParaRPr lang="es-CO" sz="2400" dirty="0">
              <a:ea typeface="Calibri" panose="020F0502020204030204" pitchFamily="34" charset="0"/>
            </a:endParaRPr>
          </a:p>
          <a:p>
            <a:pPr lvl="8"/>
            <a:r>
              <a:rPr lang="es-CO" sz="1800" dirty="0">
                <a:effectLst/>
                <a:ea typeface="Calibri" panose="020F0502020204030204" pitchFamily="34" charset="0"/>
              </a:rPr>
              <a:t>     </a:t>
            </a:r>
            <a:r>
              <a:rPr lang="es-CO" sz="2000" dirty="0">
                <a:effectLst/>
                <a:ea typeface="Calibri" panose="020F0502020204030204" pitchFamily="34" charset="0"/>
              </a:rPr>
              <a:t>Apoya</a:t>
            </a:r>
            <a:r>
              <a:rPr lang="es-CO" sz="1800" dirty="0">
                <a:effectLst/>
                <a:ea typeface="Calibri" panose="020F0502020204030204" pitchFamily="34" charset="0"/>
              </a:rPr>
              <a:t>	 </a:t>
            </a:r>
            <a:endParaRPr lang="en-US" sz="1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760F11-096A-4591-8713-C7B46E26E389}"/>
              </a:ext>
            </a:extLst>
          </p:cNvPr>
          <p:cNvSpPr/>
          <p:nvPr/>
        </p:nvSpPr>
        <p:spPr>
          <a:xfrm>
            <a:off x="1160397" y="2464904"/>
            <a:ext cx="1868556" cy="9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Elemento</a:t>
            </a:r>
            <a:r>
              <a:rPr lang="en-US" sz="2000" dirty="0"/>
              <a:t>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18D147F-0154-4BDD-9A8F-87F431F2DF2E}"/>
              </a:ext>
            </a:extLst>
          </p:cNvPr>
          <p:cNvSpPr/>
          <p:nvPr/>
        </p:nvSpPr>
        <p:spPr>
          <a:xfrm>
            <a:off x="3816260" y="2464904"/>
            <a:ext cx="1868556" cy="9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Elemento</a:t>
            </a:r>
            <a:r>
              <a:rPr lang="en-US" sz="2000" dirty="0"/>
              <a:t>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610E8-EC82-4834-A62A-D16623B71BE3}"/>
              </a:ext>
            </a:extLst>
          </p:cNvPr>
          <p:cNvSpPr/>
          <p:nvPr/>
        </p:nvSpPr>
        <p:spPr>
          <a:xfrm>
            <a:off x="6468623" y="2464904"/>
            <a:ext cx="1868556" cy="964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Elemento</a:t>
            </a:r>
            <a:r>
              <a:rPr lang="en-US" sz="2000" dirty="0"/>
              <a:t> 3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6DDF47-6AF7-467B-862F-17EDD61045B2}"/>
              </a:ext>
            </a:extLst>
          </p:cNvPr>
          <p:cNvCxnSpPr>
            <a:cxnSpLocks/>
          </p:cNvCxnSpPr>
          <p:nvPr/>
        </p:nvCxnSpPr>
        <p:spPr>
          <a:xfrm>
            <a:off x="3167269" y="2897256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879DC9-0504-4E5F-8F45-95E7E6B7087D}"/>
              </a:ext>
            </a:extLst>
          </p:cNvPr>
          <p:cNvCxnSpPr>
            <a:cxnSpLocks/>
          </p:cNvCxnSpPr>
          <p:nvPr/>
        </p:nvCxnSpPr>
        <p:spPr>
          <a:xfrm>
            <a:off x="5877339" y="2897256"/>
            <a:ext cx="4373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1A2659-CC7D-48E5-B115-3A4DD5BB3620}"/>
              </a:ext>
            </a:extLst>
          </p:cNvPr>
          <p:cNvCxnSpPr>
            <a:cxnSpLocks/>
          </p:cNvCxnSpPr>
          <p:nvPr/>
        </p:nvCxnSpPr>
        <p:spPr>
          <a:xfrm flipH="1" flipV="1">
            <a:off x="3201546" y="3127531"/>
            <a:ext cx="360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393D56-4235-4E85-98F1-91A89408012C}"/>
              </a:ext>
            </a:extLst>
          </p:cNvPr>
          <p:cNvCxnSpPr>
            <a:cxnSpLocks/>
          </p:cNvCxnSpPr>
          <p:nvPr/>
        </p:nvCxnSpPr>
        <p:spPr>
          <a:xfrm flipH="1" flipV="1">
            <a:off x="5892866" y="3016120"/>
            <a:ext cx="360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51B6337-20EE-4169-9BCC-E49CE120F660}"/>
              </a:ext>
            </a:extLst>
          </p:cNvPr>
          <p:cNvSpPr/>
          <p:nvPr/>
        </p:nvSpPr>
        <p:spPr>
          <a:xfrm>
            <a:off x="2584175" y="3730469"/>
            <a:ext cx="2601510" cy="17358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dirty="0"/>
              <a:t>Estrategia de negocio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4ED73A1-C88E-4AF8-A0E9-03B6030667B4}"/>
              </a:ext>
            </a:extLst>
          </p:cNvPr>
          <p:cNvSpPr/>
          <p:nvPr/>
        </p:nvSpPr>
        <p:spPr>
          <a:xfrm>
            <a:off x="5572641" y="3730470"/>
            <a:ext cx="2608888" cy="1628416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Toma de </a:t>
            </a:r>
            <a:r>
              <a:rPr lang="es-CO" sz="2000" dirty="0"/>
              <a:t>decisiones</a:t>
            </a:r>
          </a:p>
        </p:txBody>
      </p:sp>
      <p:sp>
        <p:nvSpPr>
          <p:cNvPr id="24" name="Rectangle: Folded Corner 23">
            <a:extLst>
              <a:ext uri="{FF2B5EF4-FFF2-40B4-BE49-F238E27FC236}">
                <a16:creationId xmlns:a16="http://schemas.microsoft.com/office/drawing/2014/main" id="{53AD6E3E-B728-4497-84A3-B9DC9EF4DC5B}"/>
              </a:ext>
            </a:extLst>
          </p:cNvPr>
          <p:cNvSpPr/>
          <p:nvPr/>
        </p:nvSpPr>
        <p:spPr>
          <a:xfrm>
            <a:off x="8883413" y="1954587"/>
            <a:ext cx="2873325" cy="304965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Datos</a:t>
            </a:r>
            <a:r>
              <a:rPr lang="en-US" sz="2000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Procesos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Sistemas transaccionales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Data </a:t>
            </a:r>
            <a:r>
              <a:rPr lang="es-CO" sz="20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warehouse</a:t>
            </a:r>
            <a:r>
              <a:rPr lang="es-CO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(almacén de datos)</a:t>
            </a:r>
            <a:endParaRPr lang="es-CO" sz="20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Base de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Interfases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información interna y externa </a:t>
            </a:r>
            <a:endParaRPr lang="en-US" sz="20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3507D4B-7CE9-4637-9401-EB67AC76533A}"/>
              </a:ext>
            </a:extLst>
          </p:cNvPr>
          <p:cNvSpPr/>
          <p:nvPr/>
        </p:nvSpPr>
        <p:spPr>
          <a:xfrm>
            <a:off x="8461940" y="2849622"/>
            <a:ext cx="296712" cy="194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49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30000"/>
    </mc:Choice>
    <mc:Fallback>
      <p:transition spd="slow" advClick="0" advTm="30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A36615-922D-4A6A-ABC6-4E3A0AC95734}"/>
              </a:ext>
            </a:extLst>
          </p:cNvPr>
          <p:cNvSpPr/>
          <p:nvPr/>
        </p:nvSpPr>
        <p:spPr>
          <a:xfrm>
            <a:off x="2637183" y="2242929"/>
            <a:ext cx="1828800" cy="9939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2400" dirty="0"/>
              <a:t>Datos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AB00A1D-7393-4959-810D-E42EABF9E28A}"/>
              </a:ext>
            </a:extLst>
          </p:cNvPr>
          <p:cNvSpPr/>
          <p:nvPr/>
        </p:nvSpPr>
        <p:spPr>
          <a:xfrm>
            <a:off x="5070227" y="2666998"/>
            <a:ext cx="1311965" cy="3843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>
            <a:extLst>
              <a:ext uri="{FF2B5EF4-FFF2-40B4-BE49-F238E27FC236}">
                <a16:creationId xmlns:a16="http://schemas.microsoft.com/office/drawing/2014/main" id="{32D47678-4C41-4A34-AF77-C3D6D5103639}"/>
              </a:ext>
            </a:extLst>
          </p:cNvPr>
          <p:cNvSpPr/>
          <p:nvPr/>
        </p:nvSpPr>
        <p:spPr>
          <a:xfrm>
            <a:off x="6745357" y="2103782"/>
            <a:ext cx="2411895" cy="1272209"/>
          </a:xfrm>
          <a:prstGeom prst="teardro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Información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3AEB3B-B753-4E01-8E84-B9628B6CE70F}"/>
              </a:ext>
            </a:extLst>
          </p:cNvPr>
          <p:cNvSpPr/>
          <p:nvPr/>
        </p:nvSpPr>
        <p:spPr>
          <a:xfrm>
            <a:off x="3180522" y="4081669"/>
            <a:ext cx="5512904" cy="56984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es-CO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Toma de decisiones en las organizaciones.</a:t>
            </a:r>
            <a:endParaRPr lang="en-U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2207C-BA0B-4AB4-8567-5BAC20C0FA04}"/>
              </a:ext>
            </a:extLst>
          </p:cNvPr>
          <p:cNvSpPr/>
          <p:nvPr/>
        </p:nvSpPr>
        <p:spPr>
          <a:xfrm>
            <a:off x="4520261" y="700706"/>
            <a:ext cx="2411895" cy="12722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/>
              <a:t>Ingeniería</a:t>
            </a:r>
            <a:r>
              <a:rPr lang="en-US" sz="2400" dirty="0"/>
              <a:t> de Software</a:t>
            </a: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759F468-9646-44CD-9652-F9A0318CF4C1}"/>
              </a:ext>
            </a:extLst>
          </p:cNvPr>
          <p:cNvSpPr/>
          <p:nvPr/>
        </p:nvSpPr>
        <p:spPr>
          <a:xfrm>
            <a:off x="7315201" y="700706"/>
            <a:ext cx="4691269" cy="1181103"/>
          </a:xfrm>
          <a:prstGeom prst="foldedCorner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creación de software confiable,  de calidad y eficientes</a:t>
            </a:r>
          </a:p>
          <a:p>
            <a:pPr algn="ctr"/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Utiliz</a:t>
            </a:r>
            <a:r>
              <a:rPr lang="es-ES" dirty="0">
                <a:solidFill>
                  <a:srgbClr val="4D5156"/>
                </a:solidFill>
                <a:latin typeface="arial" panose="020B0604020202020204" pitchFamily="34" charset="0"/>
              </a:rPr>
              <a:t>a </a:t>
            </a:r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métodos y técnicas de ingeniería. </a:t>
            </a:r>
          </a:p>
          <a:p>
            <a:pPr algn="ctr"/>
            <a:r>
              <a:rPr lang="es-E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soporte operacional y de mantenimiento</a:t>
            </a: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A2F6DDEA-66FC-4D0C-BC64-C8FC0F783EBE}"/>
              </a:ext>
            </a:extLst>
          </p:cNvPr>
          <p:cNvSpPr/>
          <p:nvPr/>
        </p:nvSpPr>
        <p:spPr>
          <a:xfrm>
            <a:off x="6932156" y="700706"/>
            <a:ext cx="303531" cy="116785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9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40000"/>
    </mc:Choice>
    <mc:Fallback>
      <p:transition spd="slow" advClick="0" advTm="4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EF3E0-760A-4319-B76A-BC6AF87D0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  <a:r>
              <a:rPr lang="en-US" dirty="0"/>
              <a:t> </a:t>
            </a:r>
            <a:r>
              <a:rPr lang="es-CO" dirty="0"/>
              <a:t>del si en las organizaciones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03BE9-F97D-46D2-9FD3-A1C402AC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1. Automatización de procesos operativos.</a:t>
            </a:r>
          </a:p>
          <a:p>
            <a:r>
              <a:rPr lang="es-CO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2. Proporcionar información que sirva de apoyo al proceso de toma de decisiones. </a:t>
            </a:r>
          </a:p>
          <a:p>
            <a:r>
              <a:rPr lang="es-CO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3. Lograr ventajas competitivas por medio de su implantación y uso.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2466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20000"/>
    </mc:Choice>
    <mc:Fallback>
      <p:transition spd="slow" advClick="0" advTm="20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7CFD-7E5F-4A70-B5C2-A5EF03FF4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Futuro e impacto social de los 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5AA88-996A-4A34-AEFF-85E23147EF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LINEA A FUTURO	</a:t>
            </a:r>
          </a:p>
          <a:p>
            <a:r>
              <a:rPr lang="es-CO" dirty="0"/>
              <a:t>Todas las organizaciones contarán con un SI</a:t>
            </a:r>
          </a:p>
          <a:p>
            <a:r>
              <a:rPr lang="es-CO" dirty="0"/>
              <a:t>instrumento de ventajas competitivas,</a:t>
            </a:r>
          </a:p>
          <a:p>
            <a:r>
              <a:rPr lang="es-CO" dirty="0"/>
              <a:t>Herramienta integral de gerencia.</a:t>
            </a:r>
          </a:p>
          <a:p>
            <a:r>
              <a:rPr lang="es-CO" dirty="0"/>
              <a:t> La información se considerará como la base del conocimiento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7987F-085C-4B6C-91D4-9C06F919C7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IMPACTO SOCIAL</a:t>
            </a:r>
          </a:p>
          <a:p>
            <a:r>
              <a:rPr lang="es-CO" dirty="0"/>
              <a:t>prestación de servicios de calidad </a:t>
            </a:r>
          </a:p>
          <a:p>
            <a:r>
              <a:rPr lang="es-CO" dirty="0"/>
              <a:t>Mejora la calidad de vida de las personas</a:t>
            </a:r>
          </a:p>
          <a:p>
            <a:r>
              <a:rPr lang="es-CO" dirty="0"/>
              <a:t>Reduciendo el tiempo de alguna transacción,</a:t>
            </a:r>
          </a:p>
          <a:p>
            <a:r>
              <a:rPr lang="es-CO" dirty="0"/>
              <a:t>Generando información importante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96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50000"/>
    </mc:Choice>
    <mc:Fallback>
      <p:transition spd="slow" advClick="0" advTm="5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AE96-524D-4129-94F2-C4D086EE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486467"/>
            <a:ext cx="9603275" cy="1049235"/>
          </a:xfrm>
        </p:spPr>
        <p:txBody>
          <a:bodyPr/>
          <a:lstStyle/>
          <a:p>
            <a:r>
              <a:rPr lang="es-CO" dirty="0"/>
              <a:t>Habilidades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15555-932D-4E8D-8CDA-50248167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1" y="1906763"/>
            <a:ext cx="10564524" cy="3937446"/>
          </a:xfrm>
        </p:spPr>
        <p:txBody>
          <a:bodyPr>
            <a:normAutofit fontScale="92500" lnSpcReduction="10000"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Comunicación oral y escrita, explicar con claridad y fluidez</a:t>
            </a:r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Autocritica con miras a mejoramiento continuo</a:t>
            </a:r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Trabajo en equipo</a:t>
            </a:r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Consciencia social y ambiental</a:t>
            </a:r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Búsqueda y recuperación de información</a:t>
            </a:r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Deseos de dar solución a los problemas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Curiosidad</a:t>
            </a:r>
            <a:endParaRPr lang="en-US" dirty="0"/>
          </a:p>
          <a:p>
            <a:r>
              <a:rPr lang="es-CO" dirty="0"/>
              <a:t>Almacenamiento, identificación, transformación, organización, tratamiento y recuperación de la información.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524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15000"/>
    </mc:Choice>
    <mc:Fallback>
      <p:transition spd="slow" advClick="0" advTm="1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1E9E-7E7D-4BCA-8570-1E50957E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3200" dirty="0">
                <a:effectLst/>
                <a:latin typeface="+mj-lt"/>
                <a:ea typeface="Calibri" panose="020F0502020204030204" pitchFamily="34" charset="0"/>
              </a:rPr>
              <a:t>FALENCIAS y COMPETENCIAS A DESARROLLAR</a:t>
            </a:r>
            <a:br>
              <a:rPr lang="en-US" sz="3200" dirty="0"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0F4CE-4B5D-499C-AE83-CB2F63E67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Aprender segundo idioma</a:t>
            </a:r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Pensamiento matemático y estadístico</a:t>
            </a:r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Pensamiento crítico</a:t>
            </a:r>
            <a:endParaRPr lang="en-US" dirty="0"/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s-CO" dirty="0"/>
              <a:t>Conocimiento en el área tecnológica</a:t>
            </a:r>
            <a:endParaRPr lang="en-US" dirty="0"/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s-CO" dirty="0"/>
              <a:t>Programación</a:t>
            </a:r>
            <a:endParaRPr lang="en-US" dirty="0"/>
          </a:p>
          <a:p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5763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15000"/>
    </mc:Choice>
    <mc:Fallback>
      <p:transition spd="slow" advTm="1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AED4-3A69-4CDD-AB37-48F57090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3200" dirty="0">
                <a:effectLst/>
                <a:latin typeface="+mj-lt"/>
                <a:ea typeface="Calibri" panose="020F0502020204030204" pitchFamily="34" charset="0"/>
              </a:rPr>
              <a:t>RUTA DE FORMACIÓN </a:t>
            </a:r>
            <a:br>
              <a:rPr lang="en-US" sz="3600" dirty="0">
                <a:latin typeface="+mj-lt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1D560-9FB4-4D72-8FC3-C3F9BDF0B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dirty="0"/>
              <a:t>Búsqueda de información sobre el tema</a:t>
            </a:r>
          </a:p>
          <a:p>
            <a:r>
              <a:rPr lang="es-CO" dirty="0"/>
              <a:t>Realizar un proyecto </a:t>
            </a:r>
          </a:p>
          <a:p>
            <a:r>
              <a:rPr lang="es-CO" dirty="0"/>
              <a:t>Adquirir los conocimientos necesarios para iniciar la construcción de un 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2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Tm="20000"/>
    </mc:Choice>
    <mc:Fallback>
      <p:transition spd="slow" advTm="20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D14D-C288-4F42-83E2-E2FA2D63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448" y="1294850"/>
            <a:ext cx="9603275" cy="1049235"/>
          </a:xfrm>
        </p:spPr>
        <p:txBody>
          <a:bodyPr/>
          <a:lstStyle/>
          <a:p>
            <a:r>
              <a:rPr lang="es-CO" dirty="0">
                <a:solidFill>
                  <a:schemeClr val="accent5">
                    <a:lumMod val="50000"/>
                  </a:schemeClr>
                </a:solidFill>
              </a:rPr>
              <a:t>Recomendaciones a los compañeros</a:t>
            </a:r>
          </a:p>
        </p:txBody>
      </p:sp>
    </p:spTree>
    <p:extLst>
      <p:ext uri="{BB962C8B-B14F-4D97-AF65-F5344CB8AC3E}">
        <p14:creationId xmlns:p14="http://schemas.microsoft.com/office/powerpoint/2010/main" val="1861260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411</TotalTime>
  <Words>713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Gill Sans MT</vt:lpstr>
      <vt:lpstr>Symbol</vt:lpstr>
      <vt:lpstr>Gallery</vt:lpstr>
      <vt:lpstr>Ingeniería de software y Sistemas de Información como Línea de profundización en la Ingeniería de Sistemas </vt:lpstr>
      <vt:lpstr>Línea de énfasis   Ingeniería de software y Sistemas de Información </vt:lpstr>
      <vt:lpstr>PowerPoint Presentation</vt:lpstr>
      <vt:lpstr>Objetivos del si en las organizaciones</vt:lpstr>
      <vt:lpstr>Futuro e impacto social de los si</vt:lpstr>
      <vt:lpstr>Habilidades</vt:lpstr>
      <vt:lpstr>FALENCIAS y COMPETENCIAS A DESARROLLAR </vt:lpstr>
      <vt:lpstr>RUTA DE FORMACIÓN  </vt:lpstr>
      <vt:lpstr>Recomendaciones a los compañeros</vt:lpstr>
      <vt:lpstr>Recomendación compañero Joseph Roldan Ramírez  línea:Desarrollo de Software </vt:lpstr>
      <vt:lpstr>Recomendación compañero Juan Esteban Paternina Castillo línea:Desarrollo de Software </vt:lpstr>
      <vt:lpstr>Recomendación compañero Jose Humberto Sanchez Barrios línea:Desarrollo de Software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 DAVID ROJAS ECHAVARRIA</dc:creator>
  <cp:lastModifiedBy>JULIAN DAVID ROJAS ECHAVARRIA</cp:lastModifiedBy>
  <cp:revision>28</cp:revision>
  <dcterms:created xsi:type="dcterms:W3CDTF">2021-04-06T23:27:32Z</dcterms:created>
  <dcterms:modified xsi:type="dcterms:W3CDTF">2021-04-07T19:13:16Z</dcterms:modified>
</cp:coreProperties>
</file>