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6" r:id="rId3"/>
    <p:sldId id="327" r:id="rId4"/>
    <p:sldId id="319" r:id="rId5"/>
    <p:sldId id="320" r:id="rId6"/>
    <p:sldId id="331" r:id="rId7"/>
    <p:sldId id="335" r:id="rId8"/>
    <p:sldId id="336" r:id="rId9"/>
    <p:sldId id="338" r:id="rId10"/>
    <p:sldId id="33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050"/>
    <a:srgbClr val="3D6487"/>
    <a:srgbClr val="4472C4"/>
    <a:srgbClr val="2450B2"/>
    <a:srgbClr val="597EA1"/>
    <a:srgbClr val="46739C"/>
    <a:srgbClr val="DA1F28"/>
    <a:srgbClr val="E96167"/>
    <a:srgbClr val="E33941"/>
    <a:srgbClr val="E75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0263" autoAdjust="0"/>
  </p:normalViewPr>
  <p:slideViewPr>
    <p:cSldViewPr snapToGrid="0" showGuides="1">
      <p:cViewPr varScale="1">
        <p:scale>
          <a:sx n="60" d="100"/>
          <a:sy n="60" d="100"/>
        </p:scale>
        <p:origin x="-894" y="-84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56" y="36"/>
      </p:cViewPr>
      <p:guideLst>
        <p:guide orient="horz" pos="2880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79B17-92AA-447C-8182-6D8DE636D6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E0BE-46EA-40D2-B0A2-128018586D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56432" y="2621030"/>
            <a:ext cx="7220822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4800" b="1" dirty="0" smtClean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爬虫平台建设规划</a:t>
            </a:r>
            <a:endParaRPr lang="zh-CN" sz="4800" b="1" dirty="0" smtClean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（阶段汇报）</a:t>
            </a:r>
            <a:endParaRPr lang="zh-CN" altLang="en-US" sz="4800" b="1" dirty="0" smtClean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7458" y="5299886"/>
            <a:ext cx="131959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4472C4"/>
                </a:solidFill>
                <a:latin typeface="+mj-ea"/>
                <a:ea typeface="+mj-ea"/>
              </a:rPr>
              <a:t>2017</a:t>
            </a:r>
            <a:r>
              <a:rPr lang="zh-CN" altLang="en-US" dirty="0" smtClean="0">
                <a:solidFill>
                  <a:srgbClr val="4472C4"/>
                </a:solidFill>
                <a:latin typeface="+mj-ea"/>
                <a:ea typeface="+mj-ea"/>
              </a:rPr>
              <a:t>年</a:t>
            </a:r>
            <a:r>
              <a:rPr lang="en-US" altLang="zh-CN" dirty="0" smtClean="0">
                <a:solidFill>
                  <a:srgbClr val="4472C4"/>
                </a:solidFill>
                <a:latin typeface="+mj-ea"/>
                <a:ea typeface="+mj-ea"/>
              </a:rPr>
              <a:t>7</a:t>
            </a:r>
            <a:r>
              <a:rPr lang="zh-CN" altLang="en-US" smtClean="0">
                <a:solidFill>
                  <a:srgbClr val="4472C4"/>
                </a:solidFill>
                <a:latin typeface="+mj-ea"/>
                <a:ea typeface="+mj-ea"/>
              </a:rPr>
              <a:t>月</a:t>
            </a:r>
            <a:endParaRPr lang="en-US" altLang="zh-CN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47" y="348188"/>
            <a:ext cx="2104237" cy="3635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5" y="693547"/>
            <a:ext cx="12212464" cy="56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47" y="348188"/>
            <a:ext cx="2104237" cy="3635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5" y="693547"/>
            <a:ext cx="12212464" cy="564713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922831" y="280259"/>
            <a:ext cx="2797175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  <a:sym typeface="+mn-ea"/>
              </a:rPr>
              <a:t>爬虫平台</a:t>
            </a:r>
            <a:r>
              <a:rPr lang="en-US" altLang="zh-CN" sz="3200" dirty="0">
                <a:solidFill>
                  <a:srgbClr val="4472C4"/>
                </a:solidFill>
                <a:latin typeface="+mj-ea"/>
                <a:ea typeface="+mj-ea"/>
                <a:sym typeface="+mn-ea"/>
              </a:rPr>
              <a:t>-</a:t>
            </a:r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  <a:sym typeface="+mn-ea"/>
              </a:rPr>
              <a:t>概要</a:t>
            </a:r>
            <a:endParaRPr lang="zh-CN" altLang="en-US" sz="3200" dirty="0">
              <a:solidFill>
                <a:srgbClr val="4472C4"/>
              </a:solidFill>
              <a:latin typeface="+mj-ea"/>
              <a:ea typeface="+mj-ea"/>
              <a:sym typeface="+mn-ea"/>
            </a:endParaRPr>
          </a:p>
          <a:p>
            <a:endParaRPr lang="zh-CN" altLang="en-US" sz="2000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5337" y="1582738"/>
            <a:ext cx="10515600" cy="4676172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建设目的：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拓展数据渠道，丰富数据种类，降低数据获取成本。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优化服务框架，提高服务稳定性。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建设爬虫管控体系，力求平台可复制，任务可配置，问题可控制，监测可定制。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项目实施内容：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新的数据爬取任务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爬虫平台的搭建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47" y="348188"/>
            <a:ext cx="2104237" cy="3635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5" y="693547"/>
            <a:ext cx="12212464" cy="564713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922831" y="280259"/>
            <a:ext cx="3609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爬虫平台</a:t>
            </a:r>
            <a:r>
              <a:rPr lang="en-US" altLang="zh-CN" sz="3200" dirty="0">
                <a:solidFill>
                  <a:srgbClr val="4472C4"/>
                </a:solidFill>
                <a:latin typeface="+mj-ea"/>
                <a:ea typeface="+mj-ea"/>
              </a:rPr>
              <a:t>-</a:t>
            </a:r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资源准备</a:t>
            </a:r>
            <a:endParaRPr lang="zh-CN" altLang="en-US" sz="3200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95337" y="1582738"/>
            <a:ext cx="10515600" cy="46761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资源准备：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实施人员。    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4-5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人，含外包人员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名）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软硬件环境。  （服务器，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基础环境。    （虚拟机申请，网络权限管控）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外部技术支撑。（代理服务，打码平台）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47" y="348188"/>
            <a:ext cx="2104237" cy="3635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5" y="693547"/>
            <a:ext cx="12212464" cy="564713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922831" y="280259"/>
            <a:ext cx="3609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爬虫平台</a:t>
            </a:r>
            <a:r>
              <a:rPr lang="en-US" altLang="zh-CN" sz="3200" dirty="0">
                <a:solidFill>
                  <a:srgbClr val="4472C4"/>
                </a:solidFill>
                <a:latin typeface="+mj-ea"/>
                <a:ea typeface="+mj-ea"/>
              </a:rPr>
              <a:t>-</a:t>
            </a:r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任务分解</a:t>
            </a:r>
            <a:endParaRPr lang="zh-CN" altLang="en-US" sz="3200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95337" y="1257618"/>
            <a:ext cx="10515600" cy="4676172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数据爬取任务：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新爬虫任务的数据爬取脚本开发。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已有爬虫脚本的维护整合工作。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数据库规划，数据结构设计。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爬虫平台建设任务：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服务平台选型，框架压力测试，性能测试等。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模块搭建，主要包括（爬虫模块，支撑模块，服务模块，任务调度模块，数据管理模块等）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拓展包的基础性开发工作（免费代理搜索，数据结构化，图形识别等）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网站监控体系搭建。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47" y="348188"/>
            <a:ext cx="2104237" cy="3635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5" y="693547"/>
            <a:ext cx="12212464" cy="564713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922831" y="280259"/>
            <a:ext cx="3609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爬虫平台</a:t>
            </a:r>
            <a:r>
              <a:rPr lang="en-US" altLang="zh-CN" sz="3200" dirty="0">
                <a:solidFill>
                  <a:srgbClr val="4472C4"/>
                </a:solidFill>
                <a:latin typeface="+mj-ea"/>
                <a:ea typeface="+mj-ea"/>
              </a:rPr>
              <a:t>-</a:t>
            </a:r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任务细化</a:t>
            </a:r>
            <a:endParaRPr lang="zh-CN" altLang="en-US" sz="3200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3907" y="1423988"/>
            <a:ext cx="10515600" cy="4676172"/>
          </a:xfrm>
        </p:spPr>
        <p:txBody>
          <a:bodyPr>
            <a:normAutofit fontScale="5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数据爬取任务：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裁判文书网全国数据抓取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全国企业信用信息公式系统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信息抓取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企查查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企信宝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等网站的数据抓取。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部分政府类查询平台数据爬取。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现有爬虫脚本的迭代升级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爬虫平台建设任务：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监控系统搭建。（已开任务对应网站的监控配置，含预警等级配置）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代理模块搭建。（代理整合策略：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外部购买代理 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爬虫获取的代理）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对外数据服务平台搭建。（数据输出：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实时爬取。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本地数据库查询）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数据规划，库表设计。（存储类型：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结构化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文件类型）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47" y="348188"/>
            <a:ext cx="2104237" cy="3635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5" y="693547"/>
            <a:ext cx="12212464" cy="564713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922831" y="280259"/>
            <a:ext cx="44227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爬虫平台</a:t>
            </a:r>
            <a:r>
              <a:rPr lang="en-US" altLang="zh-CN" sz="3200" dirty="0">
                <a:solidFill>
                  <a:srgbClr val="4472C4"/>
                </a:solidFill>
                <a:latin typeface="+mj-ea"/>
                <a:ea typeface="+mj-ea"/>
              </a:rPr>
              <a:t>-</a:t>
            </a:r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爬虫脚本开发</a:t>
            </a:r>
            <a:endParaRPr lang="zh-CN" altLang="en-US" sz="3200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3590" y="3485515"/>
            <a:ext cx="10515600" cy="26149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445703" y="1450340"/>
          <a:ext cx="7019925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/>
                <a:gridCol w="3343275"/>
                <a:gridCol w="2676525"/>
              </a:tblGrid>
              <a:tr h="17780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一般性爬虫脚本开发流程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任务序号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风险程度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网页结构分析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防爬手段分析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数据结构设计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爬虫脚本开发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脚本试运行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爬虫脚本修改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压力测试，性能调优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脚本投产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609600" y="3405378"/>
          <a:ext cx="1768792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/>
                <a:gridCol w="2558415"/>
                <a:gridCol w="1766570"/>
                <a:gridCol w="2889885"/>
                <a:gridCol w="1140460"/>
                <a:gridCol w="1477010"/>
              </a:tblGrid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网站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网站类别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目标内容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爬取难度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脚本实施周期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裁判文书网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政府，全国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概要信息，文本全文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全国企业信用信息公示系统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政府，全国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网站公开的企业全部信息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企查查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商业，全国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网站公开的企业全部信息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企信宝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商业，全国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网站公开的企业全部信息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安徽工商局“守合同重信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用”查询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政府，安徽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是否属于“守合同重信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用”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国家税务总局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政府，全国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税务重大违法，纳税信用等级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最高法被执行人查询平台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政府，全国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被执行人信息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信用中国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政府，全国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企业负面信息查询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公安部交管总局官网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政府，全国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车辆违章，驾驶人员违章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安居客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商业，安徽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房产的基本信息，价格信息等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链家网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商业，安徽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房产的基本信息，价格信息等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47" y="348188"/>
            <a:ext cx="2104237" cy="3635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5" y="693547"/>
            <a:ext cx="12212464" cy="564713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922831" y="280259"/>
            <a:ext cx="44227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爬虫平台</a:t>
            </a:r>
            <a:r>
              <a:rPr lang="en-US" altLang="zh-CN" sz="3200" dirty="0">
                <a:solidFill>
                  <a:srgbClr val="4472C4"/>
                </a:solidFill>
                <a:latin typeface="+mj-ea"/>
                <a:ea typeface="+mj-ea"/>
              </a:rPr>
              <a:t>-</a:t>
            </a:r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爬虫平台搭建</a:t>
            </a:r>
            <a:endParaRPr lang="zh-CN" altLang="en-US" sz="3200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592455" y="1456690"/>
          <a:ext cx="10989945" cy="478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80"/>
                <a:gridCol w="2661920"/>
                <a:gridCol w="2949575"/>
                <a:gridCol w="3006090"/>
                <a:gridCol w="1186180"/>
              </a:tblGrid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大类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细项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开发难度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实施周期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框架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框架选型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框架压测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网络环境压测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性能分析报告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基本参数配置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表空间设计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文件服务器规划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功能模块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爬虫任务调度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数据抓取核心组建封装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监控模块设计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外联系统设计（代理，打码）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日志管理模块开发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鉴权模块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单元测试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集成测试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系统测试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性能测试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文档汇编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需求文档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接口文档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数据文档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测试文档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实施文档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管理文档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天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47" y="348188"/>
            <a:ext cx="2104237" cy="3635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5" y="693547"/>
            <a:ext cx="12212464" cy="564713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922831" y="280259"/>
            <a:ext cx="3609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爬虫平台</a:t>
            </a:r>
            <a:r>
              <a:rPr lang="en-US" altLang="zh-CN" sz="3200" dirty="0">
                <a:solidFill>
                  <a:srgbClr val="4472C4"/>
                </a:solidFill>
                <a:latin typeface="+mj-ea"/>
                <a:ea typeface="+mj-ea"/>
              </a:rPr>
              <a:t>-</a:t>
            </a:r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进度安排</a:t>
            </a:r>
            <a:endParaRPr lang="zh-CN" altLang="en-US" sz="3200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3907" y="1423988"/>
            <a:ext cx="10515600" cy="4676172"/>
          </a:xfrm>
        </p:spPr>
        <p:txBody>
          <a:bodyPr>
            <a:normAutofit fontScale="4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数据爬取任务：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2017/08/01-2017/09/15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2017/08/04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完成脚本任务规划，明确团队人员分工。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2017/08/30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完成脚本的初步开发，并完成一轮测试。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2017/09/05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完成部分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的修复工作，脚本的调优工作。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2017/09/15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完成数据描述文档，提供相关数据的接口文档及使用规范。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爬虫平台建设任务：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2017/08/01-2017/10/20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2017/08/10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完成框架选型，及框架测试工作，明确团队人员细项任务分工。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2017/08/19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完成数据库相关设计，明确数据处理流程及相关逻辑，输出数据逻辑文档。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2017/09/25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完成功能模块的相关开发工作，并完成相关测试工作。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2017/10/01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完成部分调优及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优化工作。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2017/10/10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完成平台文档类输出物的编写。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2017/10/15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完成平台二期的建设方案。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2017/10/20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接口联调，产品对接相关。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47" y="348188"/>
            <a:ext cx="2104237" cy="3635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5" y="693547"/>
            <a:ext cx="12212464" cy="564713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922831" y="280259"/>
            <a:ext cx="3609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爬虫平台</a:t>
            </a:r>
            <a:r>
              <a:rPr lang="en-US" altLang="zh-CN" sz="3200" dirty="0">
                <a:solidFill>
                  <a:srgbClr val="4472C4"/>
                </a:solidFill>
                <a:latin typeface="+mj-ea"/>
                <a:ea typeface="+mj-ea"/>
              </a:rPr>
              <a:t>-</a:t>
            </a:r>
            <a:r>
              <a:rPr lang="zh-CN" altLang="en-US" sz="3200" dirty="0">
                <a:solidFill>
                  <a:srgbClr val="4472C4"/>
                </a:solidFill>
                <a:latin typeface="+mj-ea"/>
                <a:ea typeface="+mj-ea"/>
              </a:rPr>
              <a:t>保障制度</a:t>
            </a:r>
            <a:endParaRPr lang="zh-CN" altLang="en-US" sz="3200" dirty="0">
              <a:solidFill>
                <a:srgbClr val="4472C4"/>
              </a:solidFill>
              <a:latin typeface="+mj-ea"/>
              <a:ea typeface="+mj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60412" y="1392238"/>
            <a:ext cx="10515600" cy="46761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1.SVN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代码更新机制。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建立微信群，进度周汇报机制。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项目责任制，不同模块的负责人及开发人员对平台质量负责。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不定期召开技术研讨会。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项目组内部，日报制度。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编码规范审核机制。（小组内交叉审定，每周）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1991</Words>
  <Application>WPS 演示</Application>
  <PresentationFormat>自定义</PresentationFormat>
  <Paragraphs>548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 Light</vt:lpstr>
      <vt:lpstr>新宋体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sen</dc:creator>
  <cp:lastModifiedBy>leong</cp:lastModifiedBy>
  <cp:revision>359</cp:revision>
  <dcterms:created xsi:type="dcterms:W3CDTF">2015-01-18T03:35:00Z</dcterms:created>
  <dcterms:modified xsi:type="dcterms:W3CDTF">2017-08-01T01:50:04Z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