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6" r:id="rId2"/>
    <p:sldId id="257" r:id="rId3"/>
    <p:sldId id="258" r:id="rId4"/>
    <p:sldId id="260" r:id="rId5"/>
    <p:sldId id="259" r:id="rId6"/>
    <p:sldId id="261" r:id="rId7"/>
    <p:sldId id="283" r:id="rId8"/>
    <p:sldId id="286" r:id="rId9"/>
    <p:sldId id="284" r:id="rId10"/>
    <p:sldId id="285" r:id="rId11"/>
    <p:sldId id="263" r:id="rId12"/>
    <p:sldId id="281" r:id="rId13"/>
    <p:sldId id="277" r:id="rId14"/>
    <p:sldId id="278" r:id="rId15"/>
    <p:sldId id="265" r:id="rId16"/>
  </p:sldIdLst>
  <p:sldSz cx="12192000" cy="6858000"/>
  <p:notesSz cx="6858000" cy="9144000"/>
  <p:embeddedFontLst>
    <p:embeddedFont>
      <p:font typeface="Bookman Old Style" panose="02050604050505020204" pitchFamily="18" charset="0"/>
      <p:regular r:id="rId18"/>
      <p:bold r:id="rId19"/>
      <p:italic r:id="rId20"/>
      <p:boldItalic r:id="rId21"/>
    </p:embeddedFont>
    <p:embeddedFont>
      <p:font typeface="Calibri" panose="020F0502020204030204" pitchFamily="34" charset="0"/>
      <p:regular r:id="rId22"/>
      <p:bold r:id="rId23"/>
      <p:italic r:id="rId24"/>
      <p:boldItalic r:id="rId25"/>
    </p:embeddedFont>
    <p:embeddedFont>
      <p:font typeface="Libre Franklin" panose="00000500000000000000"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0" roundtripDataSignature="AMtx7mjkJrF9jSY35SG2iUX/+u4GXjBVN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5A2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9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customschemas.google.com/relationships/presentationmetadata" Target="meta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Alice</a:t>
            </a:r>
            <a:endParaRPr dirty="0"/>
          </a:p>
        </p:txBody>
      </p:sp>
      <p:sp>
        <p:nvSpPr>
          <p:cNvPr id="89" name="Google Shape;8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Chuck</a:t>
            </a:r>
            <a:endParaRPr dirty="0"/>
          </a:p>
        </p:txBody>
      </p:sp>
      <p:sp>
        <p:nvSpPr>
          <p:cNvPr id="154" name="Google Shape;15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406670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a4e40fbe94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Chuck</a:t>
            </a:r>
            <a:endParaRPr dirty="0"/>
          </a:p>
        </p:txBody>
      </p:sp>
      <p:sp>
        <p:nvSpPr>
          <p:cNvPr id="177" name="Google Shape;177;ga4e40fbe94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a4e40fbe94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Chuck</a:t>
            </a:r>
            <a:endParaRPr dirty="0"/>
          </a:p>
        </p:txBody>
      </p:sp>
      <p:sp>
        <p:nvSpPr>
          <p:cNvPr id="177" name="Google Shape;177;ga4e40fbe94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406917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a4e40fbe94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Alex</a:t>
            </a:r>
            <a:endParaRPr dirty="0"/>
          </a:p>
        </p:txBody>
      </p:sp>
      <p:sp>
        <p:nvSpPr>
          <p:cNvPr id="177" name="Google Shape;177;ga4e40fbe94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068742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a4e40fbe94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Alex</a:t>
            </a:r>
            <a:endParaRPr dirty="0"/>
          </a:p>
        </p:txBody>
      </p:sp>
      <p:sp>
        <p:nvSpPr>
          <p:cNvPr id="177" name="Google Shape;177;ga4e40fbe94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853192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Alex</a:t>
            </a:r>
            <a:endParaRPr dirty="0"/>
          </a:p>
        </p:txBody>
      </p:sp>
      <p:sp>
        <p:nvSpPr>
          <p:cNvPr id="201" name="Google Shape;201;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Alice</a:t>
            </a:r>
            <a:endParaRPr dirty="0"/>
          </a:p>
        </p:txBody>
      </p:sp>
      <p:sp>
        <p:nvSpPr>
          <p:cNvPr id="100" name="Google Shape;10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Alice</a:t>
            </a:r>
            <a:endParaRPr dirty="0"/>
          </a:p>
        </p:txBody>
      </p:sp>
      <p:sp>
        <p:nvSpPr>
          <p:cNvPr id="116" name="Google Shape;11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Isabelle</a:t>
            </a:r>
            <a:endParaRPr dirty="0"/>
          </a:p>
        </p:txBody>
      </p:sp>
      <p:sp>
        <p:nvSpPr>
          <p:cNvPr id="143" name="Google Shape;14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Isabelle</a:t>
            </a:r>
            <a:endParaRPr dirty="0"/>
          </a:p>
        </p:txBody>
      </p:sp>
      <p:sp>
        <p:nvSpPr>
          <p:cNvPr id="129" name="Google Shape;12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Sean</a:t>
            </a:r>
            <a:endParaRPr dirty="0"/>
          </a:p>
        </p:txBody>
      </p:sp>
      <p:sp>
        <p:nvSpPr>
          <p:cNvPr id="154" name="Google Shape;15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a4e40fbe94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Sean</a:t>
            </a:r>
            <a:endParaRPr dirty="0"/>
          </a:p>
        </p:txBody>
      </p:sp>
      <p:sp>
        <p:nvSpPr>
          <p:cNvPr id="177" name="Google Shape;177;ga4e40fbe94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64346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a4e40fbe94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Sean</a:t>
            </a:r>
            <a:endParaRPr dirty="0"/>
          </a:p>
        </p:txBody>
      </p:sp>
      <p:sp>
        <p:nvSpPr>
          <p:cNvPr id="177" name="Google Shape;177;ga4e40fbe94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156872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a4e40fbe94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Sean</a:t>
            </a:r>
            <a:endParaRPr dirty="0"/>
          </a:p>
        </p:txBody>
      </p:sp>
      <p:sp>
        <p:nvSpPr>
          <p:cNvPr id="177" name="Google Shape;177;ga4e40fbe94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18596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15"/>
        <p:cNvGrpSpPr/>
        <p:nvPr/>
      </p:nvGrpSpPr>
      <p:grpSpPr>
        <a:xfrm>
          <a:off x="0" y="0"/>
          <a:ext cx="0" cy="0"/>
          <a:chOff x="0" y="0"/>
          <a:chExt cx="0" cy="0"/>
        </a:xfrm>
      </p:grpSpPr>
      <p:sp>
        <p:nvSpPr>
          <p:cNvPr id="16" name="Google Shape;16;p12"/>
          <p:cNvSpPr/>
          <p:nvPr/>
        </p:nvSpPr>
        <p:spPr>
          <a:xfrm>
            <a:off x="16" y="0"/>
            <a:ext cx="4654296" cy="68580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12"/>
          <p:cNvSpPr txBox="1">
            <a:spLocks noGrp="1"/>
          </p:cNvSpPr>
          <p:nvPr>
            <p:ph type="title"/>
          </p:nvPr>
        </p:nvSpPr>
        <p:spPr>
          <a:xfrm>
            <a:off x="643466" y="786383"/>
            <a:ext cx="3517567" cy="209397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FFFFFF"/>
              </a:buClr>
              <a:buSzPts val="3600"/>
              <a:buFont typeface="Bookman Old Style"/>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12"/>
          <p:cNvSpPr txBox="1">
            <a:spLocks noGrp="1"/>
          </p:cNvSpPr>
          <p:nvPr>
            <p:ph type="body" idx="1"/>
          </p:nvPr>
        </p:nvSpPr>
        <p:spPr>
          <a:xfrm>
            <a:off x="5458984" y="812799"/>
            <a:ext cx="5928344" cy="5294757"/>
          </a:xfrm>
          <a:prstGeom prst="rect">
            <a:avLst/>
          </a:prstGeom>
          <a:noFill/>
          <a:ln>
            <a:noFill/>
          </a:ln>
        </p:spPr>
        <p:txBody>
          <a:bodyPr spcFirstLastPara="1" wrap="square" lIns="0" tIns="45700" rIns="0" bIns="45700" anchor="t" anchorCtr="0">
            <a:normAutofit/>
          </a:bodyPr>
          <a:lstStyle>
            <a:lvl1pPr marL="457200" lvl="0" indent="-342900" algn="l">
              <a:lnSpc>
                <a:spcPct val="110000"/>
              </a:lnSpc>
              <a:spcBef>
                <a:spcPts val="1200"/>
              </a:spcBef>
              <a:spcAft>
                <a:spcPts val="0"/>
              </a:spcAft>
              <a:buSzPts val="1800"/>
              <a:buChar char=" "/>
              <a:defRPr/>
            </a:lvl1pPr>
            <a:lvl2pPr marL="914400" lvl="1" indent="-342900" algn="l">
              <a:lnSpc>
                <a:spcPct val="100000"/>
              </a:lnSpc>
              <a:spcBef>
                <a:spcPts val="200"/>
              </a:spcBef>
              <a:spcAft>
                <a:spcPts val="0"/>
              </a:spcAft>
              <a:buClr>
                <a:srgbClr val="3F3F3F"/>
              </a:buClr>
              <a:buSzPts val="1800"/>
              <a:buChar char="◦"/>
              <a:defRPr/>
            </a:lvl2pPr>
            <a:lvl3pPr marL="1371600" lvl="2" indent="-342900" algn="l">
              <a:lnSpc>
                <a:spcPct val="100000"/>
              </a:lnSpc>
              <a:spcBef>
                <a:spcPts val="400"/>
              </a:spcBef>
              <a:spcAft>
                <a:spcPts val="0"/>
              </a:spcAft>
              <a:buClr>
                <a:srgbClr val="3F3F3F"/>
              </a:buClr>
              <a:buSzPts val="1800"/>
              <a:buChar char="◦"/>
              <a:defRPr/>
            </a:lvl3pPr>
            <a:lvl4pPr marL="1828800" lvl="3" indent="-342900" algn="l">
              <a:lnSpc>
                <a:spcPct val="100000"/>
              </a:lnSpc>
              <a:spcBef>
                <a:spcPts val="400"/>
              </a:spcBef>
              <a:spcAft>
                <a:spcPts val="0"/>
              </a:spcAft>
              <a:buClr>
                <a:srgbClr val="3F3F3F"/>
              </a:buClr>
              <a:buSzPts val="1800"/>
              <a:buChar char="◦"/>
              <a:defRPr/>
            </a:lvl4pPr>
            <a:lvl5pPr marL="2286000" lvl="4" indent="-342900" algn="l">
              <a:lnSpc>
                <a:spcPct val="10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9" name="Google Shape;19;p12"/>
          <p:cNvSpPr txBox="1">
            <a:spLocks noGrp="1"/>
          </p:cNvSpPr>
          <p:nvPr>
            <p:ph type="body" idx="2"/>
          </p:nvPr>
        </p:nvSpPr>
        <p:spPr>
          <a:xfrm>
            <a:off x="643465" y="3043050"/>
            <a:ext cx="3517567" cy="3064505"/>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200"/>
              </a:spcBef>
              <a:spcAft>
                <a:spcPts val="0"/>
              </a:spcAft>
              <a:buSzPts val="1800"/>
              <a:buNone/>
              <a:defRPr sz="1800">
                <a:solidFill>
                  <a:srgbClr val="FFFFFF"/>
                </a:solidFill>
              </a:defRPr>
            </a:lvl1pPr>
            <a:lvl2pPr marL="914400" lvl="1" indent="-228600" algn="l">
              <a:lnSpc>
                <a:spcPct val="100000"/>
              </a:lnSpc>
              <a:spcBef>
                <a:spcPts val="200"/>
              </a:spcBef>
              <a:spcAft>
                <a:spcPts val="0"/>
              </a:spcAft>
              <a:buClr>
                <a:srgbClr val="3F3F3F"/>
              </a:buClr>
              <a:buSzPts val="1200"/>
              <a:buNone/>
              <a:defRPr sz="1200"/>
            </a:lvl2pPr>
            <a:lvl3pPr marL="1371600" lvl="2" indent="-228600" algn="l">
              <a:lnSpc>
                <a:spcPct val="100000"/>
              </a:lnSpc>
              <a:spcBef>
                <a:spcPts val="400"/>
              </a:spcBef>
              <a:spcAft>
                <a:spcPts val="0"/>
              </a:spcAft>
              <a:buClr>
                <a:srgbClr val="3F3F3F"/>
              </a:buClr>
              <a:buSzPts val="1000"/>
              <a:buNone/>
              <a:defRPr sz="1000"/>
            </a:lvl3pPr>
            <a:lvl4pPr marL="1828800" lvl="3" indent="-228600" algn="l">
              <a:lnSpc>
                <a:spcPct val="100000"/>
              </a:lnSpc>
              <a:spcBef>
                <a:spcPts val="400"/>
              </a:spcBef>
              <a:spcAft>
                <a:spcPts val="0"/>
              </a:spcAft>
              <a:buClr>
                <a:srgbClr val="3F3F3F"/>
              </a:buClr>
              <a:buSzPts val="900"/>
              <a:buNone/>
              <a:defRPr sz="900"/>
            </a:lvl4pPr>
            <a:lvl5pPr marL="2286000" lvl="4" indent="-228600" algn="l">
              <a:lnSpc>
                <a:spcPct val="100000"/>
              </a:lnSpc>
              <a:spcBef>
                <a:spcPts val="400"/>
              </a:spcBef>
              <a:spcAft>
                <a:spcPts val="0"/>
              </a:spcAft>
              <a:buClr>
                <a:srgbClr val="3F3F3F"/>
              </a:buClr>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20" name="Google Shape;20;p12"/>
          <p:cNvSpPr txBox="1">
            <a:spLocks noGrp="1"/>
          </p:cNvSpPr>
          <p:nvPr>
            <p:ph type="dt" idx="10"/>
          </p:nvPr>
        </p:nvSpPr>
        <p:spPr>
          <a:xfrm>
            <a:off x="643464" y="6446520"/>
            <a:ext cx="351756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2"/>
          <p:cNvSpPr txBox="1">
            <a:spLocks noGrp="1"/>
          </p:cNvSpPr>
          <p:nvPr>
            <p:ph type="ftr" idx="11"/>
          </p:nvPr>
        </p:nvSpPr>
        <p:spPr>
          <a:xfrm>
            <a:off x="5458983" y="6446520"/>
            <a:ext cx="533401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2"/>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sz="800">
                <a:solidFill>
                  <a:schemeClr val="dk2"/>
                </a:solidFill>
                <a:latin typeface="Libre Franklin"/>
                <a:ea typeface="Libre Franklin"/>
                <a:cs typeface="Libre Franklin"/>
                <a:sym typeface="Libre Franklin"/>
              </a:defRPr>
            </a:lvl1pPr>
            <a:lvl2pPr marL="0" lvl="1" indent="0" algn="l">
              <a:spcBef>
                <a:spcPts val="0"/>
              </a:spcBef>
              <a:buNone/>
              <a:defRPr sz="800">
                <a:solidFill>
                  <a:schemeClr val="dk2"/>
                </a:solidFill>
                <a:latin typeface="Libre Franklin"/>
                <a:ea typeface="Libre Franklin"/>
                <a:cs typeface="Libre Franklin"/>
                <a:sym typeface="Libre Franklin"/>
              </a:defRPr>
            </a:lvl2pPr>
            <a:lvl3pPr marL="0" lvl="2" indent="0" algn="l">
              <a:spcBef>
                <a:spcPts val="0"/>
              </a:spcBef>
              <a:buNone/>
              <a:defRPr sz="800">
                <a:solidFill>
                  <a:schemeClr val="dk2"/>
                </a:solidFill>
                <a:latin typeface="Libre Franklin"/>
                <a:ea typeface="Libre Franklin"/>
                <a:cs typeface="Libre Franklin"/>
                <a:sym typeface="Libre Franklin"/>
              </a:defRPr>
            </a:lvl3pPr>
            <a:lvl4pPr marL="0" lvl="3" indent="0" algn="l">
              <a:spcBef>
                <a:spcPts val="0"/>
              </a:spcBef>
              <a:buNone/>
              <a:defRPr sz="800">
                <a:solidFill>
                  <a:schemeClr val="dk2"/>
                </a:solidFill>
                <a:latin typeface="Libre Franklin"/>
                <a:ea typeface="Libre Franklin"/>
                <a:cs typeface="Libre Franklin"/>
                <a:sym typeface="Libre Franklin"/>
              </a:defRPr>
            </a:lvl4pPr>
            <a:lvl5pPr marL="0" lvl="4" indent="0" algn="l">
              <a:spcBef>
                <a:spcPts val="0"/>
              </a:spcBef>
              <a:buNone/>
              <a:defRPr sz="800">
                <a:solidFill>
                  <a:schemeClr val="dk2"/>
                </a:solidFill>
                <a:latin typeface="Libre Franklin"/>
                <a:ea typeface="Libre Franklin"/>
                <a:cs typeface="Libre Franklin"/>
                <a:sym typeface="Libre Franklin"/>
              </a:defRPr>
            </a:lvl5pPr>
            <a:lvl6pPr marL="0" lvl="5" indent="0" algn="l">
              <a:spcBef>
                <a:spcPts val="0"/>
              </a:spcBef>
              <a:buNone/>
              <a:defRPr sz="800">
                <a:solidFill>
                  <a:schemeClr val="dk2"/>
                </a:solidFill>
                <a:latin typeface="Libre Franklin"/>
                <a:ea typeface="Libre Franklin"/>
                <a:cs typeface="Libre Franklin"/>
                <a:sym typeface="Libre Franklin"/>
              </a:defRPr>
            </a:lvl6pPr>
            <a:lvl7pPr marL="0" lvl="6" indent="0" algn="l">
              <a:spcBef>
                <a:spcPts val="0"/>
              </a:spcBef>
              <a:buNone/>
              <a:defRPr sz="800">
                <a:solidFill>
                  <a:schemeClr val="dk2"/>
                </a:solidFill>
                <a:latin typeface="Libre Franklin"/>
                <a:ea typeface="Libre Franklin"/>
                <a:cs typeface="Libre Franklin"/>
                <a:sym typeface="Libre Franklin"/>
              </a:defRPr>
            </a:lvl7pPr>
            <a:lvl8pPr marL="0" lvl="7" indent="0" algn="l">
              <a:spcBef>
                <a:spcPts val="0"/>
              </a:spcBef>
              <a:buNone/>
              <a:defRPr sz="800">
                <a:solidFill>
                  <a:schemeClr val="dk2"/>
                </a:solidFill>
                <a:latin typeface="Libre Franklin"/>
                <a:ea typeface="Libre Franklin"/>
                <a:cs typeface="Libre Franklin"/>
                <a:sym typeface="Libre Franklin"/>
              </a:defRPr>
            </a:lvl8pPr>
            <a:lvl9pPr marL="0" lvl="8" indent="0" algn="l">
              <a:spcBef>
                <a:spcPts val="0"/>
              </a:spcBef>
              <a:buNone/>
              <a:defRPr sz="800">
                <a:solidFill>
                  <a:schemeClr val="dk2"/>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
        <p:nvSpPr>
          <p:cNvPr id="23" name="Google Shape;23;p12"/>
          <p:cNvSpPr/>
          <p:nvPr/>
        </p:nvSpPr>
        <p:spPr>
          <a:xfrm>
            <a:off x="0" y="6351588"/>
            <a:ext cx="4654296" cy="94932"/>
          </a:xfrm>
          <a:prstGeom prst="rect">
            <a:avLst/>
          </a:prstGeom>
          <a:solidFill>
            <a:srgbClr val="339966"/>
          </a:solidFill>
          <a:ln w="15875" cap="flat" cmpd="sng">
            <a:solidFill>
              <a:srgbClr val="33996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13"/>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13"/>
          <p:cNvSpPr txBox="1">
            <a:spLocks noGrp="1"/>
          </p:cNvSpPr>
          <p:nvPr>
            <p:ph type="body" idx="1"/>
          </p:nvPr>
        </p:nvSpPr>
        <p:spPr>
          <a:xfrm>
            <a:off x="1097280" y="2108201"/>
            <a:ext cx="10058400" cy="3760891"/>
          </a:xfrm>
          <a:prstGeom prst="rect">
            <a:avLst/>
          </a:prstGeom>
          <a:noFill/>
          <a:ln>
            <a:noFill/>
          </a:ln>
        </p:spPr>
        <p:txBody>
          <a:bodyPr spcFirstLastPara="1" wrap="square" lIns="0" tIns="45700" rIns="0" bIns="45700" anchor="t" anchorCtr="0">
            <a:normAutofit/>
          </a:bodyPr>
          <a:lstStyle>
            <a:lvl1pPr marL="457200" lvl="0" indent="-342900" algn="l">
              <a:lnSpc>
                <a:spcPct val="110000"/>
              </a:lnSpc>
              <a:spcBef>
                <a:spcPts val="1200"/>
              </a:spcBef>
              <a:spcAft>
                <a:spcPts val="0"/>
              </a:spcAft>
              <a:buSzPts val="1800"/>
              <a:buChar char=" "/>
              <a:defRPr/>
            </a:lvl1pPr>
            <a:lvl2pPr marL="914400" lvl="1" indent="-342900" algn="l">
              <a:lnSpc>
                <a:spcPct val="100000"/>
              </a:lnSpc>
              <a:spcBef>
                <a:spcPts val="200"/>
              </a:spcBef>
              <a:spcAft>
                <a:spcPts val="0"/>
              </a:spcAft>
              <a:buClr>
                <a:srgbClr val="3F3F3F"/>
              </a:buClr>
              <a:buSzPts val="1800"/>
              <a:buChar char="◦"/>
              <a:defRPr/>
            </a:lvl2pPr>
            <a:lvl3pPr marL="1371600" lvl="2" indent="-342900" algn="l">
              <a:lnSpc>
                <a:spcPct val="100000"/>
              </a:lnSpc>
              <a:spcBef>
                <a:spcPts val="400"/>
              </a:spcBef>
              <a:spcAft>
                <a:spcPts val="0"/>
              </a:spcAft>
              <a:buClr>
                <a:srgbClr val="3F3F3F"/>
              </a:buClr>
              <a:buSzPts val="1800"/>
              <a:buChar char="◦"/>
              <a:defRPr/>
            </a:lvl3pPr>
            <a:lvl4pPr marL="1828800" lvl="3" indent="-342900" algn="l">
              <a:lnSpc>
                <a:spcPct val="100000"/>
              </a:lnSpc>
              <a:spcBef>
                <a:spcPts val="400"/>
              </a:spcBef>
              <a:spcAft>
                <a:spcPts val="0"/>
              </a:spcAft>
              <a:buClr>
                <a:srgbClr val="3F3F3F"/>
              </a:buClr>
              <a:buSzPts val="1800"/>
              <a:buChar char="◦"/>
              <a:defRPr/>
            </a:lvl4pPr>
            <a:lvl5pPr marL="2286000" lvl="4" indent="-342900" algn="l">
              <a:lnSpc>
                <a:spcPct val="10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7" name="Google Shape;27;p13"/>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3"/>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3"/>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30" name="Google Shape;30;p13"/>
          <p:cNvSpPr/>
          <p:nvPr/>
        </p:nvSpPr>
        <p:spPr>
          <a:xfrm>
            <a:off x="0" y="6351588"/>
            <a:ext cx="12192000" cy="95250"/>
          </a:xfrm>
          <a:prstGeom prst="rect">
            <a:avLst/>
          </a:prstGeom>
          <a:solidFill>
            <a:srgbClr val="339966"/>
          </a:solidFill>
          <a:ln w="15875" cap="flat" cmpd="sng">
            <a:solidFill>
              <a:srgbClr val="33996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14"/>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4"/>
          <p:cNvSpPr txBox="1">
            <a:spLocks noGrp="1"/>
          </p:cNvSpPr>
          <p:nvPr>
            <p:ph type="body" idx="1"/>
          </p:nvPr>
        </p:nvSpPr>
        <p:spPr>
          <a:xfrm>
            <a:off x="1097280" y="2120900"/>
            <a:ext cx="4639736" cy="3748193"/>
          </a:xfrm>
          <a:prstGeom prst="rect">
            <a:avLst/>
          </a:prstGeom>
          <a:noFill/>
          <a:ln>
            <a:noFill/>
          </a:ln>
        </p:spPr>
        <p:txBody>
          <a:bodyPr spcFirstLastPara="1" wrap="square" lIns="0" tIns="45700" rIns="0" bIns="45700" anchor="t" anchorCtr="0">
            <a:normAutofit/>
          </a:bodyPr>
          <a:lstStyle>
            <a:lvl1pPr marL="457200" lvl="0" indent="-342900" algn="l">
              <a:lnSpc>
                <a:spcPct val="110000"/>
              </a:lnSpc>
              <a:spcBef>
                <a:spcPts val="1200"/>
              </a:spcBef>
              <a:spcAft>
                <a:spcPts val="0"/>
              </a:spcAft>
              <a:buSzPts val="1800"/>
              <a:buChar char=" "/>
              <a:defRPr/>
            </a:lvl1pPr>
            <a:lvl2pPr marL="914400" lvl="1" indent="-342900" algn="l">
              <a:lnSpc>
                <a:spcPct val="100000"/>
              </a:lnSpc>
              <a:spcBef>
                <a:spcPts val="200"/>
              </a:spcBef>
              <a:spcAft>
                <a:spcPts val="0"/>
              </a:spcAft>
              <a:buClr>
                <a:srgbClr val="3F3F3F"/>
              </a:buClr>
              <a:buSzPts val="1800"/>
              <a:buChar char="◦"/>
              <a:defRPr/>
            </a:lvl2pPr>
            <a:lvl3pPr marL="1371600" lvl="2" indent="-342900" algn="l">
              <a:lnSpc>
                <a:spcPct val="100000"/>
              </a:lnSpc>
              <a:spcBef>
                <a:spcPts val="400"/>
              </a:spcBef>
              <a:spcAft>
                <a:spcPts val="0"/>
              </a:spcAft>
              <a:buClr>
                <a:srgbClr val="3F3F3F"/>
              </a:buClr>
              <a:buSzPts val="1800"/>
              <a:buChar char="◦"/>
              <a:defRPr/>
            </a:lvl3pPr>
            <a:lvl4pPr marL="1828800" lvl="3" indent="-342900" algn="l">
              <a:lnSpc>
                <a:spcPct val="100000"/>
              </a:lnSpc>
              <a:spcBef>
                <a:spcPts val="400"/>
              </a:spcBef>
              <a:spcAft>
                <a:spcPts val="0"/>
              </a:spcAft>
              <a:buClr>
                <a:srgbClr val="3F3F3F"/>
              </a:buClr>
              <a:buSzPts val="1800"/>
              <a:buChar char="◦"/>
              <a:defRPr/>
            </a:lvl4pPr>
            <a:lvl5pPr marL="2286000" lvl="4" indent="-342900" algn="l">
              <a:lnSpc>
                <a:spcPct val="10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4" name="Google Shape;34;p14"/>
          <p:cNvSpPr txBox="1">
            <a:spLocks noGrp="1"/>
          </p:cNvSpPr>
          <p:nvPr>
            <p:ph type="body" idx="2"/>
          </p:nvPr>
        </p:nvSpPr>
        <p:spPr>
          <a:xfrm>
            <a:off x="6515944" y="2120900"/>
            <a:ext cx="4639736" cy="3748194"/>
          </a:xfrm>
          <a:prstGeom prst="rect">
            <a:avLst/>
          </a:prstGeom>
          <a:noFill/>
          <a:ln>
            <a:noFill/>
          </a:ln>
        </p:spPr>
        <p:txBody>
          <a:bodyPr spcFirstLastPara="1" wrap="square" lIns="0" tIns="45700" rIns="0" bIns="45700" anchor="t" anchorCtr="0">
            <a:normAutofit/>
          </a:bodyPr>
          <a:lstStyle>
            <a:lvl1pPr marL="457200" lvl="0" indent="-342900" algn="l">
              <a:lnSpc>
                <a:spcPct val="110000"/>
              </a:lnSpc>
              <a:spcBef>
                <a:spcPts val="1200"/>
              </a:spcBef>
              <a:spcAft>
                <a:spcPts val="0"/>
              </a:spcAft>
              <a:buSzPts val="1800"/>
              <a:buChar char=" "/>
              <a:defRPr/>
            </a:lvl1pPr>
            <a:lvl2pPr marL="914400" lvl="1" indent="-342900" algn="l">
              <a:lnSpc>
                <a:spcPct val="100000"/>
              </a:lnSpc>
              <a:spcBef>
                <a:spcPts val="200"/>
              </a:spcBef>
              <a:spcAft>
                <a:spcPts val="0"/>
              </a:spcAft>
              <a:buClr>
                <a:srgbClr val="3F3F3F"/>
              </a:buClr>
              <a:buSzPts val="1800"/>
              <a:buChar char="◦"/>
              <a:defRPr/>
            </a:lvl2pPr>
            <a:lvl3pPr marL="1371600" lvl="2" indent="-342900" algn="l">
              <a:lnSpc>
                <a:spcPct val="100000"/>
              </a:lnSpc>
              <a:spcBef>
                <a:spcPts val="400"/>
              </a:spcBef>
              <a:spcAft>
                <a:spcPts val="0"/>
              </a:spcAft>
              <a:buClr>
                <a:srgbClr val="3F3F3F"/>
              </a:buClr>
              <a:buSzPts val="1800"/>
              <a:buChar char="◦"/>
              <a:defRPr/>
            </a:lvl3pPr>
            <a:lvl4pPr marL="1828800" lvl="3" indent="-342900" algn="l">
              <a:lnSpc>
                <a:spcPct val="100000"/>
              </a:lnSpc>
              <a:spcBef>
                <a:spcPts val="400"/>
              </a:spcBef>
              <a:spcAft>
                <a:spcPts val="0"/>
              </a:spcAft>
              <a:buClr>
                <a:srgbClr val="3F3F3F"/>
              </a:buClr>
              <a:buSzPts val="1800"/>
              <a:buChar char="◦"/>
              <a:defRPr/>
            </a:lvl4pPr>
            <a:lvl5pPr marL="2286000" lvl="4" indent="-342900" algn="l">
              <a:lnSpc>
                <a:spcPct val="10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5" name="Google Shape;35;p14"/>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4"/>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4"/>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38" name="Google Shape;38;p14"/>
          <p:cNvSpPr/>
          <p:nvPr/>
        </p:nvSpPr>
        <p:spPr>
          <a:xfrm>
            <a:off x="0" y="6351588"/>
            <a:ext cx="12192000" cy="95250"/>
          </a:xfrm>
          <a:prstGeom prst="rect">
            <a:avLst/>
          </a:prstGeom>
          <a:solidFill>
            <a:srgbClr val="339966"/>
          </a:solidFill>
          <a:ln w="15875" cap="flat" cmpd="sng">
            <a:solidFill>
              <a:srgbClr val="33996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39"/>
        <p:cNvGrpSpPr/>
        <p:nvPr/>
      </p:nvGrpSpPr>
      <p:grpSpPr>
        <a:xfrm>
          <a:off x="0" y="0"/>
          <a:ext cx="0" cy="0"/>
          <a:chOff x="0" y="0"/>
          <a:chExt cx="0" cy="0"/>
        </a:xfrm>
      </p:grpSpPr>
      <p:sp>
        <p:nvSpPr>
          <p:cNvPr id="40" name="Google Shape;40;p15"/>
          <p:cNvSpPr/>
          <p:nvPr/>
        </p:nvSpPr>
        <p:spPr>
          <a:xfrm>
            <a:off x="3175" y="6400800"/>
            <a:ext cx="12188825"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15"/>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262626"/>
              </a:buClr>
              <a:buSzPts val="8000"/>
              <a:buFont typeface="Bookman Old Style"/>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5"/>
          <p:cNvSpPr txBox="1">
            <a:spLocks noGrp="1"/>
          </p:cNvSpPr>
          <p:nvPr>
            <p:ph type="subTitle" idx="1"/>
          </p:nvPr>
        </p:nvSpPr>
        <p:spPr>
          <a:xfrm>
            <a:off x="1100051" y="4645152"/>
            <a:ext cx="10058400" cy="1143000"/>
          </a:xfrm>
          <a:prstGeom prst="rect">
            <a:avLst/>
          </a:prstGeom>
          <a:noFill/>
          <a:ln>
            <a:noFill/>
          </a:ln>
        </p:spPr>
        <p:txBody>
          <a:bodyPr spcFirstLastPara="1" wrap="square" lIns="91425" tIns="45700" rIns="91425" bIns="45700" anchor="t" anchorCtr="0">
            <a:normAutofit/>
          </a:bodyPr>
          <a:lstStyle>
            <a:lvl1pPr lvl="0" algn="l">
              <a:lnSpc>
                <a:spcPct val="110000"/>
              </a:lnSpc>
              <a:spcBef>
                <a:spcPts val="1200"/>
              </a:spcBef>
              <a:spcAft>
                <a:spcPts val="0"/>
              </a:spcAft>
              <a:buSzPts val="2400"/>
              <a:buNone/>
              <a:defRPr sz="2400" cap="none">
                <a:solidFill>
                  <a:schemeClr val="dk1"/>
                </a:solidFill>
                <a:latin typeface="Libre Franklin"/>
                <a:ea typeface="Libre Franklin"/>
                <a:cs typeface="Libre Franklin"/>
                <a:sym typeface="Libre Franklin"/>
              </a:defRPr>
            </a:lvl1pPr>
            <a:lvl2pPr lvl="1" algn="ctr">
              <a:lnSpc>
                <a:spcPct val="100000"/>
              </a:lnSpc>
              <a:spcBef>
                <a:spcPts val="200"/>
              </a:spcBef>
              <a:spcAft>
                <a:spcPts val="0"/>
              </a:spcAft>
              <a:buClr>
                <a:srgbClr val="3F3F3F"/>
              </a:buClr>
              <a:buSzPts val="2400"/>
              <a:buNone/>
              <a:defRPr sz="2400"/>
            </a:lvl2pPr>
            <a:lvl3pPr lvl="2" algn="ctr">
              <a:lnSpc>
                <a:spcPct val="100000"/>
              </a:lnSpc>
              <a:spcBef>
                <a:spcPts val="400"/>
              </a:spcBef>
              <a:spcAft>
                <a:spcPts val="0"/>
              </a:spcAft>
              <a:buClr>
                <a:srgbClr val="3F3F3F"/>
              </a:buClr>
              <a:buSzPts val="2400"/>
              <a:buNone/>
              <a:defRPr sz="2400"/>
            </a:lvl3pPr>
            <a:lvl4pPr lvl="3" algn="ctr">
              <a:lnSpc>
                <a:spcPct val="100000"/>
              </a:lnSpc>
              <a:spcBef>
                <a:spcPts val="400"/>
              </a:spcBef>
              <a:spcAft>
                <a:spcPts val="0"/>
              </a:spcAft>
              <a:buClr>
                <a:srgbClr val="3F3F3F"/>
              </a:buClr>
              <a:buSzPts val="2000"/>
              <a:buNone/>
              <a:defRPr sz="2000"/>
            </a:lvl4pPr>
            <a:lvl5pPr lvl="4" algn="ctr">
              <a:lnSpc>
                <a:spcPct val="100000"/>
              </a:lnSpc>
              <a:spcBef>
                <a:spcPts val="400"/>
              </a:spcBef>
              <a:spcAft>
                <a:spcPts val="0"/>
              </a:spcAft>
              <a:buClr>
                <a:srgbClr val="3F3F3F"/>
              </a:buClr>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cxnSp>
        <p:nvCxnSpPr>
          <p:cNvPr id="43" name="Google Shape;43;p15"/>
          <p:cNvCxnSpPr/>
          <p:nvPr/>
        </p:nvCxnSpPr>
        <p:spPr>
          <a:xfrm>
            <a:off x="1207658" y="4474741"/>
            <a:ext cx="9875520" cy="0"/>
          </a:xfrm>
          <a:prstGeom prst="straightConnector1">
            <a:avLst/>
          </a:prstGeom>
          <a:noFill/>
          <a:ln w="12700" cap="flat" cmpd="sng">
            <a:solidFill>
              <a:srgbClr val="3F3F3F"/>
            </a:solidFill>
            <a:prstDash val="solid"/>
            <a:round/>
            <a:headEnd type="none" w="sm" len="sm"/>
            <a:tailEnd type="none" w="sm" len="sm"/>
          </a:ln>
        </p:spPr>
      </p:cxnSp>
      <p:sp>
        <p:nvSpPr>
          <p:cNvPr id="44" name="Google Shape;44;p15"/>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5"/>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5"/>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47" name="Google Shape;47;p15"/>
          <p:cNvSpPr/>
          <p:nvPr/>
        </p:nvSpPr>
        <p:spPr>
          <a:xfrm>
            <a:off x="0" y="6351588"/>
            <a:ext cx="12192000" cy="95250"/>
          </a:xfrm>
          <a:prstGeom prst="rect">
            <a:avLst/>
          </a:prstGeom>
          <a:solidFill>
            <a:srgbClr val="339966"/>
          </a:solidFill>
          <a:ln w="15875" cap="flat" cmpd="sng">
            <a:solidFill>
              <a:srgbClr val="33996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lt1"/>
        </a:solidFill>
        <a:effectLst/>
      </p:bgPr>
    </p:bg>
    <p:spTree>
      <p:nvGrpSpPr>
        <p:cNvPr id="1" name="Shape 48"/>
        <p:cNvGrpSpPr/>
        <p:nvPr/>
      </p:nvGrpSpPr>
      <p:grpSpPr>
        <a:xfrm>
          <a:off x="0" y="0"/>
          <a:ext cx="0" cy="0"/>
          <a:chOff x="0" y="0"/>
          <a:chExt cx="0" cy="0"/>
        </a:xfrm>
      </p:grpSpPr>
      <p:sp>
        <p:nvSpPr>
          <p:cNvPr id="49" name="Google Shape;49;p16"/>
          <p:cNvSpPr/>
          <p:nvPr/>
        </p:nvSpPr>
        <p:spPr>
          <a:xfrm>
            <a:off x="3175" y="6400800"/>
            <a:ext cx="12188825"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6"/>
          <p:cNvSpPr txBox="1">
            <a:spLocks noGrp="1"/>
          </p:cNvSpPr>
          <p:nvPr>
            <p:ph type="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262626"/>
              </a:buClr>
              <a:buSzPts val="8000"/>
              <a:buFont typeface="Bookman Old Style"/>
              <a:buNone/>
              <a:defRPr sz="8000" b="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6"/>
          <p:cNvSpPr txBox="1">
            <a:spLocks noGrp="1"/>
          </p:cNvSpPr>
          <p:nvPr>
            <p:ph type="body" idx="1"/>
          </p:nvPr>
        </p:nvSpPr>
        <p:spPr>
          <a:xfrm>
            <a:off x="1097280" y="4663440"/>
            <a:ext cx="10058400" cy="1143000"/>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200"/>
              </a:spcBef>
              <a:spcAft>
                <a:spcPts val="0"/>
              </a:spcAft>
              <a:buSzPts val="2400"/>
              <a:buNone/>
              <a:defRPr sz="2400" cap="none">
                <a:solidFill>
                  <a:schemeClr val="dk1"/>
                </a:solidFill>
                <a:latin typeface="Libre Franklin"/>
                <a:ea typeface="Libre Franklin"/>
                <a:cs typeface="Libre Franklin"/>
                <a:sym typeface="Libre Franklin"/>
              </a:defRPr>
            </a:lvl1pPr>
            <a:lvl2pPr marL="914400" lvl="1" indent="-228600" algn="l">
              <a:lnSpc>
                <a:spcPct val="100000"/>
              </a:lnSpc>
              <a:spcBef>
                <a:spcPts val="200"/>
              </a:spcBef>
              <a:spcAft>
                <a:spcPts val="0"/>
              </a:spcAft>
              <a:buClr>
                <a:srgbClr val="888888"/>
              </a:buClr>
              <a:buSzPts val="1800"/>
              <a:buNone/>
              <a:defRPr sz="1800">
                <a:solidFill>
                  <a:srgbClr val="888888"/>
                </a:solidFill>
              </a:defRPr>
            </a:lvl2pPr>
            <a:lvl3pPr marL="1371600" lvl="2" indent="-228600" algn="l">
              <a:lnSpc>
                <a:spcPct val="100000"/>
              </a:lnSpc>
              <a:spcBef>
                <a:spcPts val="400"/>
              </a:spcBef>
              <a:spcAft>
                <a:spcPts val="0"/>
              </a:spcAft>
              <a:buClr>
                <a:srgbClr val="888888"/>
              </a:buClr>
              <a:buSzPts val="1600"/>
              <a:buNone/>
              <a:defRPr sz="1600">
                <a:solidFill>
                  <a:srgbClr val="888888"/>
                </a:solidFill>
              </a:defRPr>
            </a:lvl3pPr>
            <a:lvl4pPr marL="1828800" lvl="3" indent="-228600" algn="l">
              <a:lnSpc>
                <a:spcPct val="100000"/>
              </a:lnSpc>
              <a:spcBef>
                <a:spcPts val="400"/>
              </a:spcBef>
              <a:spcAft>
                <a:spcPts val="0"/>
              </a:spcAft>
              <a:buClr>
                <a:srgbClr val="888888"/>
              </a:buClr>
              <a:buSzPts val="1400"/>
              <a:buNone/>
              <a:defRPr sz="1400">
                <a:solidFill>
                  <a:srgbClr val="888888"/>
                </a:solidFill>
              </a:defRPr>
            </a:lvl4pPr>
            <a:lvl5pPr marL="2286000" lvl="4" indent="-228600" algn="l">
              <a:lnSpc>
                <a:spcPct val="100000"/>
              </a:lnSpc>
              <a:spcBef>
                <a:spcPts val="400"/>
              </a:spcBef>
              <a:spcAft>
                <a:spcPts val="0"/>
              </a:spcAft>
              <a:buClr>
                <a:srgbClr val="888888"/>
              </a:buClr>
              <a:buSzPts val="1400"/>
              <a:buNone/>
              <a:defRPr sz="1400">
                <a:solidFill>
                  <a:srgbClr val="888888"/>
                </a:solidFill>
              </a:defRPr>
            </a:lvl5pPr>
            <a:lvl6pPr marL="2743200" lvl="5" indent="-228600" algn="l">
              <a:lnSpc>
                <a:spcPct val="90000"/>
              </a:lnSpc>
              <a:spcBef>
                <a:spcPts val="400"/>
              </a:spcBef>
              <a:spcAft>
                <a:spcPts val="0"/>
              </a:spcAft>
              <a:buSzPts val="1400"/>
              <a:buNone/>
              <a:defRPr sz="1400">
                <a:solidFill>
                  <a:srgbClr val="888888"/>
                </a:solidFill>
              </a:defRPr>
            </a:lvl6pPr>
            <a:lvl7pPr marL="3200400" lvl="6" indent="-228600" algn="l">
              <a:lnSpc>
                <a:spcPct val="90000"/>
              </a:lnSpc>
              <a:spcBef>
                <a:spcPts val="400"/>
              </a:spcBef>
              <a:spcAft>
                <a:spcPts val="0"/>
              </a:spcAft>
              <a:buSzPts val="1400"/>
              <a:buNone/>
              <a:defRPr sz="1400">
                <a:solidFill>
                  <a:srgbClr val="888888"/>
                </a:solidFill>
              </a:defRPr>
            </a:lvl7pPr>
            <a:lvl8pPr marL="3657600" lvl="7" indent="-228600" algn="l">
              <a:lnSpc>
                <a:spcPct val="90000"/>
              </a:lnSpc>
              <a:spcBef>
                <a:spcPts val="400"/>
              </a:spcBef>
              <a:spcAft>
                <a:spcPts val="0"/>
              </a:spcAft>
              <a:buSzPts val="1400"/>
              <a:buNone/>
              <a:defRPr sz="1400">
                <a:solidFill>
                  <a:srgbClr val="888888"/>
                </a:solidFill>
              </a:defRPr>
            </a:lvl8pPr>
            <a:lvl9pPr marL="4114800" lvl="8" indent="-228600" algn="l">
              <a:lnSpc>
                <a:spcPct val="90000"/>
              </a:lnSpc>
              <a:spcBef>
                <a:spcPts val="400"/>
              </a:spcBef>
              <a:spcAft>
                <a:spcPts val="400"/>
              </a:spcAft>
              <a:buSzPts val="1400"/>
              <a:buNone/>
              <a:defRPr sz="1400">
                <a:solidFill>
                  <a:srgbClr val="888888"/>
                </a:solidFill>
              </a:defRPr>
            </a:lvl9pPr>
          </a:lstStyle>
          <a:p>
            <a:endParaRPr/>
          </a:p>
        </p:txBody>
      </p:sp>
      <p:cxnSp>
        <p:nvCxnSpPr>
          <p:cNvPr id="52" name="Google Shape;52;p16"/>
          <p:cNvCxnSpPr/>
          <p:nvPr/>
        </p:nvCxnSpPr>
        <p:spPr>
          <a:xfrm>
            <a:off x="1207658" y="4485132"/>
            <a:ext cx="9875520" cy="0"/>
          </a:xfrm>
          <a:prstGeom prst="straightConnector1">
            <a:avLst/>
          </a:prstGeom>
          <a:noFill/>
          <a:ln w="12700" cap="flat" cmpd="sng">
            <a:solidFill>
              <a:srgbClr val="3F3F3F"/>
            </a:solidFill>
            <a:prstDash val="solid"/>
            <a:round/>
            <a:headEnd type="none" w="sm" len="sm"/>
            <a:tailEnd type="none" w="sm" len="sm"/>
          </a:ln>
        </p:spPr>
      </p:cxnSp>
      <p:sp>
        <p:nvSpPr>
          <p:cNvPr id="53" name="Google Shape;53;p16"/>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6"/>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6"/>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56" name="Google Shape;56;p16"/>
          <p:cNvSpPr/>
          <p:nvPr/>
        </p:nvSpPr>
        <p:spPr>
          <a:xfrm>
            <a:off x="0" y="6351588"/>
            <a:ext cx="12192000" cy="95250"/>
          </a:xfrm>
          <a:prstGeom prst="rect">
            <a:avLst/>
          </a:prstGeom>
          <a:solidFill>
            <a:srgbClr val="339966"/>
          </a:solidFill>
          <a:ln w="15875" cap="flat" cmpd="sng">
            <a:solidFill>
              <a:srgbClr val="33996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7"/>
        <p:cNvGrpSpPr/>
        <p:nvPr/>
      </p:nvGrpSpPr>
      <p:grpSpPr>
        <a:xfrm>
          <a:off x="0" y="0"/>
          <a:ext cx="0" cy="0"/>
          <a:chOff x="0" y="0"/>
          <a:chExt cx="0" cy="0"/>
        </a:xfrm>
      </p:grpSpPr>
      <p:sp>
        <p:nvSpPr>
          <p:cNvPr id="58" name="Google Shape;58;p17"/>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17"/>
          <p:cNvSpPr txBox="1">
            <a:spLocks noGrp="1"/>
          </p:cNvSpPr>
          <p:nvPr>
            <p:ph type="body" idx="1"/>
          </p:nvPr>
        </p:nvSpPr>
        <p:spPr>
          <a:xfrm>
            <a:off x="1097280" y="2057400"/>
            <a:ext cx="4639736"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110000"/>
              </a:lnSpc>
              <a:spcBef>
                <a:spcPts val="1200"/>
              </a:spcBef>
              <a:spcAft>
                <a:spcPts val="0"/>
              </a:spcAft>
              <a:buSzPts val="2000"/>
              <a:buNone/>
              <a:defRPr sz="2000" b="0" cap="none">
                <a:solidFill>
                  <a:schemeClr val="dk1"/>
                </a:solidFill>
              </a:defRPr>
            </a:lvl1pPr>
            <a:lvl2pPr marL="914400" lvl="1" indent="-228600" algn="l">
              <a:lnSpc>
                <a:spcPct val="100000"/>
              </a:lnSpc>
              <a:spcBef>
                <a:spcPts val="200"/>
              </a:spcBef>
              <a:spcAft>
                <a:spcPts val="0"/>
              </a:spcAft>
              <a:buClr>
                <a:srgbClr val="3F3F3F"/>
              </a:buClr>
              <a:buSzPts val="2000"/>
              <a:buNone/>
              <a:defRPr sz="2000" b="1"/>
            </a:lvl2pPr>
            <a:lvl3pPr marL="1371600" lvl="2" indent="-228600" algn="l">
              <a:lnSpc>
                <a:spcPct val="100000"/>
              </a:lnSpc>
              <a:spcBef>
                <a:spcPts val="400"/>
              </a:spcBef>
              <a:spcAft>
                <a:spcPts val="0"/>
              </a:spcAft>
              <a:buClr>
                <a:srgbClr val="3F3F3F"/>
              </a:buClr>
              <a:buSzPts val="1800"/>
              <a:buNone/>
              <a:defRPr sz="1800" b="1"/>
            </a:lvl3pPr>
            <a:lvl4pPr marL="1828800" lvl="3" indent="-228600" algn="l">
              <a:lnSpc>
                <a:spcPct val="100000"/>
              </a:lnSpc>
              <a:spcBef>
                <a:spcPts val="400"/>
              </a:spcBef>
              <a:spcAft>
                <a:spcPts val="0"/>
              </a:spcAft>
              <a:buClr>
                <a:srgbClr val="3F3F3F"/>
              </a:buClr>
              <a:buSzPts val="1600"/>
              <a:buNone/>
              <a:defRPr sz="1600" b="1"/>
            </a:lvl4pPr>
            <a:lvl5pPr marL="2286000" lvl="4" indent="-228600" algn="l">
              <a:lnSpc>
                <a:spcPct val="100000"/>
              </a:lnSpc>
              <a:spcBef>
                <a:spcPts val="400"/>
              </a:spcBef>
              <a:spcAft>
                <a:spcPts val="0"/>
              </a:spcAft>
              <a:buClr>
                <a:srgbClr val="3F3F3F"/>
              </a:buClr>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60" name="Google Shape;60;p17"/>
          <p:cNvSpPr txBox="1">
            <a:spLocks noGrp="1"/>
          </p:cNvSpPr>
          <p:nvPr>
            <p:ph type="body" idx="2"/>
          </p:nvPr>
        </p:nvSpPr>
        <p:spPr>
          <a:xfrm>
            <a:off x="1097280" y="2958274"/>
            <a:ext cx="4639736" cy="2910821"/>
          </a:xfrm>
          <a:prstGeom prst="rect">
            <a:avLst/>
          </a:prstGeom>
          <a:noFill/>
          <a:ln>
            <a:noFill/>
          </a:ln>
        </p:spPr>
        <p:txBody>
          <a:bodyPr spcFirstLastPara="1" wrap="square" lIns="0" tIns="45700" rIns="0" bIns="45700" anchor="t" anchorCtr="0">
            <a:normAutofit/>
          </a:bodyPr>
          <a:lstStyle>
            <a:lvl1pPr marL="457200" lvl="0" indent="-342900" algn="l">
              <a:lnSpc>
                <a:spcPct val="110000"/>
              </a:lnSpc>
              <a:spcBef>
                <a:spcPts val="1200"/>
              </a:spcBef>
              <a:spcAft>
                <a:spcPts val="0"/>
              </a:spcAft>
              <a:buSzPts val="1800"/>
              <a:buChar char=" "/>
              <a:defRPr/>
            </a:lvl1pPr>
            <a:lvl2pPr marL="914400" lvl="1" indent="-342900" algn="l">
              <a:lnSpc>
                <a:spcPct val="100000"/>
              </a:lnSpc>
              <a:spcBef>
                <a:spcPts val="200"/>
              </a:spcBef>
              <a:spcAft>
                <a:spcPts val="0"/>
              </a:spcAft>
              <a:buClr>
                <a:srgbClr val="3F3F3F"/>
              </a:buClr>
              <a:buSzPts val="1800"/>
              <a:buChar char="◦"/>
              <a:defRPr/>
            </a:lvl2pPr>
            <a:lvl3pPr marL="1371600" lvl="2" indent="-342900" algn="l">
              <a:lnSpc>
                <a:spcPct val="100000"/>
              </a:lnSpc>
              <a:spcBef>
                <a:spcPts val="400"/>
              </a:spcBef>
              <a:spcAft>
                <a:spcPts val="0"/>
              </a:spcAft>
              <a:buClr>
                <a:srgbClr val="3F3F3F"/>
              </a:buClr>
              <a:buSzPts val="1800"/>
              <a:buChar char="◦"/>
              <a:defRPr/>
            </a:lvl3pPr>
            <a:lvl4pPr marL="1828800" lvl="3" indent="-342900" algn="l">
              <a:lnSpc>
                <a:spcPct val="100000"/>
              </a:lnSpc>
              <a:spcBef>
                <a:spcPts val="400"/>
              </a:spcBef>
              <a:spcAft>
                <a:spcPts val="0"/>
              </a:spcAft>
              <a:buClr>
                <a:srgbClr val="3F3F3F"/>
              </a:buClr>
              <a:buSzPts val="1800"/>
              <a:buChar char="◦"/>
              <a:defRPr/>
            </a:lvl4pPr>
            <a:lvl5pPr marL="2286000" lvl="4" indent="-342900" algn="l">
              <a:lnSpc>
                <a:spcPct val="10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61" name="Google Shape;61;p17"/>
          <p:cNvSpPr txBox="1">
            <a:spLocks noGrp="1"/>
          </p:cNvSpPr>
          <p:nvPr>
            <p:ph type="body" idx="3"/>
          </p:nvPr>
        </p:nvSpPr>
        <p:spPr>
          <a:xfrm>
            <a:off x="6515944" y="2057400"/>
            <a:ext cx="4639736"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110000"/>
              </a:lnSpc>
              <a:spcBef>
                <a:spcPts val="1200"/>
              </a:spcBef>
              <a:spcAft>
                <a:spcPts val="0"/>
              </a:spcAft>
              <a:buSzPts val="2000"/>
              <a:buNone/>
              <a:defRPr sz="2000" b="0" cap="none">
                <a:solidFill>
                  <a:schemeClr val="dk1"/>
                </a:solidFill>
              </a:defRPr>
            </a:lvl1pPr>
            <a:lvl2pPr marL="914400" lvl="1" indent="-228600" algn="l">
              <a:lnSpc>
                <a:spcPct val="100000"/>
              </a:lnSpc>
              <a:spcBef>
                <a:spcPts val="200"/>
              </a:spcBef>
              <a:spcAft>
                <a:spcPts val="0"/>
              </a:spcAft>
              <a:buClr>
                <a:srgbClr val="3F3F3F"/>
              </a:buClr>
              <a:buSzPts val="2000"/>
              <a:buNone/>
              <a:defRPr sz="2000" b="1"/>
            </a:lvl2pPr>
            <a:lvl3pPr marL="1371600" lvl="2" indent="-228600" algn="l">
              <a:lnSpc>
                <a:spcPct val="100000"/>
              </a:lnSpc>
              <a:spcBef>
                <a:spcPts val="400"/>
              </a:spcBef>
              <a:spcAft>
                <a:spcPts val="0"/>
              </a:spcAft>
              <a:buClr>
                <a:srgbClr val="3F3F3F"/>
              </a:buClr>
              <a:buSzPts val="1800"/>
              <a:buNone/>
              <a:defRPr sz="1800" b="1"/>
            </a:lvl3pPr>
            <a:lvl4pPr marL="1828800" lvl="3" indent="-228600" algn="l">
              <a:lnSpc>
                <a:spcPct val="100000"/>
              </a:lnSpc>
              <a:spcBef>
                <a:spcPts val="400"/>
              </a:spcBef>
              <a:spcAft>
                <a:spcPts val="0"/>
              </a:spcAft>
              <a:buClr>
                <a:srgbClr val="3F3F3F"/>
              </a:buClr>
              <a:buSzPts val="1600"/>
              <a:buNone/>
              <a:defRPr sz="1600" b="1"/>
            </a:lvl4pPr>
            <a:lvl5pPr marL="2286000" lvl="4" indent="-228600" algn="l">
              <a:lnSpc>
                <a:spcPct val="100000"/>
              </a:lnSpc>
              <a:spcBef>
                <a:spcPts val="400"/>
              </a:spcBef>
              <a:spcAft>
                <a:spcPts val="0"/>
              </a:spcAft>
              <a:buClr>
                <a:srgbClr val="3F3F3F"/>
              </a:buClr>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62" name="Google Shape;62;p17"/>
          <p:cNvSpPr txBox="1">
            <a:spLocks noGrp="1"/>
          </p:cNvSpPr>
          <p:nvPr>
            <p:ph type="body" idx="4"/>
          </p:nvPr>
        </p:nvSpPr>
        <p:spPr>
          <a:xfrm>
            <a:off x="6515944" y="2958273"/>
            <a:ext cx="4639736" cy="2910821"/>
          </a:xfrm>
          <a:prstGeom prst="rect">
            <a:avLst/>
          </a:prstGeom>
          <a:noFill/>
          <a:ln>
            <a:noFill/>
          </a:ln>
        </p:spPr>
        <p:txBody>
          <a:bodyPr spcFirstLastPara="1" wrap="square" lIns="0" tIns="45700" rIns="0" bIns="45700" anchor="t" anchorCtr="0">
            <a:normAutofit/>
          </a:bodyPr>
          <a:lstStyle>
            <a:lvl1pPr marL="457200" lvl="0" indent="-342900" algn="l">
              <a:lnSpc>
                <a:spcPct val="110000"/>
              </a:lnSpc>
              <a:spcBef>
                <a:spcPts val="1200"/>
              </a:spcBef>
              <a:spcAft>
                <a:spcPts val="0"/>
              </a:spcAft>
              <a:buSzPts val="1800"/>
              <a:buChar char=" "/>
              <a:defRPr/>
            </a:lvl1pPr>
            <a:lvl2pPr marL="914400" lvl="1" indent="-342900" algn="l">
              <a:lnSpc>
                <a:spcPct val="100000"/>
              </a:lnSpc>
              <a:spcBef>
                <a:spcPts val="200"/>
              </a:spcBef>
              <a:spcAft>
                <a:spcPts val="0"/>
              </a:spcAft>
              <a:buClr>
                <a:srgbClr val="3F3F3F"/>
              </a:buClr>
              <a:buSzPts val="1800"/>
              <a:buChar char="◦"/>
              <a:defRPr/>
            </a:lvl2pPr>
            <a:lvl3pPr marL="1371600" lvl="2" indent="-342900" algn="l">
              <a:lnSpc>
                <a:spcPct val="100000"/>
              </a:lnSpc>
              <a:spcBef>
                <a:spcPts val="400"/>
              </a:spcBef>
              <a:spcAft>
                <a:spcPts val="0"/>
              </a:spcAft>
              <a:buClr>
                <a:srgbClr val="3F3F3F"/>
              </a:buClr>
              <a:buSzPts val="1800"/>
              <a:buChar char="◦"/>
              <a:defRPr/>
            </a:lvl3pPr>
            <a:lvl4pPr marL="1828800" lvl="3" indent="-342900" algn="l">
              <a:lnSpc>
                <a:spcPct val="100000"/>
              </a:lnSpc>
              <a:spcBef>
                <a:spcPts val="400"/>
              </a:spcBef>
              <a:spcAft>
                <a:spcPts val="0"/>
              </a:spcAft>
              <a:buClr>
                <a:srgbClr val="3F3F3F"/>
              </a:buClr>
              <a:buSzPts val="1800"/>
              <a:buChar char="◦"/>
              <a:defRPr/>
            </a:lvl4pPr>
            <a:lvl5pPr marL="2286000" lvl="4" indent="-342900" algn="l">
              <a:lnSpc>
                <a:spcPct val="10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63" name="Google Shape;63;p17"/>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7"/>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7"/>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66" name="Google Shape;66;p17"/>
          <p:cNvSpPr/>
          <p:nvPr/>
        </p:nvSpPr>
        <p:spPr>
          <a:xfrm>
            <a:off x="0" y="6351588"/>
            <a:ext cx="12192000" cy="95250"/>
          </a:xfrm>
          <a:prstGeom prst="rect">
            <a:avLst/>
          </a:prstGeom>
          <a:solidFill>
            <a:srgbClr val="339966"/>
          </a:solidFill>
          <a:ln w="15875" cap="flat" cmpd="sng">
            <a:solidFill>
              <a:srgbClr val="33996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18"/>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18"/>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8"/>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8"/>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72" name="Google Shape;72;p18"/>
          <p:cNvSpPr/>
          <p:nvPr/>
        </p:nvSpPr>
        <p:spPr>
          <a:xfrm>
            <a:off x="0" y="6351588"/>
            <a:ext cx="12192000" cy="95250"/>
          </a:xfrm>
          <a:prstGeom prst="rect">
            <a:avLst/>
          </a:prstGeom>
          <a:solidFill>
            <a:srgbClr val="339966"/>
          </a:solidFill>
          <a:ln w="15875" cap="flat" cmpd="sng">
            <a:solidFill>
              <a:srgbClr val="33996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9"/>
        <p:cNvGrpSpPr/>
        <p:nvPr/>
      </p:nvGrpSpPr>
      <p:grpSpPr>
        <a:xfrm>
          <a:off x="0" y="0"/>
          <a:ext cx="0" cy="0"/>
          <a:chOff x="0" y="0"/>
          <a:chExt cx="0" cy="0"/>
        </a:xfrm>
      </p:grpSpPr>
      <p:sp>
        <p:nvSpPr>
          <p:cNvPr id="80" name="Google Shape;80;p20"/>
          <p:cNvSpPr/>
          <p:nvPr/>
        </p:nvSpPr>
        <p:spPr>
          <a:xfrm>
            <a:off x="0" y="4578350"/>
            <a:ext cx="12188825" cy="227965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0"/>
          <p:cNvSpPr>
            <a:spLocks noGrp="1"/>
          </p:cNvSpPr>
          <p:nvPr>
            <p:ph type="pic" idx="2"/>
          </p:nvPr>
        </p:nvSpPr>
        <p:spPr>
          <a:xfrm>
            <a:off x="15" y="0"/>
            <a:ext cx="12191985" cy="4578350"/>
          </a:xfrm>
          <a:prstGeom prst="rect">
            <a:avLst/>
          </a:prstGeom>
          <a:solidFill>
            <a:srgbClr val="D8D8D8"/>
          </a:solidFill>
          <a:ln>
            <a:noFill/>
          </a:ln>
        </p:spPr>
        <p:txBody>
          <a:bodyPr spcFirstLastPara="1" wrap="square" lIns="457200" tIns="457200" rIns="0" bIns="45700" anchor="t" anchorCtr="0">
            <a:normAutofit/>
          </a:bodyPr>
          <a:lstStyle>
            <a:lvl1pPr marR="0" lvl="0" algn="l" rtl="0">
              <a:lnSpc>
                <a:spcPct val="110000"/>
              </a:lnSpc>
              <a:spcBef>
                <a:spcPts val="1200"/>
              </a:spcBef>
              <a:spcAft>
                <a:spcPts val="0"/>
              </a:spcAft>
              <a:buClr>
                <a:schemeClr val="accent1"/>
              </a:buClr>
              <a:buSzPts val="3200"/>
              <a:buFont typeface="Calibri"/>
              <a:buNone/>
              <a:defRPr sz="3200" b="0" i="0" u="none" strike="noStrike" cap="none">
                <a:solidFill>
                  <a:srgbClr val="3F3F3F"/>
                </a:solidFill>
                <a:latin typeface="Libre Franklin"/>
                <a:ea typeface="Libre Franklin"/>
                <a:cs typeface="Libre Franklin"/>
                <a:sym typeface="Libre Franklin"/>
              </a:defRPr>
            </a:lvl1pPr>
            <a:lvl2pPr marR="0" lvl="1" algn="l" rtl="0">
              <a:lnSpc>
                <a:spcPct val="100000"/>
              </a:lnSpc>
              <a:spcBef>
                <a:spcPts val="200"/>
              </a:spcBef>
              <a:spcAft>
                <a:spcPts val="0"/>
              </a:spcAft>
              <a:buClr>
                <a:srgbClr val="3F3F3F"/>
              </a:buClr>
              <a:buSzPts val="2800"/>
              <a:buFont typeface="Calibri"/>
              <a:buNone/>
              <a:defRPr sz="2800" b="0" i="0" u="none" strike="noStrike" cap="none">
                <a:solidFill>
                  <a:srgbClr val="3F3F3F"/>
                </a:solidFill>
                <a:latin typeface="Libre Franklin"/>
                <a:ea typeface="Libre Franklin"/>
                <a:cs typeface="Libre Franklin"/>
                <a:sym typeface="Libre Franklin"/>
              </a:defRPr>
            </a:lvl2pPr>
            <a:lvl3pPr marR="0" lvl="2" algn="l" rtl="0">
              <a:lnSpc>
                <a:spcPct val="100000"/>
              </a:lnSpc>
              <a:spcBef>
                <a:spcPts val="400"/>
              </a:spcBef>
              <a:spcAft>
                <a:spcPts val="0"/>
              </a:spcAft>
              <a:buClr>
                <a:srgbClr val="3F3F3F"/>
              </a:buClr>
              <a:buSzPts val="2400"/>
              <a:buFont typeface="Calibri"/>
              <a:buNone/>
              <a:defRPr sz="2400" b="0" i="0" u="none" strike="noStrike" cap="none">
                <a:solidFill>
                  <a:srgbClr val="3F3F3F"/>
                </a:solidFill>
                <a:latin typeface="Libre Franklin"/>
                <a:ea typeface="Libre Franklin"/>
                <a:cs typeface="Libre Franklin"/>
                <a:sym typeface="Libre Franklin"/>
              </a:defRPr>
            </a:lvl3pPr>
            <a:lvl4pPr marR="0" lvl="3" algn="l" rtl="0">
              <a:lnSpc>
                <a:spcPct val="100000"/>
              </a:lnSpc>
              <a:spcBef>
                <a:spcPts val="400"/>
              </a:spcBef>
              <a:spcAft>
                <a:spcPts val="0"/>
              </a:spcAft>
              <a:buClr>
                <a:srgbClr val="3F3F3F"/>
              </a:buClr>
              <a:buSzPts val="2000"/>
              <a:buFont typeface="Calibri"/>
              <a:buNone/>
              <a:defRPr sz="2000" b="0" i="0" u="none" strike="noStrike" cap="none">
                <a:solidFill>
                  <a:srgbClr val="3F3F3F"/>
                </a:solidFill>
                <a:latin typeface="Libre Franklin"/>
                <a:ea typeface="Libre Franklin"/>
                <a:cs typeface="Libre Franklin"/>
                <a:sym typeface="Libre Franklin"/>
              </a:defRPr>
            </a:lvl4pPr>
            <a:lvl5pPr marR="0" lvl="4" algn="l" rtl="0">
              <a:lnSpc>
                <a:spcPct val="100000"/>
              </a:lnSpc>
              <a:spcBef>
                <a:spcPts val="400"/>
              </a:spcBef>
              <a:spcAft>
                <a:spcPts val="0"/>
              </a:spcAft>
              <a:buClr>
                <a:srgbClr val="3F3F3F"/>
              </a:buClr>
              <a:buSzPts val="2000"/>
              <a:buFont typeface="Calibri"/>
              <a:buNone/>
              <a:defRPr sz="2000" b="0" i="0" u="none" strike="noStrike" cap="none">
                <a:solidFill>
                  <a:srgbClr val="3F3F3F"/>
                </a:solidFill>
                <a:latin typeface="Libre Franklin"/>
                <a:ea typeface="Libre Franklin"/>
                <a:cs typeface="Libre Franklin"/>
                <a:sym typeface="Libre Franklin"/>
              </a:defRPr>
            </a:lvl5pPr>
            <a:lvl6pPr marR="0" lvl="5"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Libre Franklin"/>
                <a:ea typeface="Libre Franklin"/>
                <a:cs typeface="Libre Franklin"/>
                <a:sym typeface="Libre Franklin"/>
              </a:defRPr>
            </a:lvl6pPr>
            <a:lvl7pPr marR="0" lvl="6"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Libre Franklin"/>
                <a:ea typeface="Libre Franklin"/>
                <a:cs typeface="Libre Franklin"/>
                <a:sym typeface="Libre Franklin"/>
              </a:defRPr>
            </a:lvl7pPr>
            <a:lvl8pPr marR="0" lvl="7"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Libre Franklin"/>
                <a:ea typeface="Libre Franklin"/>
                <a:cs typeface="Libre Franklin"/>
                <a:sym typeface="Libre Franklin"/>
              </a:defRPr>
            </a:lvl8pPr>
            <a:lvl9pPr marR="0" lvl="8" algn="l" rtl="0">
              <a:lnSpc>
                <a:spcPct val="90000"/>
              </a:lnSpc>
              <a:spcBef>
                <a:spcPts val="400"/>
              </a:spcBef>
              <a:spcAft>
                <a:spcPts val="400"/>
              </a:spcAft>
              <a:buClr>
                <a:schemeClr val="accent1"/>
              </a:buClr>
              <a:buSzPts val="2000"/>
              <a:buFont typeface="Calibri"/>
              <a:buNone/>
              <a:defRPr sz="2000" b="0" i="0" u="none" strike="noStrike" cap="none">
                <a:solidFill>
                  <a:srgbClr val="3F3F3F"/>
                </a:solidFill>
                <a:latin typeface="Libre Franklin"/>
                <a:ea typeface="Libre Franklin"/>
                <a:cs typeface="Libre Franklin"/>
                <a:sym typeface="Libre Franklin"/>
              </a:defRPr>
            </a:lvl9pPr>
          </a:lstStyle>
          <a:p>
            <a:endParaRPr/>
          </a:p>
        </p:txBody>
      </p:sp>
      <p:sp>
        <p:nvSpPr>
          <p:cNvPr id="82" name="Google Shape;82;p20"/>
          <p:cNvSpPr txBox="1">
            <a:spLocks noGrp="1"/>
          </p:cNvSpPr>
          <p:nvPr>
            <p:ph type="title"/>
          </p:nvPr>
        </p:nvSpPr>
        <p:spPr>
          <a:xfrm>
            <a:off x="1097279" y="4799362"/>
            <a:ext cx="10113645" cy="743682"/>
          </a:xfrm>
          <a:prstGeom prst="rect">
            <a:avLst/>
          </a:prstGeom>
          <a:noFill/>
          <a:ln>
            <a:noFill/>
          </a:ln>
        </p:spPr>
        <p:txBody>
          <a:bodyPr spcFirstLastPara="1" wrap="square" lIns="91425" tIns="0" rIns="91425" bIns="0" anchor="b" anchorCtr="0">
            <a:noAutofit/>
          </a:bodyPr>
          <a:lstStyle>
            <a:lvl1pPr lvl="0" algn="l">
              <a:lnSpc>
                <a:spcPct val="90000"/>
              </a:lnSpc>
              <a:spcBef>
                <a:spcPts val="0"/>
              </a:spcBef>
              <a:spcAft>
                <a:spcPts val="0"/>
              </a:spcAft>
              <a:buClr>
                <a:srgbClr val="FFFFFF"/>
              </a:buClr>
              <a:buSzPts val="3600"/>
              <a:buFont typeface="Bookman Old Style"/>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20"/>
          <p:cNvSpPr txBox="1">
            <a:spLocks noGrp="1"/>
          </p:cNvSpPr>
          <p:nvPr>
            <p:ph type="body" idx="1"/>
          </p:nvPr>
        </p:nvSpPr>
        <p:spPr>
          <a:xfrm>
            <a:off x="1097279" y="5715000"/>
            <a:ext cx="10113264" cy="609600"/>
          </a:xfrm>
          <a:prstGeom prst="rect">
            <a:avLst/>
          </a:prstGeom>
          <a:noFill/>
          <a:ln>
            <a:noFill/>
          </a:ln>
        </p:spPr>
        <p:txBody>
          <a:bodyPr spcFirstLastPara="1" wrap="square" lIns="91425" tIns="0" rIns="91425" bIns="0" anchor="t" anchorCtr="0">
            <a:normAutofit/>
          </a:bodyPr>
          <a:lstStyle>
            <a:lvl1pPr marL="457200" lvl="0" indent="-228600" algn="l">
              <a:lnSpc>
                <a:spcPct val="110000"/>
              </a:lnSpc>
              <a:spcBef>
                <a:spcPts val="0"/>
              </a:spcBef>
              <a:spcAft>
                <a:spcPts val="0"/>
              </a:spcAft>
              <a:buSzPts val="1800"/>
              <a:buNone/>
              <a:defRPr sz="1800">
                <a:solidFill>
                  <a:srgbClr val="FFFFFF"/>
                </a:solidFill>
              </a:defRPr>
            </a:lvl1pPr>
            <a:lvl2pPr marL="914400" lvl="1" indent="-228600" algn="l">
              <a:lnSpc>
                <a:spcPct val="100000"/>
              </a:lnSpc>
              <a:spcBef>
                <a:spcPts val="600"/>
              </a:spcBef>
              <a:spcAft>
                <a:spcPts val="0"/>
              </a:spcAft>
              <a:buClr>
                <a:srgbClr val="3F3F3F"/>
              </a:buClr>
              <a:buSzPts val="1200"/>
              <a:buNone/>
              <a:defRPr sz="1200"/>
            </a:lvl2pPr>
            <a:lvl3pPr marL="1371600" lvl="2" indent="-228600" algn="l">
              <a:lnSpc>
                <a:spcPct val="100000"/>
              </a:lnSpc>
              <a:spcBef>
                <a:spcPts val="400"/>
              </a:spcBef>
              <a:spcAft>
                <a:spcPts val="0"/>
              </a:spcAft>
              <a:buClr>
                <a:srgbClr val="3F3F3F"/>
              </a:buClr>
              <a:buSzPts val="1000"/>
              <a:buNone/>
              <a:defRPr sz="1000"/>
            </a:lvl3pPr>
            <a:lvl4pPr marL="1828800" lvl="3" indent="-228600" algn="l">
              <a:lnSpc>
                <a:spcPct val="100000"/>
              </a:lnSpc>
              <a:spcBef>
                <a:spcPts val="400"/>
              </a:spcBef>
              <a:spcAft>
                <a:spcPts val="0"/>
              </a:spcAft>
              <a:buClr>
                <a:srgbClr val="3F3F3F"/>
              </a:buClr>
              <a:buSzPts val="900"/>
              <a:buNone/>
              <a:defRPr sz="900"/>
            </a:lvl4pPr>
            <a:lvl5pPr marL="2286000" lvl="4" indent="-228600" algn="l">
              <a:lnSpc>
                <a:spcPct val="100000"/>
              </a:lnSpc>
              <a:spcBef>
                <a:spcPts val="400"/>
              </a:spcBef>
              <a:spcAft>
                <a:spcPts val="0"/>
              </a:spcAft>
              <a:buClr>
                <a:srgbClr val="3F3F3F"/>
              </a:buClr>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84" name="Google Shape;84;p20"/>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0"/>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20"/>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1"/>
          <p:cNvSpPr/>
          <p:nvPr/>
        </p:nvSpPr>
        <p:spPr>
          <a:xfrm>
            <a:off x="3175" y="6400800"/>
            <a:ext cx="12188825"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11"/>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marR="0" lvl="0" algn="l" rtl="0">
              <a:lnSpc>
                <a:spcPct val="90000"/>
              </a:lnSpc>
              <a:spcBef>
                <a:spcPts val="0"/>
              </a:spcBef>
              <a:spcAft>
                <a:spcPts val="0"/>
              </a:spcAft>
              <a:buClr>
                <a:srgbClr val="3F3F3F"/>
              </a:buClr>
              <a:buSzPts val="4700"/>
              <a:buFont typeface="Bookman Old Style"/>
              <a:buNone/>
              <a:defRPr sz="4700" b="0" i="0" u="none" strike="noStrike" cap="none">
                <a:solidFill>
                  <a:srgbClr val="3F3F3F"/>
                </a:solidFill>
                <a:latin typeface="Bookman Old Style"/>
                <a:ea typeface="Bookman Old Style"/>
                <a:cs typeface="Bookman Old Style"/>
                <a:sym typeface="Bookman Old Sty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11"/>
          <p:cNvSpPr txBox="1">
            <a:spLocks noGrp="1"/>
          </p:cNvSpPr>
          <p:nvPr>
            <p:ph type="body" idx="1"/>
          </p:nvPr>
        </p:nvSpPr>
        <p:spPr>
          <a:xfrm>
            <a:off x="1097280" y="2108201"/>
            <a:ext cx="10058400" cy="3760891"/>
          </a:xfrm>
          <a:prstGeom prst="rect">
            <a:avLst/>
          </a:prstGeom>
          <a:noFill/>
          <a:ln>
            <a:noFill/>
          </a:ln>
        </p:spPr>
        <p:txBody>
          <a:bodyPr spcFirstLastPara="1" wrap="square" lIns="0" tIns="45700" rIns="0" bIns="45700" anchor="t" anchorCtr="0">
            <a:normAutofit/>
          </a:bodyPr>
          <a:lstStyle>
            <a:lvl1pPr marL="457200" marR="0" lvl="0" indent="-349250" algn="l" rtl="0">
              <a:lnSpc>
                <a:spcPct val="110000"/>
              </a:lnSpc>
              <a:spcBef>
                <a:spcPts val="1200"/>
              </a:spcBef>
              <a:spcAft>
                <a:spcPts val="0"/>
              </a:spcAft>
              <a:buClr>
                <a:schemeClr val="accent1"/>
              </a:buClr>
              <a:buSzPts val="1900"/>
              <a:buFont typeface="Calibri"/>
              <a:buChar char=" "/>
              <a:defRPr sz="1900" b="0" i="0" u="none" strike="noStrike" cap="none">
                <a:solidFill>
                  <a:srgbClr val="3F3F3F"/>
                </a:solidFill>
                <a:latin typeface="Libre Franklin"/>
                <a:ea typeface="Libre Franklin"/>
                <a:cs typeface="Libre Franklin"/>
                <a:sym typeface="Libre Franklin"/>
              </a:defRPr>
            </a:lvl1pPr>
            <a:lvl2pPr marL="914400" marR="0" lvl="1" indent="-336550" algn="l" rtl="0">
              <a:lnSpc>
                <a:spcPct val="100000"/>
              </a:lnSpc>
              <a:spcBef>
                <a:spcPts val="200"/>
              </a:spcBef>
              <a:spcAft>
                <a:spcPts val="0"/>
              </a:spcAft>
              <a:buClr>
                <a:srgbClr val="3F3F3F"/>
              </a:buClr>
              <a:buSzPts val="1700"/>
              <a:buFont typeface="Calibri"/>
              <a:buChar char="◦"/>
              <a:defRPr sz="1700" b="0" i="0" u="none" strike="noStrike" cap="none">
                <a:solidFill>
                  <a:srgbClr val="3F3F3F"/>
                </a:solidFill>
                <a:latin typeface="Libre Franklin"/>
                <a:ea typeface="Libre Franklin"/>
                <a:cs typeface="Libre Franklin"/>
                <a:sym typeface="Libre Franklin"/>
              </a:defRPr>
            </a:lvl2pPr>
            <a:lvl3pPr marL="1371600" marR="0" lvl="2" indent="-311150" algn="l" rtl="0">
              <a:lnSpc>
                <a:spcPct val="100000"/>
              </a:lnSpc>
              <a:spcBef>
                <a:spcPts val="400"/>
              </a:spcBef>
              <a:spcAft>
                <a:spcPts val="0"/>
              </a:spcAft>
              <a:buClr>
                <a:srgbClr val="3F3F3F"/>
              </a:buClr>
              <a:buSzPts val="1300"/>
              <a:buFont typeface="Calibri"/>
              <a:buChar char="◦"/>
              <a:defRPr sz="1300" b="0" i="0" u="none" strike="noStrike" cap="none">
                <a:solidFill>
                  <a:srgbClr val="3F3F3F"/>
                </a:solidFill>
                <a:latin typeface="Libre Franklin"/>
                <a:ea typeface="Libre Franklin"/>
                <a:cs typeface="Libre Franklin"/>
                <a:sym typeface="Libre Franklin"/>
              </a:defRPr>
            </a:lvl3pPr>
            <a:lvl4pPr marL="1828800" marR="0" lvl="3" indent="-311150" algn="l" rtl="0">
              <a:lnSpc>
                <a:spcPct val="100000"/>
              </a:lnSpc>
              <a:spcBef>
                <a:spcPts val="400"/>
              </a:spcBef>
              <a:spcAft>
                <a:spcPts val="0"/>
              </a:spcAft>
              <a:buClr>
                <a:srgbClr val="3F3F3F"/>
              </a:buClr>
              <a:buSzPts val="1300"/>
              <a:buFont typeface="Calibri"/>
              <a:buChar char="◦"/>
              <a:defRPr sz="1300" b="0" i="0" u="none" strike="noStrike" cap="none">
                <a:solidFill>
                  <a:srgbClr val="3F3F3F"/>
                </a:solidFill>
                <a:latin typeface="Libre Franklin"/>
                <a:ea typeface="Libre Franklin"/>
                <a:cs typeface="Libre Franklin"/>
                <a:sym typeface="Libre Franklin"/>
              </a:defRPr>
            </a:lvl4pPr>
            <a:lvl5pPr marL="2286000" marR="0" lvl="4" indent="-311150" algn="l" rtl="0">
              <a:lnSpc>
                <a:spcPct val="100000"/>
              </a:lnSpc>
              <a:spcBef>
                <a:spcPts val="400"/>
              </a:spcBef>
              <a:spcAft>
                <a:spcPts val="0"/>
              </a:spcAft>
              <a:buClr>
                <a:srgbClr val="3F3F3F"/>
              </a:buClr>
              <a:buSzPts val="1300"/>
              <a:buFont typeface="Calibri"/>
              <a:buChar char="◦"/>
              <a:defRPr sz="1300" b="0" i="0" u="none" strike="noStrike" cap="none">
                <a:solidFill>
                  <a:srgbClr val="3F3F3F"/>
                </a:solidFill>
                <a:latin typeface="Libre Franklin"/>
                <a:ea typeface="Libre Franklin"/>
                <a:cs typeface="Libre Franklin"/>
                <a:sym typeface="Libre Franklin"/>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Libre Franklin"/>
                <a:ea typeface="Libre Franklin"/>
                <a:cs typeface="Libre Franklin"/>
                <a:sym typeface="Libre Franklin"/>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Libre Franklin"/>
                <a:ea typeface="Libre Franklin"/>
                <a:cs typeface="Libre Franklin"/>
                <a:sym typeface="Libre Franklin"/>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Libre Franklin"/>
                <a:ea typeface="Libre Franklin"/>
                <a:cs typeface="Libre Franklin"/>
                <a:sym typeface="Libre Franklin"/>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Libre Franklin"/>
                <a:ea typeface="Libre Franklin"/>
                <a:cs typeface="Libre Franklin"/>
                <a:sym typeface="Libre Franklin"/>
              </a:defRPr>
            </a:lvl9pPr>
          </a:lstStyle>
          <a:p>
            <a:endParaRPr/>
          </a:p>
        </p:txBody>
      </p:sp>
      <p:sp>
        <p:nvSpPr>
          <p:cNvPr id="9" name="Google Shape;9;p11"/>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800" b="0" i="0" u="none" strike="noStrike" cap="none">
                <a:solidFill>
                  <a:srgbClr val="FFFFF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0" name="Google Shape;10;p11"/>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800" b="0" i="0" u="none" strike="noStrike" cap="none">
                <a:solidFill>
                  <a:srgbClr val="FFFFF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1" name="Google Shape;11;p11"/>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800" b="0" i="0" u="none" strike="noStrike" cap="none">
                <a:solidFill>
                  <a:srgbClr val="FFFFFF"/>
                </a:solidFill>
                <a:latin typeface="Libre Franklin"/>
                <a:ea typeface="Libre Franklin"/>
                <a:cs typeface="Libre Franklin"/>
                <a:sym typeface="Libre Franklin"/>
              </a:defRPr>
            </a:lvl1pPr>
            <a:lvl2pPr marL="0" marR="0" lvl="1" indent="0" algn="l" rtl="0">
              <a:spcBef>
                <a:spcPts val="0"/>
              </a:spcBef>
              <a:buNone/>
              <a:defRPr sz="800" b="0" i="0" u="none" strike="noStrike" cap="none">
                <a:solidFill>
                  <a:srgbClr val="FFFFFF"/>
                </a:solidFill>
                <a:latin typeface="Libre Franklin"/>
                <a:ea typeface="Libre Franklin"/>
                <a:cs typeface="Libre Franklin"/>
                <a:sym typeface="Libre Franklin"/>
              </a:defRPr>
            </a:lvl2pPr>
            <a:lvl3pPr marL="0" marR="0" lvl="2" indent="0" algn="l" rtl="0">
              <a:spcBef>
                <a:spcPts val="0"/>
              </a:spcBef>
              <a:buNone/>
              <a:defRPr sz="800" b="0" i="0" u="none" strike="noStrike" cap="none">
                <a:solidFill>
                  <a:srgbClr val="FFFFFF"/>
                </a:solidFill>
                <a:latin typeface="Libre Franklin"/>
                <a:ea typeface="Libre Franklin"/>
                <a:cs typeface="Libre Franklin"/>
                <a:sym typeface="Libre Franklin"/>
              </a:defRPr>
            </a:lvl3pPr>
            <a:lvl4pPr marL="0" marR="0" lvl="3" indent="0" algn="l" rtl="0">
              <a:spcBef>
                <a:spcPts val="0"/>
              </a:spcBef>
              <a:buNone/>
              <a:defRPr sz="800" b="0" i="0" u="none" strike="noStrike" cap="none">
                <a:solidFill>
                  <a:srgbClr val="FFFFFF"/>
                </a:solidFill>
                <a:latin typeface="Libre Franklin"/>
                <a:ea typeface="Libre Franklin"/>
                <a:cs typeface="Libre Franklin"/>
                <a:sym typeface="Libre Franklin"/>
              </a:defRPr>
            </a:lvl4pPr>
            <a:lvl5pPr marL="0" marR="0" lvl="4" indent="0" algn="l" rtl="0">
              <a:spcBef>
                <a:spcPts val="0"/>
              </a:spcBef>
              <a:buNone/>
              <a:defRPr sz="800" b="0" i="0" u="none" strike="noStrike" cap="none">
                <a:solidFill>
                  <a:srgbClr val="FFFFFF"/>
                </a:solidFill>
                <a:latin typeface="Libre Franklin"/>
                <a:ea typeface="Libre Franklin"/>
                <a:cs typeface="Libre Franklin"/>
                <a:sym typeface="Libre Franklin"/>
              </a:defRPr>
            </a:lvl5pPr>
            <a:lvl6pPr marL="0" marR="0" lvl="5" indent="0" algn="l" rtl="0">
              <a:spcBef>
                <a:spcPts val="0"/>
              </a:spcBef>
              <a:buNone/>
              <a:defRPr sz="800" b="0" i="0" u="none" strike="noStrike" cap="none">
                <a:solidFill>
                  <a:srgbClr val="FFFFFF"/>
                </a:solidFill>
                <a:latin typeface="Libre Franklin"/>
                <a:ea typeface="Libre Franklin"/>
                <a:cs typeface="Libre Franklin"/>
                <a:sym typeface="Libre Franklin"/>
              </a:defRPr>
            </a:lvl6pPr>
            <a:lvl7pPr marL="0" marR="0" lvl="6" indent="0" algn="l" rtl="0">
              <a:spcBef>
                <a:spcPts val="0"/>
              </a:spcBef>
              <a:buNone/>
              <a:defRPr sz="800" b="0" i="0" u="none" strike="noStrike" cap="none">
                <a:solidFill>
                  <a:srgbClr val="FFFFFF"/>
                </a:solidFill>
                <a:latin typeface="Libre Franklin"/>
                <a:ea typeface="Libre Franklin"/>
                <a:cs typeface="Libre Franklin"/>
                <a:sym typeface="Libre Franklin"/>
              </a:defRPr>
            </a:lvl7pPr>
            <a:lvl8pPr marL="0" marR="0" lvl="7" indent="0" algn="l" rtl="0">
              <a:spcBef>
                <a:spcPts val="0"/>
              </a:spcBef>
              <a:buNone/>
              <a:defRPr sz="800" b="0" i="0" u="none" strike="noStrike" cap="none">
                <a:solidFill>
                  <a:srgbClr val="FFFFFF"/>
                </a:solidFill>
                <a:latin typeface="Libre Franklin"/>
                <a:ea typeface="Libre Franklin"/>
                <a:cs typeface="Libre Franklin"/>
                <a:sym typeface="Libre Franklin"/>
              </a:defRPr>
            </a:lvl8pPr>
            <a:lvl9pPr marL="0" marR="0" lvl="8" indent="0" algn="l" rtl="0">
              <a:spcBef>
                <a:spcPts val="0"/>
              </a:spcBef>
              <a:buNone/>
              <a:defRPr sz="800" b="0" i="0" u="none" strike="noStrike" cap="none">
                <a:solidFill>
                  <a:srgbClr val="FFFFFF"/>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cxnSp>
        <p:nvCxnSpPr>
          <p:cNvPr id="12" name="Google Shape;12;p11"/>
          <p:cNvCxnSpPr/>
          <p:nvPr/>
        </p:nvCxnSpPr>
        <p:spPr>
          <a:xfrm>
            <a:off x="1193532" y="1897380"/>
            <a:ext cx="9966960" cy="0"/>
          </a:xfrm>
          <a:prstGeom prst="straightConnector1">
            <a:avLst/>
          </a:prstGeom>
          <a:noFill/>
          <a:ln w="12700" cap="flat" cmpd="sng">
            <a:solidFill>
              <a:srgbClr val="3F3F3F"/>
            </a:solidFill>
            <a:prstDash val="solid"/>
            <a:round/>
            <a:headEnd type="none" w="sm" len="sm"/>
            <a:tailEnd type="none" w="sm" len="sm"/>
          </a:ln>
        </p:spPr>
      </p:cxnSp>
      <p:sp>
        <p:nvSpPr>
          <p:cNvPr id="13" name="Google Shape;13;p11"/>
          <p:cNvSpPr/>
          <p:nvPr/>
        </p:nvSpPr>
        <p:spPr>
          <a:xfrm>
            <a:off x="0" y="6351588"/>
            <a:ext cx="12192000" cy="95250"/>
          </a:xfrm>
          <a:prstGeom prst="rect">
            <a:avLst/>
          </a:prstGeom>
          <a:solidFill>
            <a:srgbClr val="339966"/>
          </a:solidFill>
          <a:ln w="15875" cap="flat" cmpd="sng">
            <a:solidFill>
              <a:srgbClr val="33996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a:ea typeface="Libre Franklin"/>
              <a:cs typeface="Libre Franklin"/>
              <a:sym typeface="Libre Franklin"/>
            </a:endParaRPr>
          </a:p>
        </p:txBody>
      </p:sp>
      <p:pic>
        <p:nvPicPr>
          <p:cNvPr id="14" name="Google Shape;14;p11" descr="Senate Backs Changes In Payday Loans, Worker's Comp In Saturday Session |  WJCT NEWS"/>
          <p:cNvPicPr preferRelativeResize="0"/>
          <p:nvPr/>
        </p:nvPicPr>
        <p:blipFill rotWithShape="1">
          <a:blip r:embed="rId10">
            <a:alphaModFix amt="10000"/>
          </a:blip>
          <a:srcRect/>
          <a:stretch/>
        </p:blipFill>
        <p:spPr>
          <a:xfrm>
            <a:off x="-25" y="1"/>
            <a:ext cx="12192025" cy="6305425"/>
          </a:xfrm>
          <a:prstGeom prst="rect">
            <a:avLst/>
          </a:prstGeom>
          <a:noFill/>
          <a:ln>
            <a:noFill/>
          </a:ln>
          <a:effectLst>
            <a:outerShdw blurRad="57150" dist="19050" dir="5400000" algn="bl" rotWithShape="0">
              <a:srgbClr val="000000"/>
            </a:outerShdw>
            <a:reflection endPos="30000" dist="38100" dir="5400000" fadeDir="5400012" sy="-100000" algn="bl" rotWithShape="0"/>
          </a:effectLst>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7"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6.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0"/>
        <p:cNvGrpSpPr/>
        <p:nvPr/>
      </p:nvGrpSpPr>
      <p:grpSpPr>
        <a:xfrm>
          <a:off x="0" y="0"/>
          <a:ext cx="0" cy="0"/>
          <a:chOff x="0" y="0"/>
          <a:chExt cx="0" cy="0"/>
        </a:xfrm>
      </p:grpSpPr>
      <p:sp>
        <p:nvSpPr>
          <p:cNvPr id="91" name="Google Shape;91;p1"/>
          <p:cNvSpPr/>
          <p:nvPr/>
        </p:nvSpPr>
        <p:spPr>
          <a:xfrm>
            <a:off x="3175" y="6400800"/>
            <a:ext cx="12188825"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2" name="Google Shape;92;p1"/>
          <p:cNvCxnSpPr/>
          <p:nvPr/>
        </p:nvCxnSpPr>
        <p:spPr>
          <a:xfrm>
            <a:off x="1207658" y="4474741"/>
            <a:ext cx="9875520" cy="0"/>
          </a:xfrm>
          <a:prstGeom prst="straightConnector1">
            <a:avLst/>
          </a:prstGeom>
          <a:noFill/>
          <a:ln w="12700" cap="flat" cmpd="sng">
            <a:solidFill>
              <a:srgbClr val="3F3F3F"/>
            </a:solidFill>
            <a:prstDash val="solid"/>
            <a:round/>
            <a:headEnd type="none" w="sm" len="sm"/>
            <a:tailEnd type="none" w="sm" len="sm"/>
          </a:ln>
        </p:spPr>
      </p:cxnSp>
      <p:pic>
        <p:nvPicPr>
          <p:cNvPr id="93" name="Google Shape;93;p1" descr="Senate Backs Changes In Payday Loans, Worker's Comp In Saturday Session |  WJCT NEWS"/>
          <p:cNvPicPr preferRelativeResize="0"/>
          <p:nvPr/>
        </p:nvPicPr>
        <p:blipFill rotWithShape="1">
          <a:blip r:embed="rId3">
            <a:alphaModFix/>
            <a:extLst>
              <a:ext uri="{28A0092B-C50C-407E-A947-70E740481C1C}">
                <a14:useLocalDpi xmlns:a14="http://schemas.microsoft.com/office/drawing/2010/main" val="0"/>
              </a:ext>
            </a:extLst>
          </a:blip>
          <a:srcRect/>
          <a:stretch/>
        </p:blipFill>
        <p:spPr>
          <a:xfrm>
            <a:off x="-32" y="10"/>
            <a:ext cx="12192031" cy="6857990"/>
          </a:xfrm>
          <a:prstGeom prst="rect">
            <a:avLst/>
          </a:prstGeom>
          <a:noFill/>
          <a:ln>
            <a:noFill/>
          </a:ln>
        </p:spPr>
      </p:pic>
      <p:sp>
        <p:nvSpPr>
          <p:cNvPr id="94" name="Google Shape;94;p1"/>
          <p:cNvSpPr/>
          <p:nvPr/>
        </p:nvSpPr>
        <p:spPr>
          <a:xfrm>
            <a:off x="-2307" y="4915076"/>
            <a:ext cx="12188952" cy="1942924"/>
          </a:xfrm>
          <a:prstGeom prst="rect">
            <a:avLst/>
          </a:prstGeom>
          <a:gradFill>
            <a:gsLst>
              <a:gs pos="0">
                <a:srgbClr val="000000">
                  <a:alpha val="0"/>
                </a:srgbClr>
              </a:gs>
              <a:gs pos="43000">
                <a:srgbClr val="000000">
                  <a:alpha val="20000"/>
                </a:srgbClr>
              </a:gs>
              <a:gs pos="100000">
                <a:srgbClr val="000000">
                  <a:alpha val="29803"/>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cxnSp>
        <p:nvCxnSpPr>
          <p:cNvPr id="95" name="Google Shape;95;p1"/>
          <p:cNvCxnSpPr/>
          <p:nvPr/>
        </p:nvCxnSpPr>
        <p:spPr>
          <a:xfrm rot="-5400000">
            <a:off x="7532813" y="5760720"/>
            <a:ext cx="1188720" cy="0"/>
          </a:xfrm>
          <a:prstGeom prst="straightConnector1">
            <a:avLst/>
          </a:prstGeom>
          <a:noFill/>
          <a:ln w="19050" cap="flat" cmpd="sng">
            <a:solidFill>
              <a:schemeClr val="lt1"/>
            </a:solidFill>
            <a:prstDash val="solid"/>
            <a:round/>
            <a:headEnd type="none" w="sm" len="sm"/>
            <a:tailEnd type="none" w="sm" len="sm"/>
          </a:ln>
        </p:spPr>
      </p:cxnSp>
      <p:sp>
        <p:nvSpPr>
          <p:cNvPr id="96" name="Google Shape;96;p1"/>
          <p:cNvSpPr txBox="1">
            <a:spLocks noGrp="1"/>
          </p:cNvSpPr>
          <p:nvPr>
            <p:ph type="body" idx="2"/>
          </p:nvPr>
        </p:nvSpPr>
        <p:spPr>
          <a:xfrm>
            <a:off x="1698222" y="5108967"/>
            <a:ext cx="5838600" cy="1312800"/>
          </a:xfrm>
          <a:prstGeom prst="rect">
            <a:avLst/>
          </a:prstGeom>
        </p:spPr>
        <p:txBody>
          <a:bodyPr spcFirstLastPara="1" wrap="square" lIns="91425" tIns="45700" rIns="91425" bIns="45700" anchor="t" anchorCtr="0">
            <a:noAutofit/>
          </a:bodyPr>
          <a:lstStyle/>
          <a:p>
            <a:pPr marL="0" lvl="0" indent="0" algn="r" rtl="0">
              <a:lnSpc>
                <a:spcPct val="90000"/>
              </a:lnSpc>
              <a:spcBef>
                <a:spcPts val="0"/>
              </a:spcBef>
              <a:spcAft>
                <a:spcPts val="0"/>
              </a:spcAft>
              <a:buClr>
                <a:schemeClr val="lt1"/>
              </a:buClr>
              <a:buSzPts val="3000"/>
              <a:buFont typeface="Bookman Old Style"/>
              <a:buNone/>
            </a:pPr>
            <a:r>
              <a:rPr lang="en-US" sz="3000" dirty="0">
                <a:solidFill>
                  <a:schemeClr val="lt1"/>
                </a:solidFill>
                <a:latin typeface="Bookman Old Style"/>
                <a:ea typeface="Bookman Old Style"/>
                <a:cs typeface="Bookman Old Style"/>
                <a:sym typeface="Bookman Old Style"/>
              </a:rPr>
              <a:t>ARE PAY DAY LENDERS TARGETING LOW INCOME COMMUNITIES?</a:t>
            </a:r>
            <a:endParaRPr sz="3000" dirty="0">
              <a:solidFill>
                <a:schemeClr val="lt1"/>
              </a:solidFill>
              <a:latin typeface="Bookman Old Style"/>
              <a:ea typeface="Bookman Old Style"/>
              <a:cs typeface="Bookman Old Style"/>
              <a:sym typeface="Bookman Old Style"/>
            </a:endParaRPr>
          </a:p>
          <a:p>
            <a:pPr marL="0" lvl="0" indent="0" algn="l" rtl="0">
              <a:spcBef>
                <a:spcPts val="1200"/>
              </a:spcBef>
              <a:spcAft>
                <a:spcPts val="200"/>
              </a:spcAft>
              <a:buNone/>
            </a:pPr>
            <a:endParaRPr sz="3000" dirty="0">
              <a:latin typeface="Bookman Old Style"/>
              <a:ea typeface="Bookman Old Style"/>
              <a:cs typeface="Bookman Old Style"/>
              <a:sym typeface="Bookman Old Style"/>
            </a:endParaRPr>
          </a:p>
        </p:txBody>
      </p:sp>
      <p:sp>
        <p:nvSpPr>
          <p:cNvPr id="97" name="Google Shape;97;p1"/>
          <p:cNvSpPr txBox="1"/>
          <p:nvPr/>
        </p:nvSpPr>
        <p:spPr>
          <a:xfrm>
            <a:off x="8573209" y="5576466"/>
            <a:ext cx="3167400" cy="38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500"/>
              <a:buFont typeface="Arial"/>
              <a:buNone/>
            </a:pPr>
            <a:r>
              <a:rPr lang="en-US" sz="1500" dirty="0">
                <a:solidFill>
                  <a:schemeClr val="lt1"/>
                </a:solidFill>
                <a:latin typeface="Libre Franklin"/>
                <a:ea typeface="Libre Franklin"/>
                <a:cs typeface="Libre Franklin"/>
                <a:sym typeface="Libre Franklin"/>
              </a:rPr>
              <a:t>MASKED MAPPING MANDRELS</a:t>
            </a:r>
            <a:endParaRPr sz="1500" dirty="0">
              <a:solidFill>
                <a:schemeClr val="lt1"/>
              </a:solidFill>
              <a:latin typeface="Libre Franklin"/>
              <a:ea typeface="Libre Franklin"/>
              <a:cs typeface="Libre Franklin"/>
              <a:sym typeface="Libre Franklin"/>
            </a:endParaRPr>
          </a:p>
          <a:p>
            <a:pPr marL="0" lvl="0" indent="0" algn="l" rtl="0">
              <a:spcBef>
                <a:spcPts val="0"/>
              </a:spcBef>
              <a:spcAft>
                <a:spcPts val="0"/>
              </a:spcAft>
              <a:buNone/>
            </a:pPr>
            <a:endParaRPr dirty="0">
              <a:latin typeface="Libre Franklin"/>
              <a:ea typeface="Libre Franklin"/>
              <a:cs typeface="Libre Franklin"/>
              <a:sym typeface="Libre Frankli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7" name="Google Shape;157;p6"/>
          <p:cNvSpPr txBox="1">
            <a:spLocks noGrp="1"/>
          </p:cNvSpPr>
          <p:nvPr>
            <p:ph type="title"/>
          </p:nvPr>
        </p:nvSpPr>
        <p:spPr>
          <a:xfrm>
            <a:off x="1096963" y="831548"/>
            <a:ext cx="10058400" cy="2355132"/>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F3F3F"/>
              </a:buClr>
              <a:buSzPts val="7200"/>
              <a:buFont typeface="Bookman Old Style"/>
              <a:buNone/>
            </a:pPr>
            <a:r>
              <a:rPr lang="en-US" sz="7200" dirty="0"/>
              <a:t>Visualizing the Data</a:t>
            </a:r>
            <a:endParaRPr dirty="0"/>
          </a:p>
        </p:txBody>
      </p:sp>
      <p:cxnSp>
        <p:nvCxnSpPr>
          <p:cNvPr id="158" name="Google Shape;158;p6"/>
          <p:cNvCxnSpPr/>
          <p:nvPr/>
        </p:nvCxnSpPr>
        <p:spPr>
          <a:xfrm>
            <a:off x="1188403" y="3429000"/>
            <a:ext cx="9811512" cy="0"/>
          </a:xfrm>
          <a:prstGeom prst="straightConnector1">
            <a:avLst/>
          </a:prstGeom>
          <a:noFill/>
          <a:ln w="12700" cap="flat" cmpd="sng">
            <a:solidFill>
              <a:srgbClr val="3F3F3F"/>
            </a:solidFill>
            <a:prstDash val="solid"/>
            <a:round/>
            <a:headEnd type="none" w="sm" len="sm"/>
            <a:tailEnd type="none" w="sm" len="sm"/>
          </a:ln>
        </p:spPr>
      </p:cxnSp>
      <p:sp>
        <p:nvSpPr>
          <p:cNvPr id="159" name="Google Shape;159;p6"/>
          <p:cNvSpPr txBox="1">
            <a:spLocks noGrp="1"/>
          </p:cNvSpPr>
          <p:nvPr>
            <p:ph type="body" idx="1"/>
          </p:nvPr>
        </p:nvSpPr>
        <p:spPr>
          <a:xfrm>
            <a:off x="1096963" y="3671316"/>
            <a:ext cx="10058400" cy="2355132"/>
          </a:xfrm>
          <a:prstGeom prst="rect">
            <a:avLst/>
          </a:prstGeom>
          <a:noFill/>
          <a:ln>
            <a:noFill/>
          </a:ln>
        </p:spPr>
        <p:txBody>
          <a:bodyPr spcFirstLastPara="1" wrap="square" lIns="0" tIns="45700" rIns="0" bIns="45700" anchor="t" anchorCtr="0">
            <a:normAutofit/>
          </a:bodyPr>
          <a:lstStyle/>
          <a:p>
            <a:pPr marL="91440" lvl="0" indent="0" algn="l" rtl="0">
              <a:lnSpc>
                <a:spcPct val="110000"/>
              </a:lnSpc>
              <a:spcBef>
                <a:spcPts val="0"/>
              </a:spcBef>
              <a:spcAft>
                <a:spcPts val="0"/>
              </a:spcAft>
              <a:buSzPts val="1900"/>
              <a:buNone/>
            </a:pPr>
            <a:endParaRPr dirty="0"/>
          </a:p>
          <a:p>
            <a:pPr marL="91440" lvl="0" indent="0" algn="l" rtl="0">
              <a:lnSpc>
                <a:spcPct val="110000"/>
              </a:lnSpc>
              <a:spcBef>
                <a:spcPts val="1400"/>
              </a:spcBef>
              <a:spcAft>
                <a:spcPts val="0"/>
              </a:spcAft>
              <a:buSzPts val="1900"/>
              <a:buNone/>
            </a:pPr>
            <a:endParaRPr dirty="0"/>
          </a:p>
        </p:txBody>
      </p:sp>
      <p:sp>
        <p:nvSpPr>
          <p:cNvPr id="160" name="Google Shape;160;p6"/>
          <p:cNvSpPr/>
          <p:nvPr/>
        </p:nvSpPr>
        <p:spPr>
          <a:xfrm>
            <a:off x="0" y="6400800"/>
            <a:ext cx="12192000"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6"/>
          <p:cNvSpPr/>
          <p:nvPr/>
        </p:nvSpPr>
        <p:spPr>
          <a:xfrm>
            <a:off x="0" y="6351588"/>
            <a:ext cx="12192000" cy="95250"/>
          </a:xfrm>
          <a:prstGeom prst="rect">
            <a:avLst/>
          </a:prstGeom>
          <a:solidFill>
            <a:srgbClr val="339966"/>
          </a:solidFill>
          <a:ln w="15875" cap="flat" cmpd="sng">
            <a:solidFill>
              <a:srgbClr val="33996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Tree>
    <p:extLst>
      <p:ext uri="{BB962C8B-B14F-4D97-AF65-F5344CB8AC3E}">
        <p14:creationId xmlns:p14="http://schemas.microsoft.com/office/powerpoint/2010/main" val="19001799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8"/>
        <p:cNvGrpSpPr/>
        <p:nvPr/>
      </p:nvGrpSpPr>
      <p:grpSpPr>
        <a:xfrm>
          <a:off x="0" y="0"/>
          <a:ext cx="0" cy="0"/>
          <a:chOff x="0" y="0"/>
          <a:chExt cx="0" cy="0"/>
        </a:xfrm>
      </p:grpSpPr>
      <p:sp>
        <p:nvSpPr>
          <p:cNvPr id="179" name="Google Shape;179;ga4e40fbe94_0_18"/>
          <p:cNvSpPr/>
          <p:nvPr/>
        </p:nvSpPr>
        <p:spPr>
          <a:xfrm>
            <a:off x="3175" y="6400800"/>
            <a:ext cx="12188700"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0" name="Google Shape;180;ga4e40fbe94_0_18"/>
          <p:cNvCxnSpPr/>
          <p:nvPr/>
        </p:nvCxnSpPr>
        <p:spPr>
          <a:xfrm>
            <a:off x="1193532" y="1897380"/>
            <a:ext cx="9966900" cy="0"/>
          </a:xfrm>
          <a:prstGeom prst="straightConnector1">
            <a:avLst/>
          </a:prstGeom>
          <a:noFill/>
          <a:ln w="12700" cap="flat" cmpd="sng">
            <a:solidFill>
              <a:srgbClr val="3F3F3F"/>
            </a:solidFill>
            <a:prstDash val="solid"/>
            <a:round/>
            <a:headEnd type="none" w="sm" len="sm"/>
            <a:tailEnd type="none" w="sm" len="sm"/>
          </a:ln>
        </p:spPr>
      </p:cxnSp>
      <p:sp>
        <p:nvSpPr>
          <p:cNvPr id="181" name="Google Shape;181;ga4e40fbe94_0_18"/>
          <p:cNvSpPr/>
          <p:nvPr/>
        </p:nvSpPr>
        <p:spPr>
          <a:xfrm>
            <a:off x="-3175"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5" name="Google Shape;185;ga4e40fbe94_0_18"/>
          <p:cNvSpPr/>
          <p:nvPr/>
        </p:nvSpPr>
        <p:spPr>
          <a:xfrm>
            <a:off x="0" y="6400800"/>
            <a:ext cx="12192000"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ga4e40fbe94_0_18"/>
          <p:cNvSpPr/>
          <p:nvPr/>
        </p:nvSpPr>
        <p:spPr>
          <a:xfrm>
            <a:off x="0" y="6351588"/>
            <a:ext cx="12192000" cy="95400"/>
          </a:xfrm>
          <a:prstGeom prst="rect">
            <a:avLst/>
          </a:prstGeom>
          <a:solidFill>
            <a:srgbClr val="339966"/>
          </a:solidFill>
          <a:ln w="15875" cap="flat" cmpd="sng">
            <a:solidFill>
              <a:srgbClr val="33996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pic>
        <p:nvPicPr>
          <p:cNvPr id="3" name="Picture 2" descr="A picture containing map&#10;&#10;Description automatically generated">
            <a:extLst>
              <a:ext uri="{FF2B5EF4-FFF2-40B4-BE49-F238E27FC236}">
                <a16:creationId xmlns:a16="http://schemas.microsoft.com/office/drawing/2014/main" id="{3F1FBEB8-4750-4478-B4CF-A4E00E7EF945}"/>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6098743" y="178596"/>
            <a:ext cx="6090082" cy="6148386"/>
          </a:xfrm>
          <a:prstGeom prst="rect">
            <a:avLst/>
          </a:prstGeom>
        </p:spPr>
      </p:pic>
      <p:sp>
        <p:nvSpPr>
          <p:cNvPr id="182" name="Google Shape;182;ga4e40fbe94_0_18"/>
          <p:cNvSpPr txBox="1">
            <a:spLocks noGrp="1"/>
          </p:cNvSpPr>
          <p:nvPr>
            <p:ph type="title"/>
          </p:nvPr>
        </p:nvSpPr>
        <p:spPr>
          <a:xfrm>
            <a:off x="6743484" y="47666"/>
            <a:ext cx="4800600" cy="739758"/>
          </a:xfrm>
          <a:prstGeom prst="rect">
            <a:avLst/>
          </a:prstGeom>
          <a:noFill/>
          <a:ln>
            <a:noFill/>
          </a:ln>
        </p:spPr>
        <p:txBody>
          <a:bodyPr spcFirstLastPara="1" wrap="square" lIns="91425" tIns="45700" rIns="91425" bIns="45700" anchor="b" anchorCtr="0">
            <a:noAutofit/>
          </a:bodyPr>
          <a:lstStyle/>
          <a:p>
            <a:r>
              <a:rPr lang="en-US" sz="2000" dirty="0"/>
              <a:t>California: Payday Locations v.</a:t>
            </a:r>
            <a:r>
              <a:rPr lang="en-US" sz="2000" b="1" dirty="0"/>
              <a:t> </a:t>
            </a:r>
            <a:r>
              <a:rPr lang="en-US" sz="2000" dirty="0"/>
              <a:t>Minority Poverty % by Zip Code</a:t>
            </a:r>
          </a:p>
        </p:txBody>
      </p:sp>
      <p:pic>
        <p:nvPicPr>
          <p:cNvPr id="7" name="Picture 6" descr="A picture containing map&#10;&#10;Description automatically generated">
            <a:extLst>
              <a:ext uri="{FF2B5EF4-FFF2-40B4-BE49-F238E27FC236}">
                <a16:creationId xmlns:a16="http://schemas.microsoft.com/office/drawing/2014/main" id="{6F9391A7-4E33-497D-8F53-9536BF8A766F}"/>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14122" y="178596"/>
            <a:ext cx="5978703" cy="6148386"/>
          </a:xfrm>
          <a:prstGeom prst="rect">
            <a:avLst/>
          </a:prstGeom>
        </p:spPr>
      </p:pic>
      <p:sp>
        <p:nvSpPr>
          <p:cNvPr id="17" name="Google Shape;182;ga4e40fbe94_0_18">
            <a:extLst>
              <a:ext uri="{FF2B5EF4-FFF2-40B4-BE49-F238E27FC236}">
                <a16:creationId xmlns:a16="http://schemas.microsoft.com/office/drawing/2014/main" id="{57E7BBEC-C03D-4A0C-BECF-C4A8722F00B1}"/>
              </a:ext>
            </a:extLst>
          </p:cNvPr>
          <p:cNvSpPr txBox="1">
            <a:spLocks/>
          </p:cNvSpPr>
          <p:nvPr/>
        </p:nvSpPr>
        <p:spPr>
          <a:xfrm>
            <a:off x="703173" y="-3255"/>
            <a:ext cx="4800600" cy="841601"/>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3F3F3F"/>
              </a:buClr>
              <a:buSzPts val="1800"/>
              <a:buFont typeface="Bookman Old Style"/>
              <a:buNone/>
              <a:defRPr sz="4700" b="0" i="0" u="none" strike="noStrike" cap="none">
                <a:solidFill>
                  <a:srgbClr val="3F3F3F"/>
                </a:solidFill>
                <a:latin typeface="Bookman Old Style"/>
                <a:ea typeface="Bookman Old Style"/>
                <a:cs typeface="Bookman Old Style"/>
                <a:sym typeface="Bookman Old Style"/>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2000" dirty="0"/>
              <a:t>California: Payday Locations v. Poverty Rate % by Zip Code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ga4e40fbe94_0_18"/>
          <p:cNvSpPr/>
          <p:nvPr/>
        </p:nvSpPr>
        <p:spPr>
          <a:xfrm>
            <a:off x="3175" y="6400800"/>
            <a:ext cx="12188700"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0" name="Google Shape;180;ga4e40fbe94_0_18"/>
          <p:cNvCxnSpPr/>
          <p:nvPr/>
        </p:nvCxnSpPr>
        <p:spPr>
          <a:xfrm>
            <a:off x="1193532" y="1897380"/>
            <a:ext cx="9966900" cy="0"/>
          </a:xfrm>
          <a:prstGeom prst="straightConnector1">
            <a:avLst/>
          </a:prstGeom>
          <a:noFill/>
          <a:ln w="12700" cap="flat" cmpd="sng">
            <a:solidFill>
              <a:srgbClr val="3F3F3F"/>
            </a:solidFill>
            <a:prstDash val="solid"/>
            <a:round/>
            <a:headEnd type="none" w="sm" len="sm"/>
            <a:tailEnd type="none" w="sm" len="sm"/>
          </a:ln>
        </p:spPr>
      </p:cxnSp>
      <p:sp>
        <p:nvSpPr>
          <p:cNvPr id="181" name="Google Shape;181;ga4e40fbe94_0_18"/>
          <p:cNvSpPr/>
          <p:nvPr/>
        </p:nvSpPr>
        <p:spPr>
          <a:xfrm>
            <a:off x="-3175"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5" name="Google Shape;185;ga4e40fbe94_0_18"/>
          <p:cNvSpPr/>
          <p:nvPr/>
        </p:nvSpPr>
        <p:spPr>
          <a:xfrm>
            <a:off x="0" y="6400800"/>
            <a:ext cx="12192000"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ga4e40fbe94_0_18"/>
          <p:cNvSpPr/>
          <p:nvPr/>
        </p:nvSpPr>
        <p:spPr>
          <a:xfrm>
            <a:off x="0" y="6351588"/>
            <a:ext cx="12192000" cy="95400"/>
          </a:xfrm>
          <a:prstGeom prst="rect">
            <a:avLst/>
          </a:prstGeom>
          <a:solidFill>
            <a:srgbClr val="339966"/>
          </a:solidFill>
          <a:ln w="15875" cap="flat" cmpd="sng">
            <a:solidFill>
              <a:srgbClr val="33996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pic>
        <p:nvPicPr>
          <p:cNvPr id="2" name="Picture 1" descr="Map&#10;&#10;Description automatically generated">
            <a:extLst>
              <a:ext uri="{FF2B5EF4-FFF2-40B4-BE49-F238E27FC236}">
                <a16:creationId xmlns:a16="http://schemas.microsoft.com/office/drawing/2014/main" id="{BAD8FA9C-F30E-4C20-96D0-AC70DFD93FD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6176982" y="913348"/>
            <a:ext cx="5368744" cy="4454208"/>
          </a:xfrm>
          <a:prstGeom prst="rect">
            <a:avLst/>
          </a:prstGeom>
        </p:spPr>
      </p:pic>
      <p:sp>
        <p:nvSpPr>
          <p:cNvPr id="182" name="Google Shape;182;ga4e40fbe94_0_18"/>
          <p:cNvSpPr txBox="1">
            <a:spLocks noGrp="1"/>
          </p:cNvSpPr>
          <p:nvPr>
            <p:ph type="title"/>
          </p:nvPr>
        </p:nvSpPr>
        <p:spPr>
          <a:xfrm>
            <a:off x="6745126" y="71747"/>
            <a:ext cx="4800600" cy="841601"/>
          </a:xfrm>
          <a:prstGeom prst="rect">
            <a:avLst/>
          </a:prstGeom>
          <a:noFill/>
          <a:ln>
            <a:noFill/>
          </a:ln>
        </p:spPr>
        <p:txBody>
          <a:bodyPr spcFirstLastPara="1" wrap="square" lIns="91425" tIns="45700" rIns="91425" bIns="45700" anchor="b" anchorCtr="0">
            <a:noAutofit/>
          </a:bodyPr>
          <a:lstStyle/>
          <a:p>
            <a:r>
              <a:rPr lang="en-US" sz="2000" dirty="0"/>
              <a:t>LA County: Payday Locations v. Minority Poverty % by Zip code</a:t>
            </a:r>
          </a:p>
        </p:txBody>
      </p:sp>
      <p:pic>
        <p:nvPicPr>
          <p:cNvPr id="3" name="Picture 2" descr="A picture containing map&#10;&#10;Description automatically generated">
            <a:extLst>
              <a:ext uri="{FF2B5EF4-FFF2-40B4-BE49-F238E27FC236}">
                <a16:creationId xmlns:a16="http://schemas.microsoft.com/office/drawing/2014/main" id="{E4F5042F-65C8-4379-97CE-6188F5414F0D}"/>
              </a:ext>
            </a:extLst>
          </p:cNvPr>
          <p:cNvPicPr>
            <a:picLocks noChangeAspect="1"/>
          </p:cNvPicPr>
          <p:nvPr/>
        </p:nvPicPr>
        <p:blipFill rotWithShape="1">
          <a:blip r:embed="rId4">
            <a:extLst>
              <a:ext uri="{28A0092B-C50C-407E-A947-70E740481C1C}">
                <a14:useLocalDpi xmlns:a14="http://schemas.microsoft.com/office/drawing/2010/main" val="0"/>
              </a:ext>
            </a:extLst>
          </a:blip>
          <a:srcRect l="9138" t="22235" r="24265" b="22713"/>
          <a:stretch/>
        </p:blipFill>
        <p:spPr>
          <a:xfrm>
            <a:off x="449211" y="938447"/>
            <a:ext cx="5368744" cy="4404010"/>
          </a:xfrm>
          <a:prstGeom prst="rect">
            <a:avLst/>
          </a:prstGeom>
        </p:spPr>
      </p:pic>
      <p:sp>
        <p:nvSpPr>
          <p:cNvPr id="14" name="Google Shape;182;ga4e40fbe94_0_18">
            <a:extLst>
              <a:ext uri="{FF2B5EF4-FFF2-40B4-BE49-F238E27FC236}">
                <a16:creationId xmlns:a16="http://schemas.microsoft.com/office/drawing/2014/main" id="{E333C84F-7A9A-4C6B-A5C6-909FF41A5022}"/>
              </a:ext>
            </a:extLst>
          </p:cNvPr>
          <p:cNvSpPr txBox="1">
            <a:spLocks/>
          </p:cNvSpPr>
          <p:nvPr/>
        </p:nvSpPr>
        <p:spPr>
          <a:xfrm>
            <a:off x="1469741" y="107089"/>
            <a:ext cx="4800600" cy="841601"/>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3F3F3F"/>
              </a:buClr>
              <a:buSzPts val="1800"/>
              <a:buFont typeface="Bookman Old Style"/>
              <a:buNone/>
              <a:defRPr sz="4700" b="0" i="0" u="none" strike="noStrike" cap="none">
                <a:solidFill>
                  <a:srgbClr val="3F3F3F"/>
                </a:solidFill>
                <a:latin typeface="Bookman Old Style"/>
                <a:ea typeface="Bookman Old Style"/>
                <a:cs typeface="Bookman Old Style"/>
                <a:sym typeface="Bookman Old Style"/>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2000" dirty="0"/>
              <a:t>LA County: Payday Locations v.</a:t>
            </a:r>
            <a:r>
              <a:rPr lang="en-US" sz="2000" b="1" dirty="0"/>
              <a:t> </a:t>
            </a:r>
            <a:r>
              <a:rPr lang="en-US" sz="2000" dirty="0"/>
              <a:t>Poverty Rate % by Zip code</a:t>
            </a:r>
          </a:p>
        </p:txBody>
      </p:sp>
      <p:pic>
        <p:nvPicPr>
          <p:cNvPr id="4" name="Picture 3" descr="Map&#10;&#10;Description automatically generated">
            <a:extLst>
              <a:ext uri="{FF2B5EF4-FFF2-40B4-BE49-F238E27FC236}">
                <a16:creationId xmlns:a16="http://schemas.microsoft.com/office/drawing/2014/main" id="{09BF3FCF-0AF5-4C73-A198-3720A060DE12}"/>
              </a:ext>
            </a:extLst>
          </p:cNvPr>
          <p:cNvPicPr>
            <a:picLocks noChangeAspect="1"/>
          </p:cNvPicPr>
          <p:nvPr/>
        </p:nvPicPr>
        <p:blipFill rotWithShape="1">
          <a:blip r:embed="rId5">
            <a:extLst>
              <a:ext uri="{28A0092B-C50C-407E-A947-70E740481C1C}">
                <a14:useLocalDpi xmlns:a14="http://schemas.microsoft.com/office/drawing/2010/main" val="0"/>
              </a:ext>
            </a:extLst>
          </a:blip>
          <a:srcRect/>
          <a:stretch/>
        </p:blipFill>
        <p:spPr>
          <a:xfrm rot="5400000">
            <a:off x="5691239" y="915129"/>
            <a:ext cx="812571" cy="9888885"/>
          </a:xfrm>
          <a:prstGeom prst="rect">
            <a:avLst/>
          </a:prstGeom>
        </p:spPr>
      </p:pic>
    </p:spTree>
    <p:extLst>
      <p:ext uri="{BB962C8B-B14F-4D97-AF65-F5344CB8AC3E}">
        <p14:creationId xmlns:p14="http://schemas.microsoft.com/office/powerpoint/2010/main" val="802121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ga4e40fbe94_0_18"/>
          <p:cNvSpPr/>
          <p:nvPr/>
        </p:nvSpPr>
        <p:spPr>
          <a:xfrm>
            <a:off x="3175" y="6400800"/>
            <a:ext cx="12188700"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0" name="Google Shape;180;ga4e40fbe94_0_18"/>
          <p:cNvCxnSpPr/>
          <p:nvPr/>
        </p:nvCxnSpPr>
        <p:spPr>
          <a:xfrm>
            <a:off x="1193532" y="1897380"/>
            <a:ext cx="9966900" cy="0"/>
          </a:xfrm>
          <a:prstGeom prst="straightConnector1">
            <a:avLst/>
          </a:prstGeom>
          <a:noFill/>
          <a:ln w="12700" cap="flat" cmpd="sng">
            <a:solidFill>
              <a:srgbClr val="3F3F3F"/>
            </a:solidFill>
            <a:prstDash val="solid"/>
            <a:round/>
            <a:headEnd type="none" w="sm" len="sm"/>
            <a:tailEnd type="none" w="sm" len="sm"/>
          </a:ln>
        </p:spPr>
      </p:cxnSp>
      <p:sp>
        <p:nvSpPr>
          <p:cNvPr id="181" name="Google Shape;181;ga4e40fbe94_0_18"/>
          <p:cNvSpPr/>
          <p:nvPr/>
        </p:nvSpPr>
        <p:spPr>
          <a:xfrm>
            <a:off x="-3175"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5" name="Google Shape;185;ga4e40fbe94_0_18"/>
          <p:cNvSpPr/>
          <p:nvPr/>
        </p:nvSpPr>
        <p:spPr>
          <a:xfrm>
            <a:off x="0" y="6400800"/>
            <a:ext cx="12192000"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ga4e40fbe94_0_18"/>
          <p:cNvSpPr/>
          <p:nvPr/>
        </p:nvSpPr>
        <p:spPr>
          <a:xfrm>
            <a:off x="0" y="6351588"/>
            <a:ext cx="12192000" cy="95400"/>
          </a:xfrm>
          <a:prstGeom prst="rect">
            <a:avLst/>
          </a:prstGeom>
          <a:solidFill>
            <a:srgbClr val="339966"/>
          </a:solidFill>
          <a:ln w="15875" cap="flat" cmpd="sng">
            <a:solidFill>
              <a:srgbClr val="33996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pic>
        <p:nvPicPr>
          <p:cNvPr id="2" name="Picture 1" descr="Diagram&#10;&#10;Description automatically generated">
            <a:extLst>
              <a:ext uri="{FF2B5EF4-FFF2-40B4-BE49-F238E27FC236}">
                <a16:creationId xmlns:a16="http://schemas.microsoft.com/office/drawing/2014/main" id="{A625A1CC-0F34-46B8-8AC7-612F6F7AE94F}"/>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0652" y="57008"/>
            <a:ext cx="6082173" cy="6237572"/>
          </a:xfrm>
          <a:prstGeom prst="rect">
            <a:avLst/>
          </a:prstGeom>
        </p:spPr>
      </p:pic>
      <p:sp>
        <p:nvSpPr>
          <p:cNvPr id="182" name="Google Shape;182;ga4e40fbe94_0_18"/>
          <p:cNvSpPr txBox="1">
            <a:spLocks noGrp="1"/>
          </p:cNvSpPr>
          <p:nvPr>
            <p:ph type="title"/>
          </p:nvPr>
        </p:nvSpPr>
        <p:spPr>
          <a:xfrm>
            <a:off x="595357" y="312926"/>
            <a:ext cx="4800600" cy="841601"/>
          </a:xfrm>
          <a:prstGeom prst="rect">
            <a:avLst/>
          </a:prstGeom>
          <a:noFill/>
          <a:ln>
            <a:noFill/>
          </a:ln>
        </p:spPr>
        <p:txBody>
          <a:bodyPr spcFirstLastPara="1" wrap="square" lIns="91425" tIns="45700" rIns="91425" bIns="45700" anchor="b" anchorCtr="0">
            <a:noAutofit/>
          </a:bodyPr>
          <a:lstStyle/>
          <a:p>
            <a:r>
              <a:rPr lang="en-US" sz="2000" dirty="0"/>
              <a:t>Marin County: Payday Locations</a:t>
            </a:r>
            <a:r>
              <a:rPr lang="en-US" sz="2000" b="1" dirty="0"/>
              <a:t> </a:t>
            </a:r>
            <a:r>
              <a:rPr lang="en-US" sz="2000" dirty="0"/>
              <a:t>v. Poverty Rate % by Zip Code</a:t>
            </a:r>
          </a:p>
        </p:txBody>
      </p:sp>
      <p:pic>
        <p:nvPicPr>
          <p:cNvPr id="4" name="Picture 3" descr="A picture containing diagram&#10;&#10;Description automatically generated">
            <a:extLst>
              <a:ext uri="{FF2B5EF4-FFF2-40B4-BE49-F238E27FC236}">
                <a16:creationId xmlns:a16="http://schemas.microsoft.com/office/drawing/2014/main" id="{3705D7FA-345A-4E1B-9D08-4BB8320DBC1E}"/>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6143616" y="105042"/>
            <a:ext cx="5965526" cy="6173360"/>
          </a:xfrm>
          <a:prstGeom prst="rect">
            <a:avLst/>
          </a:prstGeom>
        </p:spPr>
      </p:pic>
      <p:sp>
        <p:nvSpPr>
          <p:cNvPr id="16" name="Google Shape;182;ga4e40fbe94_0_18">
            <a:extLst>
              <a:ext uri="{FF2B5EF4-FFF2-40B4-BE49-F238E27FC236}">
                <a16:creationId xmlns:a16="http://schemas.microsoft.com/office/drawing/2014/main" id="{08E1D22E-E8BD-4A84-B5A6-D311C85B0AC7}"/>
              </a:ext>
            </a:extLst>
          </p:cNvPr>
          <p:cNvSpPr txBox="1">
            <a:spLocks/>
          </p:cNvSpPr>
          <p:nvPr/>
        </p:nvSpPr>
        <p:spPr>
          <a:xfrm>
            <a:off x="6793957" y="312927"/>
            <a:ext cx="4800600" cy="841601"/>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3F3F3F"/>
              </a:buClr>
              <a:buSzPts val="1800"/>
              <a:buFont typeface="Bookman Old Style"/>
              <a:buNone/>
              <a:defRPr sz="4700" b="0" i="0" u="none" strike="noStrike" cap="none">
                <a:solidFill>
                  <a:srgbClr val="3F3F3F"/>
                </a:solidFill>
                <a:latin typeface="Bookman Old Style"/>
                <a:ea typeface="Bookman Old Style"/>
                <a:cs typeface="Bookman Old Style"/>
                <a:sym typeface="Bookman Old Style"/>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2000" dirty="0"/>
              <a:t>Marin County: Payday Locations</a:t>
            </a:r>
            <a:r>
              <a:rPr lang="en-US" sz="2000" b="1" dirty="0"/>
              <a:t> </a:t>
            </a:r>
            <a:r>
              <a:rPr lang="en-US" sz="2000" dirty="0"/>
              <a:t>v. Minority Poverty % by Zip Code</a:t>
            </a:r>
          </a:p>
        </p:txBody>
      </p:sp>
    </p:spTree>
    <p:extLst>
      <p:ext uri="{BB962C8B-B14F-4D97-AF65-F5344CB8AC3E}">
        <p14:creationId xmlns:p14="http://schemas.microsoft.com/office/powerpoint/2010/main" val="20577720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6" name="Google Shape;186;ga4e40fbe94_0_18">
            <a:extLst>
              <a:ext uri="{FF2B5EF4-FFF2-40B4-BE49-F238E27FC236}">
                <a16:creationId xmlns:a16="http://schemas.microsoft.com/office/drawing/2014/main" id="{5EC0C695-F4BB-455F-BFA7-BAD89379B8C6}"/>
              </a:ext>
            </a:extLst>
          </p:cNvPr>
          <p:cNvSpPr/>
          <p:nvPr/>
        </p:nvSpPr>
        <p:spPr>
          <a:xfrm>
            <a:off x="-3175" y="0"/>
            <a:ext cx="12192000" cy="6858000"/>
          </a:xfrm>
          <a:prstGeom prst="rect">
            <a:avLst/>
          </a:prstGeom>
          <a:gradFill flip="none" rotWithShape="1">
            <a:gsLst>
              <a:gs pos="0">
                <a:srgbClr val="339966">
                  <a:tint val="66000"/>
                  <a:satMod val="160000"/>
                </a:srgbClr>
              </a:gs>
              <a:gs pos="50000">
                <a:srgbClr val="339966">
                  <a:tint val="44500"/>
                  <a:satMod val="160000"/>
                </a:srgbClr>
              </a:gs>
              <a:gs pos="100000">
                <a:srgbClr val="339966">
                  <a:tint val="23500"/>
                  <a:satMod val="160000"/>
                </a:srgbClr>
              </a:gs>
            </a:gsLst>
            <a:path path="circle">
              <a:fillToRect l="50000" t="50000" r="50000" b="50000"/>
            </a:path>
            <a:tileRect/>
          </a:gradFill>
          <a:ln w="15875" cap="flat" cmpd="sng">
            <a:solidFill>
              <a:srgbClr val="33996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grpSp>
        <p:nvGrpSpPr>
          <p:cNvPr id="17" name="Group 16">
            <a:extLst>
              <a:ext uri="{FF2B5EF4-FFF2-40B4-BE49-F238E27FC236}">
                <a16:creationId xmlns:a16="http://schemas.microsoft.com/office/drawing/2014/main" id="{6A69478B-F05C-43E7-A62A-56C796E5AAC6}"/>
              </a:ext>
            </a:extLst>
          </p:cNvPr>
          <p:cNvGrpSpPr/>
          <p:nvPr/>
        </p:nvGrpSpPr>
        <p:grpSpPr>
          <a:xfrm>
            <a:off x="7138066" y="585145"/>
            <a:ext cx="4525280" cy="2926080"/>
            <a:chOff x="237036" y="1957690"/>
            <a:chExt cx="5524572" cy="3443635"/>
          </a:xfrm>
        </p:grpSpPr>
        <p:pic>
          <p:nvPicPr>
            <p:cNvPr id="18" name="Picture 17" descr="A picture containing diagram&#10;&#10;Description automatically generated">
              <a:extLst>
                <a:ext uri="{FF2B5EF4-FFF2-40B4-BE49-F238E27FC236}">
                  <a16:creationId xmlns:a16="http://schemas.microsoft.com/office/drawing/2014/main" id="{8095AF09-FC4A-4B6B-9215-33EA4E89B3FA}"/>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37036" y="1957690"/>
              <a:ext cx="5524572" cy="2966878"/>
            </a:xfrm>
            <a:prstGeom prst="rect">
              <a:avLst/>
            </a:prstGeom>
          </p:spPr>
        </p:pic>
        <p:pic>
          <p:nvPicPr>
            <p:cNvPr id="19" name="Picture 18" descr="A picture containing diagram&#10;&#10;Description automatically generated">
              <a:extLst>
                <a:ext uri="{FF2B5EF4-FFF2-40B4-BE49-F238E27FC236}">
                  <a16:creationId xmlns:a16="http://schemas.microsoft.com/office/drawing/2014/main" id="{6BE4A121-1A31-4A54-B689-2EDBC7278137}"/>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rot="5400000">
              <a:off x="2770908" y="2410625"/>
              <a:ext cx="456828" cy="5524572"/>
            </a:xfrm>
            <a:prstGeom prst="rect">
              <a:avLst/>
            </a:prstGeom>
          </p:spPr>
        </p:pic>
      </p:grpSp>
      <p:grpSp>
        <p:nvGrpSpPr>
          <p:cNvPr id="21" name="Group 20">
            <a:extLst>
              <a:ext uri="{FF2B5EF4-FFF2-40B4-BE49-F238E27FC236}">
                <a16:creationId xmlns:a16="http://schemas.microsoft.com/office/drawing/2014/main" id="{DB0364DF-1FAE-4219-A143-3FFA9A06789F}"/>
              </a:ext>
            </a:extLst>
          </p:cNvPr>
          <p:cNvGrpSpPr/>
          <p:nvPr/>
        </p:nvGrpSpPr>
        <p:grpSpPr>
          <a:xfrm>
            <a:off x="528652" y="663646"/>
            <a:ext cx="4526280" cy="2926080"/>
            <a:chOff x="2963332" y="177647"/>
            <a:chExt cx="5424700" cy="5774054"/>
          </a:xfrm>
        </p:grpSpPr>
        <p:pic>
          <p:nvPicPr>
            <p:cNvPr id="22" name="Picture 21" descr="Map&#10;&#10;Description automatically generated">
              <a:extLst>
                <a:ext uri="{FF2B5EF4-FFF2-40B4-BE49-F238E27FC236}">
                  <a16:creationId xmlns:a16="http://schemas.microsoft.com/office/drawing/2014/main" id="{EB346AEE-8B94-4F42-AE2F-92D954D2D58D}"/>
                </a:ext>
              </a:extLst>
            </p:cNvPr>
            <p:cNvPicPr>
              <a:picLocks noChangeAspect="1"/>
            </p:cNvPicPr>
            <p:nvPr/>
          </p:nvPicPr>
          <p:blipFill rotWithShape="1">
            <a:blip r:embed="rId5">
              <a:extLst>
                <a:ext uri="{28A0092B-C50C-407E-A947-70E740481C1C}">
                  <a14:useLocalDpi xmlns:a14="http://schemas.microsoft.com/office/drawing/2010/main" val="0"/>
                </a:ext>
              </a:extLst>
            </a:blip>
            <a:srcRect/>
            <a:stretch/>
          </p:blipFill>
          <p:spPr>
            <a:xfrm>
              <a:off x="2963334" y="177647"/>
              <a:ext cx="5424698" cy="5319987"/>
            </a:xfrm>
            <a:prstGeom prst="rect">
              <a:avLst/>
            </a:prstGeom>
          </p:spPr>
        </p:pic>
        <p:pic>
          <p:nvPicPr>
            <p:cNvPr id="23" name="Picture 22" descr="Map&#10;&#10;Description automatically generated">
              <a:extLst>
                <a:ext uri="{FF2B5EF4-FFF2-40B4-BE49-F238E27FC236}">
                  <a16:creationId xmlns:a16="http://schemas.microsoft.com/office/drawing/2014/main" id="{7651C037-DD57-4B99-9312-C8F335E78936}"/>
                </a:ext>
              </a:extLst>
            </p:cNvPr>
            <p:cNvPicPr>
              <a:picLocks noChangeAspect="1"/>
            </p:cNvPicPr>
            <p:nvPr/>
          </p:nvPicPr>
          <p:blipFill rotWithShape="1">
            <a:blip r:embed="rId6">
              <a:extLst>
                <a:ext uri="{28A0092B-C50C-407E-A947-70E740481C1C}">
                  <a14:useLocalDpi xmlns:a14="http://schemas.microsoft.com/office/drawing/2010/main" val="0"/>
                </a:ext>
              </a:extLst>
            </a:blip>
            <a:srcRect/>
            <a:stretch/>
          </p:blipFill>
          <p:spPr>
            <a:xfrm rot="5400000">
              <a:off x="5448648" y="3012319"/>
              <a:ext cx="454066" cy="5424698"/>
            </a:xfrm>
            <a:prstGeom prst="rect">
              <a:avLst/>
            </a:prstGeom>
          </p:spPr>
        </p:pic>
      </p:grpSp>
      <p:grpSp>
        <p:nvGrpSpPr>
          <p:cNvPr id="4" name="Group 3">
            <a:extLst>
              <a:ext uri="{FF2B5EF4-FFF2-40B4-BE49-F238E27FC236}">
                <a16:creationId xmlns:a16="http://schemas.microsoft.com/office/drawing/2014/main" id="{D11968D4-17FC-45FD-A16F-81EFC2C8951B}"/>
              </a:ext>
            </a:extLst>
          </p:cNvPr>
          <p:cNvGrpSpPr/>
          <p:nvPr/>
        </p:nvGrpSpPr>
        <p:grpSpPr>
          <a:xfrm>
            <a:off x="3891829" y="3721572"/>
            <a:ext cx="4526280" cy="2926080"/>
            <a:chOff x="6092825" y="1615736"/>
            <a:chExt cx="5416626" cy="3576904"/>
          </a:xfrm>
        </p:grpSpPr>
        <p:pic>
          <p:nvPicPr>
            <p:cNvPr id="2" name="Picture 1" descr="A picture containing chart&#10;&#10;Description automatically generated">
              <a:extLst>
                <a:ext uri="{FF2B5EF4-FFF2-40B4-BE49-F238E27FC236}">
                  <a16:creationId xmlns:a16="http://schemas.microsoft.com/office/drawing/2014/main" id="{B0A6558C-A1FC-4CD8-B842-5A683288AC6B}"/>
                </a:ext>
              </a:extLst>
            </p:cNvPr>
            <p:cNvPicPr>
              <a:picLocks noChangeAspect="1"/>
            </p:cNvPicPr>
            <p:nvPr/>
          </p:nvPicPr>
          <p:blipFill rotWithShape="1">
            <a:blip r:embed="rId7">
              <a:extLst>
                <a:ext uri="{28A0092B-C50C-407E-A947-70E740481C1C}">
                  <a14:useLocalDpi xmlns:a14="http://schemas.microsoft.com/office/drawing/2010/main" val="0"/>
                </a:ext>
              </a:extLst>
            </a:blip>
            <a:srcRect/>
            <a:stretch/>
          </p:blipFill>
          <p:spPr>
            <a:xfrm>
              <a:off x="6092825" y="1615736"/>
              <a:ext cx="5416626" cy="3080551"/>
            </a:xfrm>
            <a:prstGeom prst="rect">
              <a:avLst/>
            </a:prstGeom>
          </p:spPr>
        </p:pic>
        <p:pic>
          <p:nvPicPr>
            <p:cNvPr id="3" name="Picture 2" descr="A picture containing chart&#10;&#10;Description automatically generated">
              <a:extLst>
                <a:ext uri="{FF2B5EF4-FFF2-40B4-BE49-F238E27FC236}">
                  <a16:creationId xmlns:a16="http://schemas.microsoft.com/office/drawing/2014/main" id="{27AB2E80-0C6F-4144-B31A-F9FD27AAA27C}"/>
                </a:ext>
              </a:extLst>
            </p:cNvPr>
            <p:cNvPicPr>
              <a:picLocks noChangeAspect="1"/>
            </p:cNvPicPr>
            <p:nvPr/>
          </p:nvPicPr>
          <p:blipFill rotWithShape="1">
            <a:blip r:embed="rId8">
              <a:extLst>
                <a:ext uri="{28A0092B-C50C-407E-A947-70E740481C1C}">
                  <a14:useLocalDpi xmlns:a14="http://schemas.microsoft.com/office/drawing/2010/main" val="0"/>
                </a:ext>
              </a:extLst>
            </a:blip>
            <a:srcRect/>
            <a:stretch/>
          </p:blipFill>
          <p:spPr>
            <a:xfrm rot="5400000">
              <a:off x="8557979" y="2241168"/>
              <a:ext cx="486318" cy="5416625"/>
            </a:xfrm>
            <a:prstGeom prst="rect">
              <a:avLst/>
            </a:prstGeom>
          </p:spPr>
        </p:pic>
      </p:grpSp>
      <p:sp>
        <p:nvSpPr>
          <p:cNvPr id="8" name="Title 7">
            <a:extLst>
              <a:ext uri="{FF2B5EF4-FFF2-40B4-BE49-F238E27FC236}">
                <a16:creationId xmlns:a16="http://schemas.microsoft.com/office/drawing/2014/main" id="{7AC27BE6-7742-4403-A929-31DDCB62E019}"/>
              </a:ext>
            </a:extLst>
          </p:cNvPr>
          <p:cNvSpPr>
            <a:spLocks noGrp="1"/>
          </p:cNvSpPr>
          <p:nvPr>
            <p:ph type="title"/>
          </p:nvPr>
        </p:nvSpPr>
        <p:spPr>
          <a:xfrm>
            <a:off x="1962933" y="50564"/>
            <a:ext cx="8259784" cy="484017"/>
          </a:xfrm>
        </p:spPr>
        <p:txBody>
          <a:bodyPr>
            <a:normAutofit/>
          </a:bodyPr>
          <a:lstStyle/>
          <a:p>
            <a:r>
              <a:rPr lang="en-US" sz="2800" dirty="0"/>
              <a:t>Payday Locations v. Poverty Rate by Zip Code</a:t>
            </a:r>
          </a:p>
        </p:txBody>
      </p:sp>
      <p:sp>
        <p:nvSpPr>
          <p:cNvPr id="9" name="TextBox 8">
            <a:extLst>
              <a:ext uri="{FF2B5EF4-FFF2-40B4-BE49-F238E27FC236}">
                <a16:creationId xmlns:a16="http://schemas.microsoft.com/office/drawing/2014/main" id="{BD73EC50-C85B-4AF3-A1C9-807A843436BC}"/>
              </a:ext>
            </a:extLst>
          </p:cNvPr>
          <p:cNvSpPr txBox="1"/>
          <p:nvPr/>
        </p:nvSpPr>
        <p:spPr>
          <a:xfrm rot="16200000">
            <a:off x="5949558" y="1676355"/>
            <a:ext cx="2036471" cy="338554"/>
          </a:xfrm>
          <a:prstGeom prst="rect">
            <a:avLst/>
          </a:prstGeom>
          <a:noFill/>
        </p:spPr>
        <p:txBody>
          <a:bodyPr wrap="square" rtlCol="0">
            <a:spAutoFit/>
          </a:bodyPr>
          <a:lstStyle/>
          <a:p>
            <a:r>
              <a:rPr lang="en-US" sz="1600" dirty="0">
                <a:solidFill>
                  <a:schemeClr val="tx1"/>
                </a:solidFill>
              </a:rPr>
              <a:t>San Diego County</a:t>
            </a:r>
          </a:p>
        </p:txBody>
      </p:sp>
      <p:sp>
        <p:nvSpPr>
          <p:cNvPr id="11" name="TextBox 10">
            <a:extLst>
              <a:ext uri="{FF2B5EF4-FFF2-40B4-BE49-F238E27FC236}">
                <a16:creationId xmlns:a16="http://schemas.microsoft.com/office/drawing/2014/main" id="{D896B93E-CE9E-4913-9159-D3550FFCAF22}"/>
              </a:ext>
            </a:extLst>
          </p:cNvPr>
          <p:cNvSpPr txBox="1"/>
          <p:nvPr/>
        </p:nvSpPr>
        <p:spPr>
          <a:xfrm rot="16200000">
            <a:off x="-538612" y="1842356"/>
            <a:ext cx="1793989" cy="338554"/>
          </a:xfrm>
          <a:prstGeom prst="rect">
            <a:avLst/>
          </a:prstGeom>
          <a:noFill/>
        </p:spPr>
        <p:txBody>
          <a:bodyPr wrap="square" rtlCol="0">
            <a:spAutoFit/>
          </a:bodyPr>
          <a:lstStyle/>
          <a:p>
            <a:r>
              <a:rPr lang="en-US" sz="1600" dirty="0">
                <a:solidFill>
                  <a:schemeClr val="tx1"/>
                </a:solidFill>
              </a:rPr>
              <a:t>Orange County</a:t>
            </a:r>
          </a:p>
        </p:txBody>
      </p:sp>
      <p:sp>
        <p:nvSpPr>
          <p:cNvPr id="13" name="TextBox 12">
            <a:extLst>
              <a:ext uri="{FF2B5EF4-FFF2-40B4-BE49-F238E27FC236}">
                <a16:creationId xmlns:a16="http://schemas.microsoft.com/office/drawing/2014/main" id="{E925BBB4-8550-4322-80E3-1432D5B59FA6}"/>
              </a:ext>
            </a:extLst>
          </p:cNvPr>
          <p:cNvSpPr txBox="1"/>
          <p:nvPr/>
        </p:nvSpPr>
        <p:spPr>
          <a:xfrm rot="16200000">
            <a:off x="2825558" y="4812313"/>
            <a:ext cx="1793989" cy="338554"/>
          </a:xfrm>
          <a:prstGeom prst="rect">
            <a:avLst/>
          </a:prstGeom>
          <a:noFill/>
        </p:spPr>
        <p:txBody>
          <a:bodyPr wrap="square" rtlCol="0">
            <a:spAutoFit/>
          </a:bodyPr>
          <a:lstStyle/>
          <a:p>
            <a:r>
              <a:rPr lang="en-US" sz="1600" dirty="0">
                <a:solidFill>
                  <a:schemeClr val="tx1"/>
                </a:solidFill>
              </a:rPr>
              <a:t>Imperial County</a:t>
            </a:r>
          </a:p>
        </p:txBody>
      </p:sp>
    </p:spTree>
    <p:extLst>
      <p:ext uri="{BB962C8B-B14F-4D97-AF65-F5344CB8AC3E}">
        <p14:creationId xmlns:p14="http://schemas.microsoft.com/office/powerpoint/2010/main" val="3492759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2"/>
        <p:cNvGrpSpPr/>
        <p:nvPr/>
      </p:nvGrpSpPr>
      <p:grpSpPr>
        <a:xfrm>
          <a:off x="0" y="0"/>
          <a:ext cx="0" cy="0"/>
          <a:chOff x="0" y="0"/>
          <a:chExt cx="0" cy="0"/>
        </a:xfrm>
      </p:grpSpPr>
      <p:sp>
        <p:nvSpPr>
          <p:cNvPr id="204" name="Google Shape;204;p10"/>
          <p:cNvSpPr txBox="1">
            <a:spLocks noGrp="1"/>
          </p:cNvSpPr>
          <p:nvPr>
            <p:ph type="title"/>
          </p:nvPr>
        </p:nvSpPr>
        <p:spPr>
          <a:xfrm>
            <a:off x="2014410" y="506411"/>
            <a:ext cx="8163180" cy="1398397"/>
          </a:xfrm>
          <a:prstGeom prst="rect">
            <a:avLst/>
          </a:prstGeom>
          <a:noFill/>
          <a:ln>
            <a:noFill/>
          </a:ln>
        </p:spPr>
        <p:txBody>
          <a:bodyPr spcFirstLastPara="1" wrap="square" lIns="91425" tIns="45700" rIns="91425" bIns="45700" anchor="ctr" anchorCtr="0">
            <a:normAutofit/>
          </a:bodyPr>
          <a:lstStyle/>
          <a:p>
            <a:pPr algn="ctr">
              <a:buSzPts val="4000"/>
            </a:pPr>
            <a:r>
              <a:rPr lang="en-US" sz="4000" dirty="0"/>
              <a:t>Are payday lenders targeting low income communities?</a:t>
            </a:r>
          </a:p>
        </p:txBody>
      </p:sp>
      <p:sp>
        <p:nvSpPr>
          <p:cNvPr id="207" name="Google Shape;207;p10"/>
          <p:cNvSpPr/>
          <p:nvPr/>
        </p:nvSpPr>
        <p:spPr>
          <a:xfrm>
            <a:off x="0" y="6400800"/>
            <a:ext cx="12192000"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0"/>
          <p:cNvSpPr/>
          <p:nvPr/>
        </p:nvSpPr>
        <p:spPr>
          <a:xfrm>
            <a:off x="0" y="6351588"/>
            <a:ext cx="12192000" cy="95250"/>
          </a:xfrm>
          <a:prstGeom prst="rect">
            <a:avLst/>
          </a:prstGeom>
          <a:solidFill>
            <a:srgbClr val="339966"/>
          </a:solidFill>
          <a:ln w="15875" cap="flat" cmpd="sng">
            <a:solidFill>
              <a:srgbClr val="33996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 name="Google Shape;204;p10">
            <a:extLst>
              <a:ext uri="{FF2B5EF4-FFF2-40B4-BE49-F238E27FC236}">
                <a16:creationId xmlns:a16="http://schemas.microsoft.com/office/drawing/2014/main" id="{B15F70A7-1373-4251-A1BD-3DEFD88BE301}"/>
              </a:ext>
            </a:extLst>
          </p:cNvPr>
          <p:cNvSpPr txBox="1">
            <a:spLocks/>
          </p:cNvSpPr>
          <p:nvPr/>
        </p:nvSpPr>
        <p:spPr>
          <a:xfrm>
            <a:off x="1793442" y="2319836"/>
            <a:ext cx="8605115" cy="2218327"/>
          </a:xfrm>
          <a:prstGeom prst="rect">
            <a:avLst/>
          </a:prstGeom>
          <a:noFill/>
          <a:ln>
            <a:noFill/>
          </a:ln>
        </p:spPr>
        <p:txBody>
          <a:bodyPr spcFirstLastPara="1" wrap="square" lIns="91425" tIns="45700" rIns="91425" bIns="45700" anchor="ctr" anchorCtr="0">
            <a:normAutofit lnSpcReduction="10000"/>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3F3F3F"/>
              </a:buClr>
              <a:buSzPts val="1800"/>
              <a:buFont typeface="Bookman Old Style"/>
              <a:buNone/>
              <a:defRPr sz="4700" b="0" i="0" u="none" strike="noStrike" cap="none">
                <a:solidFill>
                  <a:srgbClr val="3F3F3F"/>
                </a:solidFill>
                <a:latin typeface="Bookman Old Style"/>
                <a:ea typeface="Bookman Old Style"/>
                <a:cs typeface="Bookman Old Style"/>
                <a:sym typeface="Bookman Old Style"/>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4000"/>
            </a:pPr>
            <a:r>
              <a:rPr lang="en-US" sz="2800" dirty="0"/>
              <a:t>In conclusion, Payday loan venders target areas with large counts of impoverished White and Hispanic people.</a:t>
            </a:r>
          </a:p>
          <a:p>
            <a:pPr>
              <a:buSzPts val="4000"/>
            </a:pPr>
            <a:endParaRPr lang="en-US" sz="2800" dirty="0"/>
          </a:p>
          <a:p>
            <a:pPr>
              <a:buSzPts val="4000"/>
            </a:pPr>
            <a:r>
              <a:rPr lang="en-US" sz="2800" dirty="0"/>
              <a:t>Payday loan venders stay away from areas where the poverty rate is above 35-40%. </a:t>
            </a:r>
          </a:p>
        </p:txBody>
      </p:sp>
      <p:pic>
        <p:nvPicPr>
          <p:cNvPr id="2" name="Picture 2" descr="Loan shark crackdown includes interest &amp; fee caps, fit &amp; proper person test  and tougher penalties, Commerce &amp; Consumer Affairs Minister Kris Faafoi  says | interest.co.nz">
            <a:extLst>
              <a:ext uri="{FF2B5EF4-FFF2-40B4-BE49-F238E27FC236}">
                <a16:creationId xmlns:a16="http://schemas.microsoft.com/office/drawing/2014/main" id="{AF4737CB-3AB8-4992-B232-B6E0747C6884}"/>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3297" b="97527" l="9914" r="89943">
                        <a14:foregroundMark x1="37644" y1="9341" x2="37644" y2="9341"/>
                        <a14:foregroundMark x1="35489" y1="8791" x2="35489" y2="8791"/>
                        <a14:foregroundMark x1="41667" y1="3297" x2="41667" y2="3297"/>
                        <a14:foregroundMark x1="44971" y1="91758" x2="44971" y2="91758"/>
                        <a14:foregroundMark x1="55029" y1="54396" x2="55029" y2="54396"/>
                        <a14:foregroundMark x1="53448" y1="56593" x2="53448" y2="56593"/>
                        <a14:foregroundMark x1="55747" y1="57967" x2="55747" y2="57967"/>
                        <a14:foregroundMark x1="52730" y1="54396" x2="52730" y2="54396"/>
                        <a14:foregroundMark x1="63793" y1="44780" x2="63793" y2="44780"/>
                        <a14:foregroundMark x1="74569" y1="51648" x2="74569" y2="51648"/>
                        <a14:foregroundMark x1="75144" y1="49451" x2="75144" y2="49451"/>
                        <a14:foregroundMark x1="72270" y1="46703" x2="72270" y2="46703"/>
                        <a14:foregroundMark x1="71552" y1="48077" x2="71552" y2="48077"/>
                        <a14:foregroundMark x1="39655" y1="97527" x2="39655" y2="97527"/>
                      </a14:backgroundRemoval>
                    </a14:imgEffect>
                  </a14:imgLayer>
                </a14:imgProps>
              </a:ext>
              <a:ext uri="{28A0092B-C50C-407E-A947-70E740481C1C}">
                <a14:useLocalDpi xmlns:a14="http://schemas.microsoft.com/office/drawing/2010/main" val="0"/>
              </a:ext>
            </a:extLst>
          </a:blip>
          <a:srcRect/>
          <a:stretch>
            <a:fillRect/>
          </a:stretch>
        </p:blipFill>
        <p:spPr bwMode="auto">
          <a:xfrm>
            <a:off x="-335629" y="4357569"/>
            <a:ext cx="3765691" cy="196941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A drawing of a cartoon character&#10;&#10;Description automatically generated">
            <a:extLst>
              <a:ext uri="{FF2B5EF4-FFF2-40B4-BE49-F238E27FC236}">
                <a16:creationId xmlns:a16="http://schemas.microsoft.com/office/drawing/2014/main" id="{47CBD0FA-CDF0-4741-8D48-C7A54BF51B0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37164" y="4997031"/>
            <a:ext cx="1353051" cy="1353051"/>
          </a:xfrm>
          <a:prstGeom prst="rect">
            <a:avLst/>
          </a:prstGeom>
        </p:spPr>
      </p:pic>
      <p:pic>
        <p:nvPicPr>
          <p:cNvPr id="5" name="Picture 4" descr="A drawing of a cartoon character&#10;&#10;Description automatically generated">
            <a:extLst>
              <a:ext uri="{FF2B5EF4-FFF2-40B4-BE49-F238E27FC236}">
                <a16:creationId xmlns:a16="http://schemas.microsoft.com/office/drawing/2014/main" id="{E1C07EAA-3322-4D0D-9B72-E8A39561EFF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21720" y="4986234"/>
            <a:ext cx="1353051" cy="1353051"/>
          </a:xfrm>
          <a:prstGeom prst="rect">
            <a:avLst/>
          </a:prstGeom>
        </p:spPr>
      </p:pic>
      <p:pic>
        <p:nvPicPr>
          <p:cNvPr id="8" name="Picture 7" descr="A drawing of a cartoon character&#10;&#10;Description automatically generated">
            <a:extLst>
              <a:ext uri="{FF2B5EF4-FFF2-40B4-BE49-F238E27FC236}">
                <a16:creationId xmlns:a16="http://schemas.microsoft.com/office/drawing/2014/main" id="{0CC2A174-9DA3-4009-862F-D66281DCA29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81873" y="5023143"/>
            <a:ext cx="1353051" cy="1353051"/>
          </a:xfrm>
          <a:prstGeom prst="rect">
            <a:avLst/>
          </a:prstGeom>
        </p:spPr>
      </p:pic>
      <p:pic>
        <p:nvPicPr>
          <p:cNvPr id="9" name="Picture 8" descr="A drawing of a cartoon character&#10;&#10;Description automatically generated">
            <a:extLst>
              <a:ext uri="{FF2B5EF4-FFF2-40B4-BE49-F238E27FC236}">
                <a16:creationId xmlns:a16="http://schemas.microsoft.com/office/drawing/2014/main" id="{A334701E-8874-45E2-83FD-87B0ACFD283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23732" y="5046996"/>
            <a:ext cx="1353051" cy="1353051"/>
          </a:xfrm>
          <a:prstGeom prst="rect">
            <a:avLst/>
          </a:prstGeom>
        </p:spPr>
      </p:pic>
      <p:pic>
        <p:nvPicPr>
          <p:cNvPr id="10" name="Picture 9" descr="A drawing of a cartoon character&#10;&#10;Description automatically generated">
            <a:extLst>
              <a:ext uri="{FF2B5EF4-FFF2-40B4-BE49-F238E27FC236}">
                <a16:creationId xmlns:a16="http://schemas.microsoft.com/office/drawing/2014/main" id="{D70C9445-FE0B-4C83-A835-EC1509E6A27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58274" y="5034005"/>
            <a:ext cx="1353051" cy="135305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3F3F3F"/>
              </a:buClr>
              <a:buSzPts val="4800"/>
              <a:buFont typeface="Bookman Old Style"/>
              <a:buNone/>
            </a:pPr>
            <a:r>
              <a:rPr lang="en-US" sz="4800" dirty="0"/>
              <a:t>Masked Mapping Mandrels</a:t>
            </a:r>
            <a:endParaRPr sz="4800" cap="none" dirty="0">
              <a:solidFill>
                <a:srgbClr val="FFFFFF"/>
              </a:solidFill>
            </a:endParaRPr>
          </a:p>
        </p:txBody>
      </p:sp>
      <p:grpSp>
        <p:nvGrpSpPr>
          <p:cNvPr id="103" name="Google Shape;103;p2"/>
          <p:cNvGrpSpPr/>
          <p:nvPr/>
        </p:nvGrpSpPr>
        <p:grpSpPr>
          <a:xfrm>
            <a:off x="1100717" y="3796823"/>
            <a:ext cx="10051524" cy="73841"/>
            <a:chOff x="3437" y="1793398"/>
            <a:chExt cx="10051524" cy="173991"/>
          </a:xfrm>
        </p:grpSpPr>
        <p:sp>
          <p:nvSpPr>
            <p:cNvPr id="104" name="Google Shape;104;p2"/>
            <p:cNvSpPr/>
            <p:nvPr/>
          </p:nvSpPr>
          <p:spPr>
            <a:xfrm>
              <a:off x="3437" y="1793398"/>
              <a:ext cx="1861393" cy="173991"/>
            </a:xfrm>
            <a:prstGeom prst="roundRect">
              <a:avLst>
                <a:gd name="adj" fmla="val 10000"/>
              </a:avLst>
            </a:prstGeom>
            <a:solidFill>
              <a:srgbClr val="339966"/>
            </a:solidFill>
            <a:ln w="9525" cap="flat" cmpd="sng">
              <a:solidFill>
                <a:srgbClr val="3399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txBox="1"/>
            <p:nvPr/>
          </p:nvSpPr>
          <p:spPr>
            <a:xfrm>
              <a:off x="8533" y="1798494"/>
              <a:ext cx="1851300" cy="163800"/>
            </a:xfrm>
            <a:prstGeom prst="rect">
              <a:avLst/>
            </a:prstGeom>
            <a:noFill/>
            <a:ln>
              <a:noFill/>
            </a:ln>
          </p:spPr>
          <p:txBody>
            <a:bodyPr spcFirstLastPara="1" wrap="square" lIns="60950" tIns="40625" rIns="60950" bIns="40625" anchor="ctr" anchorCtr="0">
              <a:noAutofit/>
            </a:bodyPr>
            <a:lstStyle/>
            <a:p>
              <a:pPr marL="0" marR="0" lvl="0" indent="0" algn="ctr" rtl="0">
                <a:lnSpc>
                  <a:spcPct val="90000"/>
                </a:lnSpc>
                <a:spcBef>
                  <a:spcPts val="0"/>
                </a:spcBef>
                <a:spcAft>
                  <a:spcPts val="0"/>
                </a:spcAft>
                <a:buClr>
                  <a:schemeClr val="dk1"/>
                </a:buClr>
                <a:buSzPts val="3200"/>
                <a:buFont typeface="Libre Franklin"/>
                <a:buNone/>
              </a:pPr>
              <a:r>
                <a:rPr lang="en-US" sz="3200" b="1" i="0" dirty="0">
                  <a:solidFill>
                    <a:schemeClr val="dk1"/>
                  </a:solidFill>
                  <a:latin typeface="Libre Franklin"/>
                  <a:ea typeface="Libre Franklin"/>
                  <a:cs typeface="Libre Franklin"/>
                  <a:sym typeface="Libre Franklin"/>
                </a:rPr>
                <a:t>Sean </a:t>
              </a:r>
              <a:r>
                <a:rPr lang="en-US" sz="3200" b="1" i="0" dirty="0" err="1">
                  <a:solidFill>
                    <a:schemeClr val="dk1"/>
                  </a:solidFill>
                  <a:latin typeface="Libre Franklin"/>
                  <a:ea typeface="Libre Franklin"/>
                  <a:cs typeface="Libre Franklin"/>
                  <a:sym typeface="Libre Franklin"/>
                </a:rPr>
                <a:t>Istre</a:t>
              </a:r>
              <a:endParaRPr sz="3200" dirty="0">
                <a:solidFill>
                  <a:schemeClr val="dk1"/>
                </a:solidFill>
                <a:latin typeface="Libre Franklin"/>
                <a:ea typeface="Libre Franklin"/>
                <a:cs typeface="Libre Franklin"/>
                <a:sym typeface="Libre Franklin"/>
              </a:endParaRPr>
            </a:p>
          </p:txBody>
        </p:sp>
        <p:sp>
          <p:nvSpPr>
            <p:cNvPr id="106" name="Google Shape;106;p2"/>
            <p:cNvSpPr/>
            <p:nvPr/>
          </p:nvSpPr>
          <p:spPr>
            <a:xfrm>
              <a:off x="2050970" y="1793398"/>
              <a:ext cx="1861393" cy="173991"/>
            </a:xfrm>
            <a:prstGeom prst="roundRect">
              <a:avLst>
                <a:gd name="adj" fmla="val 10000"/>
              </a:avLst>
            </a:prstGeom>
            <a:solidFill>
              <a:srgbClr val="339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txBox="1"/>
            <p:nvPr/>
          </p:nvSpPr>
          <p:spPr>
            <a:xfrm>
              <a:off x="2056066" y="1798494"/>
              <a:ext cx="1851300" cy="163800"/>
            </a:xfrm>
            <a:prstGeom prst="rect">
              <a:avLst/>
            </a:prstGeom>
            <a:noFill/>
            <a:ln>
              <a:noFill/>
            </a:ln>
          </p:spPr>
          <p:txBody>
            <a:bodyPr spcFirstLastPara="1" wrap="square" lIns="60950" tIns="40625" rIns="60950" bIns="40625" anchor="ctr" anchorCtr="0">
              <a:noAutofit/>
            </a:bodyPr>
            <a:lstStyle/>
            <a:p>
              <a:pPr marL="0" marR="0" lvl="0" indent="0" algn="ctr" rtl="0">
                <a:lnSpc>
                  <a:spcPct val="90000"/>
                </a:lnSpc>
                <a:spcBef>
                  <a:spcPts val="0"/>
                </a:spcBef>
                <a:spcAft>
                  <a:spcPts val="0"/>
                </a:spcAft>
                <a:buClr>
                  <a:schemeClr val="dk1"/>
                </a:buClr>
                <a:buSzPts val="3200"/>
                <a:buFont typeface="Libre Franklin"/>
                <a:buNone/>
              </a:pPr>
              <a:r>
                <a:rPr lang="en-US" sz="3200" b="1" i="0" dirty="0">
                  <a:solidFill>
                    <a:schemeClr val="dk1"/>
                  </a:solidFill>
                  <a:latin typeface="Libre Franklin"/>
                  <a:ea typeface="Libre Franklin"/>
                  <a:cs typeface="Libre Franklin"/>
                  <a:sym typeface="Libre Franklin"/>
                </a:rPr>
                <a:t>Isabelle Sanford</a:t>
              </a:r>
              <a:r>
                <a:rPr lang="en-US" sz="3200" b="0" i="0" dirty="0">
                  <a:solidFill>
                    <a:schemeClr val="dk1"/>
                  </a:solidFill>
                  <a:latin typeface="Libre Franklin"/>
                  <a:ea typeface="Libre Franklin"/>
                  <a:cs typeface="Libre Franklin"/>
                  <a:sym typeface="Libre Franklin"/>
                </a:rPr>
                <a:t> </a:t>
              </a:r>
              <a:endParaRPr sz="3200" dirty="0">
                <a:solidFill>
                  <a:schemeClr val="dk1"/>
                </a:solidFill>
                <a:latin typeface="Libre Franklin"/>
                <a:ea typeface="Libre Franklin"/>
                <a:cs typeface="Libre Franklin"/>
                <a:sym typeface="Libre Franklin"/>
              </a:endParaRPr>
            </a:p>
          </p:txBody>
        </p:sp>
        <p:sp>
          <p:nvSpPr>
            <p:cNvPr id="108" name="Google Shape;108;p2"/>
            <p:cNvSpPr/>
            <p:nvPr/>
          </p:nvSpPr>
          <p:spPr>
            <a:xfrm>
              <a:off x="4098503" y="1793398"/>
              <a:ext cx="1861393" cy="173991"/>
            </a:xfrm>
            <a:prstGeom prst="roundRect">
              <a:avLst>
                <a:gd name="adj" fmla="val 10000"/>
              </a:avLst>
            </a:prstGeom>
            <a:solidFill>
              <a:srgbClr val="339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txBox="1"/>
            <p:nvPr/>
          </p:nvSpPr>
          <p:spPr>
            <a:xfrm>
              <a:off x="4103599" y="1798494"/>
              <a:ext cx="1851300" cy="163800"/>
            </a:xfrm>
            <a:prstGeom prst="rect">
              <a:avLst/>
            </a:prstGeom>
            <a:noFill/>
            <a:ln>
              <a:noFill/>
            </a:ln>
          </p:spPr>
          <p:txBody>
            <a:bodyPr spcFirstLastPara="1" wrap="square" lIns="60950" tIns="40625" rIns="60950" bIns="40625" anchor="ctr" anchorCtr="0">
              <a:noAutofit/>
            </a:bodyPr>
            <a:lstStyle/>
            <a:p>
              <a:pPr marL="0" marR="0" lvl="0" indent="0" algn="ctr" rtl="0">
                <a:lnSpc>
                  <a:spcPct val="90000"/>
                </a:lnSpc>
                <a:spcBef>
                  <a:spcPts val="0"/>
                </a:spcBef>
                <a:spcAft>
                  <a:spcPts val="0"/>
                </a:spcAft>
                <a:buClr>
                  <a:schemeClr val="dk1"/>
                </a:buClr>
                <a:buSzPts val="3200"/>
                <a:buFont typeface="Libre Franklin"/>
                <a:buNone/>
              </a:pPr>
              <a:r>
                <a:rPr lang="en-US" sz="3200" b="1" i="0" dirty="0">
                  <a:solidFill>
                    <a:schemeClr val="dk1"/>
                  </a:solidFill>
                  <a:latin typeface="Libre Franklin"/>
                  <a:ea typeface="Libre Franklin"/>
                  <a:cs typeface="Libre Franklin"/>
                  <a:sym typeface="Libre Franklin"/>
                </a:rPr>
                <a:t>Chuck Medina</a:t>
              </a:r>
              <a:endParaRPr sz="3200" dirty="0">
                <a:solidFill>
                  <a:schemeClr val="dk1"/>
                </a:solidFill>
                <a:latin typeface="Libre Franklin"/>
                <a:ea typeface="Libre Franklin"/>
                <a:cs typeface="Libre Franklin"/>
                <a:sym typeface="Libre Franklin"/>
              </a:endParaRPr>
            </a:p>
          </p:txBody>
        </p:sp>
        <p:sp>
          <p:nvSpPr>
            <p:cNvPr id="110" name="Google Shape;110;p2"/>
            <p:cNvSpPr/>
            <p:nvPr/>
          </p:nvSpPr>
          <p:spPr>
            <a:xfrm>
              <a:off x="6146036" y="1793398"/>
              <a:ext cx="1861393" cy="173991"/>
            </a:xfrm>
            <a:prstGeom prst="roundRect">
              <a:avLst>
                <a:gd name="adj" fmla="val 10000"/>
              </a:avLst>
            </a:prstGeom>
            <a:solidFill>
              <a:srgbClr val="339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txBox="1"/>
            <p:nvPr/>
          </p:nvSpPr>
          <p:spPr>
            <a:xfrm>
              <a:off x="6151132" y="1798494"/>
              <a:ext cx="1851300" cy="163800"/>
            </a:xfrm>
            <a:prstGeom prst="rect">
              <a:avLst/>
            </a:prstGeom>
            <a:noFill/>
            <a:ln>
              <a:noFill/>
            </a:ln>
          </p:spPr>
          <p:txBody>
            <a:bodyPr spcFirstLastPara="1" wrap="square" lIns="60950" tIns="40625" rIns="60950" bIns="40625" anchor="ctr" anchorCtr="0">
              <a:noAutofit/>
            </a:bodyPr>
            <a:lstStyle/>
            <a:p>
              <a:pPr marL="0" marR="0" lvl="0" indent="0" algn="ctr" rtl="0">
                <a:lnSpc>
                  <a:spcPct val="90000"/>
                </a:lnSpc>
                <a:spcBef>
                  <a:spcPts val="0"/>
                </a:spcBef>
                <a:spcAft>
                  <a:spcPts val="0"/>
                </a:spcAft>
                <a:buClr>
                  <a:schemeClr val="dk1"/>
                </a:buClr>
                <a:buSzPts val="3200"/>
                <a:buFont typeface="Libre Franklin"/>
                <a:buNone/>
              </a:pPr>
              <a:r>
                <a:rPr lang="en-US" sz="3200" b="1" i="0">
                  <a:solidFill>
                    <a:schemeClr val="dk1"/>
                  </a:solidFill>
                  <a:latin typeface="Libre Franklin"/>
                  <a:ea typeface="Libre Franklin"/>
                  <a:cs typeface="Libre Franklin"/>
                  <a:sym typeface="Libre Franklin"/>
                </a:rPr>
                <a:t>Alice Martin</a:t>
              </a:r>
              <a:endParaRPr sz="3200" b="1" i="0">
                <a:solidFill>
                  <a:schemeClr val="dk1"/>
                </a:solidFill>
                <a:latin typeface="Libre Franklin"/>
                <a:ea typeface="Libre Franklin"/>
                <a:cs typeface="Libre Franklin"/>
                <a:sym typeface="Libre Franklin"/>
              </a:endParaRPr>
            </a:p>
          </p:txBody>
        </p:sp>
        <p:sp>
          <p:nvSpPr>
            <p:cNvPr id="112" name="Google Shape;112;p2"/>
            <p:cNvSpPr/>
            <p:nvPr/>
          </p:nvSpPr>
          <p:spPr>
            <a:xfrm>
              <a:off x="8193568" y="1793398"/>
              <a:ext cx="1861393" cy="173991"/>
            </a:xfrm>
            <a:prstGeom prst="roundRect">
              <a:avLst>
                <a:gd name="adj" fmla="val 10000"/>
              </a:avLst>
            </a:prstGeom>
            <a:solidFill>
              <a:srgbClr val="339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txBox="1"/>
            <p:nvPr/>
          </p:nvSpPr>
          <p:spPr>
            <a:xfrm>
              <a:off x="8198664" y="1798494"/>
              <a:ext cx="1851300" cy="163800"/>
            </a:xfrm>
            <a:prstGeom prst="rect">
              <a:avLst/>
            </a:prstGeom>
            <a:noFill/>
            <a:ln>
              <a:noFill/>
            </a:ln>
          </p:spPr>
          <p:txBody>
            <a:bodyPr spcFirstLastPara="1" wrap="square" lIns="60950" tIns="40625" rIns="60950" bIns="40625" anchor="ctr" anchorCtr="0">
              <a:noAutofit/>
            </a:bodyPr>
            <a:lstStyle/>
            <a:p>
              <a:pPr marL="0" marR="0" lvl="0" indent="0" algn="ctr" rtl="0">
                <a:lnSpc>
                  <a:spcPct val="90000"/>
                </a:lnSpc>
                <a:spcBef>
                  <a:spcPts val="0"/>
                </a:spcBef>
                <a:spcAft>
                  <a:spcPts val="0"/>
                </a:spcAft>
                <a:buClr>
                  <a:schemeClr val="dk1"/>
                </a:buClr>
                <a:buSzPts val="3200"/>
                <a:buFont typeface="Libre Franklin"/>
                <a:buNone/>
              </a:pPr>
              <a:r>
                <a:rPr lang="en-US" sz="3200" b="1" i="0" dirty="0">
                  <a:solidFill>
                    <a:schemeClr val="dk1"/>
                  </a:solidFill>
                  <a:latin typeface="Libre Franklin"/>
                  <a:ea typeface="Libre Franklin"/>
                  <a:cs typeface="Libre Franklin"/>
                  <a:sym typeface="Libre Franklin"/>
                </a:rPr>
                <a:t>Alex Reyes</a:t>
              </a:r>
              <a:endParaRPr sz="3200" b="1" i="0" dirty="0">
                <a:solidFill>
                  <a:schemeClr val="dk1"/>
                </a:solidFill>
                <a:latin typeface="Libre Franklin"/>
                <a:ea typeface="Libre Franklin"/>
                <a:cs typeface="Libre Franklin"/>
                <a:sym typeface="Libre Franklin"/>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7"/>
        <p:cNvGrpSpPr/>
        <p:nvPr/>
      </p:nvGrpSpPr>
      <p:grpSpPr>
        <a:xfrm>
          <a:off x="0" y="0"/>
          <a:ext cx="0" cy="0"/>
          <a:chOff x="0" y="0"/>
          <a:chExt cx="0" cy="0"/>
        </a:xfrm>
      </p:grpSpPr>
      <p:sp>
        <p:nvSpPr>
          <p:cNvPr id="118" name="Google Shape;118;p3"/>
          <p:cNvSpPr/>
          <p:nvPr/>
        </p:nvSpPr>
        <p:spPr>
          <a:xfrm>
            <a:off x="3175" y="6400800"/>
            <a:ext cx="12188825"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9" name="Google Shape;119;p3"/>
          <p:cNvCxnSpPr/>
          <p:nvPr/>
        </p:nvCxnSpPr>
        <p:spPr>
          <a:xfrm>
            <a:off x="1193532" y="1897380"/>
            <a:ext cx="9966960" cy="0"/>
          </a:xfrm>
          <a:prstGeom prst="straightConnector1">
            <a:avLst/>
          </a:prstGeom>
          <a:noFill/>
          <a:ln w="12700" cap="flat" cmpd="sng">
            <a:solidFill>
              <a:srgbClr val="3F3F3F"/>
            </a:solidFill>
            <a:prstDash val="solid"/>
            <a:round/>
            <a:headEnd type="none" w="sm" len="sm"/>
            <a:tailEnd type="none" w="sm" len="sm"/>
          </a:ln>
        </p:spPr>
      </p:cxnSp>
      <p:sp>
        <p:nvSpPr>
          <p:cNvPr id="120" name="Google Shape;120;p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21" name="Google Shape;121;p3"/>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F3F3F"/>
              </a:buClr>
              <a:buSzPts val="4800"/>
              <a:buFont typeface="Bookman Old Style"/>
              <a:buNone/>
            </a:pPr>
            <a:r>
              <a:rPr lang="en-US" sz="4800" dirty="0"/>
              <a:t>What is a Pay Day Lender</a:t>
            </a:r>
            <a:endParaRPr dirty="0"/>
          </a:p>
        </p:txBody>
      </p:sp>
      <p:cxnSp>
        <p:nvCxnSpPr>
          <p:cNvPr id="122" name="Google Shape;122;p3"/>
          <p:cNvCxnSpPr/>
          <p:nvPr/>
        </p:nvCxnSpPr>
        <p:spPr>
          <a:xfrm>
            <a:off x="1193532" y="1897380"/>
            <a:ext cx="9966960" cy="0"/>
          </a:xfrm>
          <a:prstGeom prst="straightConnector1">
            <a:avLst/>
          </a:prstGeom>
          <a:noFill/>
          <a:ln w="12700" cap="flat" cmpd="sng">
            <a:solidFill>
              <a:srgbClr val="3F3F3F"/>
            </a:solidFill>
            <a:prstDash val="solid"/>
            <a:round/>
            <a:headEnd type="none" w="sm" len="sm"/>
            <a:tailEnd type="none" w="sm" len="sm"/>
          </a:ln>
        </p:spPr>
      </p:cxnSp>
      <p:sp>
        <p:nvSpPr>
          <p:cNvPr id="123" name="Google Shape;123;p3"/>
          <p:cNvSpPr txBox="1">
            <a:spLocks noGrp="1"/>
          </p:cNvSpPr>
          <p:nvPr>
            <p:ph type="body" idx="1"/>
          </p:nvPr>
        </p:nvSpPr>
        <p:spPr>
          <a:xfrm>
            <a:off x="1097280" y="2108201"/>
            <a:ext cx="6875145" cy="3760891"/>
          </a:xfrm>
          <a:prstGeom prst="rect">
            <a:avLst/>
          </a:prstGeom>
          <a:noFill/>
          <a:ln>
            <a:noFill/>
          </a:ln>
        </p:spPr>
        <p:txBody>
          <a:bodyPr spcFirstLastPara="1" wrap="square" lIns="0" tIns="45700" rIns="0" bIns="45700" anchor="t" anchorCtr="0">
            <a:normAutofit/>
          </a:bodyPr>
          <a:lstStyle/>
          <a:p>
            <a:pPr marL="91440" lvl="0" indent="-203200" algn="l" rtl="0">
              <a:lnSpc>
                <a:spcPct val="100000"/>
              </a:lnSpc>
              <a:spcBef>
                <a:spcPts val="0"/>
              </a:spcBef>
              <a:spcAft>
                <a:spcPts val="0"/>
              </a:spcAft>
              <a:buSzPts val="3200"/>
              <a:buChar char=" "/>
            </a:pPr>
            <a:r>
              <a:rPr lang="en-US" sz="3200" dirty="0"/>
              <a:t>A</a:t>
            </a:r>
            <a:r>
              <a:rPr lang="en-US" sz="3200" b="0" i="0" dirty="0"/>
              <a:t> company that lends customers small amounts of money at high interest rates, on the agreement that the loan will be repaid when the borrower receives their next paycheck.</a:t>
            </a:r>
            <a:endParaRPr sz="3200" dirty="0"/>
          </a:p>
        </p:txBody>
      </p:sp>
      <p:pic>
        <p:nvPicPr>
          <p:cNvPr id="124" name="Google Shape;124;p3" descr="Working at Check Into Cash: 230 Reviews about Pay &amp; Benefits | Indeed.com"/>
          <p:cNvPicPr preferRelativeResize="0"/>
          <p:nvPr/>
        </p:nvPicPr>
        <p:blipFill rotWithShape="1">
          <a:blip r:embed="rId3">
            <a:alphaModFix/>
            <a:extLst>
              <a:ext uri="{28A0092B-C50C-407E-A947-70E740481C1C}">
                <a14:useLocalDpi xmlns:a14="http://schemas.microsoft.com/office/drawing/2010/main" val="0"/>
              </a:ext>
            </a:extLst>
          </a:blip>
          <a:srcRect/>
          <a:stretch/>
        </p:blipFill>
        <p:spPr>
          <a:xfrm>
            <a:off x="7972425" y="2479299"/>
            <a:ext cx="3621024" cy="3600613"/>
          </a:xfrm>
          <a:prstGeom prst="rect">
            <a:avLst/>
          </a:prstGeom>
          <a:noFill/>
          <a:ln>
            <a:noFill/>
          </a:ln>
        </p:spPr>
      </p:pic>
      <p:sp>
        <p:nvSpPr>
          <p:cNvPr id="125" name="Google Shape;125;p3"/>
          <p:cNvSpPr/>
          <p:nvPr/>
        </p:nvSpPr>
        <p:spPr>
          <a:xfrm>
            <a:off x="0" y="6400800"/>
            <a:ext cx="12192000"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0" y="6351588"/>
            <a:ext cx="12192000" cy="95250"/>
          </a:xfrm>
          <a:prstGeom prst="rect">
            <a:avLst/>
          </a:prstGeom>
          <a:solidFill>
            <a:srgbClr val="339966"/>
          </a:solidFill>
          <a:ln w="15875" cap="flat" cmpd="sng">
            <a:solidFill>
              <a:srgbClr val="33996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4"/>
        <p:cNvGrpSpPr/>
        <p:nvPr/>
      </p:nvGrpSpPr>
      <p:grpSpPr>
        <a:xfrm>
          <a:off x="0" y="0"/>
          <a:ext cx="0" cy="0"/>
          <a:chOff x="0" y="0"/>
          <a:chExt cx="0" cy="0"/>
        </a:xfrm>
      </p:grpSpPr>
      <p:pic>
        <p:nvPicPr>
          <p:cNvPr id="151" name="Google Shape;151;p5" descr="Senate Backs Changes In Payday Loans, Worker's Comp In Saturday Session |  WJCT NEWS"/>
          <p:cNvPicPr preferRelativeResize="0"/>
          <p:nvPr/>
        </p:nvPicPr>
        <p:blipFill rotWithShape="1">
          <a:blip r:embed="rId3">
            <a:alphaModFix amt="10000"/>
          </a:blip>
          <a:srcRect/>
          <a:stretch/>
        </p:blipFill>
        <p:spPr>
          <a:xfrm>
            <a:off x="-25" y="0"/>
            <a:ext cx="12192025" cy="6351600"/>
          </a:xfrm>
          <a:prstGeom prst="rect">
            <a:avLst/>
          </a:prstGeom>
          <a:noFill/>
          <a:ln>
            <a:noFill/>
          </a:ln>
        </p:spPr>
      </p:pic>
      <p:sp>
        <p:nvSpPr>
          <p:cNvPr id="145" name="Google Shape;145;p5"/>
          <p:cNvSpPr/>
          <p:nvPr/>
        </p:nvSpPr>
        <p:spPr>
          <a:xfrm>
            <a:off x="3000" y="-50304"/>
            <a:ext cx="12189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46" name="Google Shape;146;p5"/>
          <p:cNvSpPr txBox="1">
            <a:spLocks noGrp="1"/>
          </p:cNvSpPr>
          <p:nvPr>
            <p:ph type="title"/>
          </p:nvPr>
        </p:nvSpPr>
        <p:spPr>
          <a:xfrm>
            <a:off x="1493322" y="621697"/>
            <a:ext cx="2226997" cy="512620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F3F3F"/>
              </a:buClr>
              <a:buSzPts val="4700"/>
              <a:buFont typeface="Bookman Old Style"/>
              <a:buNone/>
            </a:pPr>
            <a:r>
              <a:rPr lang="en-US" dirty="0"/>
              <a:t>What we did</a:t>
            </a:r>
            <a:endParaRPr dirty="0"/>
          </a:p>
        </p:txBody>
      </p:sp>
      <p:cxnSp>
        <p:nvCxnSpPr>
          <p:cNvPr id="147" name="Google Shape;147;p5"/>
          <p:cNvCxnSpPr/>
          <p:nvPr/>
        </p:nvCxnSpPr>
        <p:spPr>
          <a:xfrm>
            <a:off x="4042052" y="1778497"/>
            <a:ext cx="0" cy="3200400"/>
          </a:xfrm>
          <a:prstGeom prst="straightConnector1">
            <a:avLst/>
          </a:prstGeom>
          <a:noFill/>
          <a:ln w="19050" cap="flat" cmpd="sng">
            <a:solidFill>
              <a:schemeClr val="dk1"/>
            </a:solidFill>
            <a:prstDash val="solid"/>
            <a:miter lim="800000"/>
            <a:headEnd type="none" w="sm" len="sm"/>
            <a:tailEnd type="none" w="sm" len="sm"/>
          </a:ln>
        </p:spPr>
      </p:cxnSp>
      <p:sp>
        <p:nvSpPr>
          <p:cNvPr id="148" name="Google Shape;148;p5"/>
          <p:cNvSpPr txBox="1">
            <a:spLocks noGrp="1"/>
          </p:cNvSpPr>
          <p:nvPr>
            <p:ph type="body" idx="1"/>
          </p:nvPr>
        </p:nvSpPr>
        <p:spPr>
          <a:xfrm>
            <a:off x="4363786" y="804710"/>
            <a:ext cx="7070651" cy="5147973"/>
          </a:xfrm>
          <a:prstGeom prst="rect">
            <a:avLst/>
          </a:prstGeom>
          <a:noFill/>
          <a:ln>
            <a:noFill/>
          </a:ln>
        </p:spPr>
        <p:txBody>
          <a:bodyPr spcFirstLastPara="1" wrap="square" lIns="0" tIns="45700" rIns="0" bIns="45700" anchor="ctr" anchorCtr="0">
            <a:normAutofit lnSpcReduction="10000"/>
          </a:bodyPr>
          <a:lstStyle/>
          <a:p>
            <a:pPr marL="91440" lvl="0" indent="-120650" algn="l" rtl="0">
              <a:lnSpc>
                <a:spcPct val="110000"/>
              </a:lnSpc>
              <a:spcBef>
                <a:spcPts val="0"/>
              </a:spcBef>
              <a:spcAft>
                <a:spcPts val="0"/>
              </a:spcAft>
              <a:buClr>
                <a:srgbClr val="339966"/>
              </a:buClr>
              <a:buSzPts val="1900"/>
              <a:buFont typeface="Arial"/>
              <a:buChar char="•"/>
            </a:pPr>
            <a:r>
              <a:rPr lang="en-US" dirty="0"/>
              <a:t>Centralized efforts to California</a:t>
            </a:r>
          </a:p>
          <a:p>
            <a:pPr marL="91440" lvl="0" indent="-120650" algn="l" rtl="0">
              <a:lnSpc>
                <a:spcPct val="110000"/>
              </a:lnSpc>
              <a:spcBef>
                <a:spcPts val="0"/>
              </a:spcBef>
              <a:spcAft>
                <a:spcPts val="0"/>
              </a:spcAft>
              <a:buClr>
                <a:srgbClr val="339966"/>
              </a:buClr>
              <a:buSzPts val="1900"/>
              <a:buFont typeface="Arial"/>
              <a:buChar char="•"/>
            </a:pPr>
            <a:endParaRPr lang="en-US" dirty="0"/>
          </a:p>
          <a:p>
            <a:pPr marL="91440" lvl="0" indent="-120650" algn="l" rtl="0">
              <a:lnSpc>
                <a:spcPct val="110000"/>
              </a:lnSpc>
              <a:spcBef>
                <a:spcPts val="0"/>
              </a:spcBef>
              <a:spcAft>
                <a:spcPts val="0"/>
              </a:spcAft>
              <a:buClr>
                <a:srgbClr val="339966"/>
              </a:buClr>
              <a:buSzPts val="1900"/>
              <a:buFont typeface="Arial"/>
              <a:buChar char="•"/>
            </a:pPr>
            <a:r>
              <a:rPr lang="en-US" dirty="0"/>
              <a:t>Defined Payday Lenders</a:t>
            </a:r>
          </a:p>
          <a:p>
            <a:pPr marL="91440" lvl="0" indent="-120650" algn="l" rtl="0">
              <a:lnSpc>
                <a:spcPct val="110000"/>
              </a:lnSpc>
              <a:spcBef>
                <a:spcPts val="0"/>
              </a:spcBef>
              <a:spcAft>
                <a:spcPts val="0"/>
              </a:spcAft>
              <a:buClr>
                <a:srgbClr val="339966"/>
              </a:buClr>
              <a:buSzPts val="1900"/>
              <a:buFont typeface="Arial"/>
              <a:buChar char="•"/>
            </a:pPr>
            <a:endParaRPr lang="en-US" dirty="0"/>
          </a:p>
          <a:p>
            <a:pPr marL="91440" lvl="0" indent="-120650" algn="l" rtl="0">
              <a:lnSpc>
                <a:spcPct val="110000"/>
              </a:lnSpc>
              <a:spcBef>
                <a:spcPts val="0"/>
              </a:spcBef>
              <a:spcAft>
                <a:spcPts val="0"/>
              </a:spcAft>
              <a:buClr>
                <a:srgbClr val="339966"/>
              </a:buClr>
              <a:buSzPts val="1900"/>
              <a:buFont typeface="Arial"/>
              <a:buChar char="•"/>
            </a:pPr>
            <a:r>
              <a:rPr lang="en-US" dirty="0"/>
              <a:t>Defined Census poverty calculation</a:t>
            </a:r>
            <a:endParaRPr dirty="0"/>
          </a:p>
          <a:p>
            <a:pPr marL="91440" lvl="0" indent="-120650" algn="l" rtl="0">
              <a:lnSpc>
                <a:spcPct val="110000"/>
              </a:lnSpc>
              <a:spcBef>
                <a:spcPts val="1400"/>
              </a:spcBef>
              <a:spcAft>
                <a:spcPts val="0"/>
              </a:spcAft>
              <a:buClr>
                <a:srgbClr val="339966"/>
              </a:buClr>
              <a:buSzPts val="1900"/>
              <a:buFont typeface="Arial"/>
              <a:buChar char="•"/>
            </a:pPr>
            <a:r>
              <a:rPr lang="en-US" dirty="0"/>
              <a:t>Pulled census data from 2017</a:t>
            </a:r>
            <a:endParaRPr dirty="0"/>
          </a:p>
          <a:p>
            <a:pPr marL="384048" lvl="1" indent="-182880" algn="l" rtl="0">
              <a:lnSpc>
                <a:spcPct val="100000"/>
              </a:lnSpc>
              <a:spcBef>
                <a:spcPts val="400"/>
              </a:spcBef>
              <a:spcAft>
                <a:spcPts val="0"/>
              </a:spcAft>
              <a:buClr>
                <a:srgbClr val="339966"/>
              </a:buClr>
              <a:buSzPts val="1700"/>
              <a:buFont typeface="Arial"/>
              <a:buChar char="•"/>
            </a:pPr>
            <a:r>
              <a:rPr lang="en-US" dirty="0"/>
              <a:t>Poverty rates by zip code</a:t>
            </a:r>
            <a:endParaRPr dirty="0"/>
          </a:p>
          <a:p>
            <a:pPr marL="384048" lvl="1" indent="-182880" algn="l" rtl="0">
              <a:lnSpc>
                <a:spcPct val="100000"/>
              </a:lnSpc>
              <a:spcBef>
                <a:spcPts val="600"/>
              </a:spcBef>
              <a:spcAft>
                <a:spcPts val="0"/>
              </a:spcAft>
              <a:buClr>
                <a:srgbClr val="339966"/>
              </a:buClr>
              <a:buSzPts val="1700"/>
              <a:buFont typeface="Arial"/>
              <a:buChar char="•"/>
            </a:pPr>
            <a:r>
              <a:rPr lang="en-US" dirty="0"/>
              <a:t>Minority populations by zip code</a:t>
            </a:r>
            <a:endParaRPr dirty="0"/>
          </a:p>
          <a:p>
            <a:pPr marL="384048" lvl="1" indent="-182880" algn="l" rtl="0">
              <a:lnSpc>
                <a:spcPct val="100000"/>
              </a:lnSpc>
              <a:spcBef>
                <a:spcPts val="600"/>
              </a:spcBef>
              <a:spcAft>
                <a:spcPts val="0"/>
              </a:spcAft>
              <a:buClr>
                <a:srgbClr val="339966"/>
              </a:buClr>
              <a:buSzPts val="1700"/>
              <a:buFont typeface="Arial"/>
              <a:buChar char="•"/>
            </a:pPr>
            <a:r>
              <a:rPr lang="en-US" dirty="0"/>
              <a:t>Plotted this information in a choropleth</a:t>
            </a:r>
            <a:endParaRPr dirty="0"/>
          </a:p>
          <a:p>
            <a:pPr marL="91440" lvl="0" indent="-120650" algn="l" rtl="0">
              <a:lnSpc>
                <a:spcPct val="110000"/>
              </a:lnSpc>
              <a:spcBef>
                <a:spcPts val="1600"/>
              </a:spcBef>
              <a:spcAft>
                <a:spcPts val="0"/>
              </a:spcAft>
              <a:buClr>
                <a:srgbClr val="339966"/>
              </a:buClr>
              <a:buSzPts val="1900"/>
              <a:buFont typeface="Arial"/>
              <a:buChar char="•"/>
            </a:pPr>
            <a:r>
              <a:rPr lang="en-US" dirty="0"/>
              <a:t>Collected all payday lender locations in CA using Google API</a:t>
            </a:r>
            <a:endParaRPr dirty="0"/>
          </a:p>
          <a:p>
            <a:pPr marL="384048" lvl="1" indent="-182880" algn="l" rtl="0">
              <a:lnSpc>
                <a:spcPct val="100000"/>
              </a:lnSpc>
              <a:spcBef>
                <a:spcPts val="400"/>
              </a:spcBef>
              <a:spcAft>
                <a:spcPts val="0"/>
              </a:spcAft>
              <a:buClr>
                <a:srgbClr val="339966"/>
              </a:buClr>
              <a:buSzPts val="1700"/>
              <a:buFont typeface="Arial"/>
              <a:buChar char="•"/>
            </a:pPr>
            <a:r>
              <a:rPr lang="en-US" dirty="0"/>
              <a:t>Removed any traditional lending agencies</a:t>
            </a:r>
            <a:endParaRPr dirty="0"/>
          </a:p>
          <a:p>
            <a:pPr marL="384048" lvl="1" indent="-182880" algn="l" rtl="0">
              <a:lnSpc>
                <a:spcPct val="100000"/>
              </a:lnSpc>
              <a:spcBef>
                <a:spcPts val="400"/>
              </a:spcBef>
              <a:spcAft>
                <a:spcPts val="0"/>
              </a:spcAft>
              <a:buClr>
                <a:srgbClr val="339966"/>
              </a:buClr>
              <a:buSzPts val="1700"/>
              <a:buFont typeface="Arial"/>
              <a:buChar char="•"/>
            </a:pPr>
            <a:r>
              <a:rPr lang="en-US" dirty="0"/>
              <a:t>Plotted this information in a choropleth </a:t>
            </a:r>
          </a:p>
          <a:p>
            <a:pPr marL="384048" lvl="1" indent="-182880" algn="l" rtl="0">
              <a:lnSpc>
                <a:spcPct val="100000"/>
              </a:lnSpc>
              <a:spcBef>
                <a:spcPts val="400"/>
              </a:spcBef>
              <a:spcAft>
                <a:spcPts val="0"/>
              </a:spcAft>
              <a:buClr>
                <a:srgbClr val="339966"/>
              </a:buClr>
              <a:buSzPts val="1700"/>
              <a:buFont typeface="Arial"/>
              <a:buChar char="•"/>
            </a:pPr>
            <a:r>
              <a:rPr lang="en-US" dirty="0"/>
              <a:t>Performed regression analysis </a:t>
            </a:r>
          </a:p>
          <a:p>
            <a:pPr marL="0" indent="-256032">
              <a:lnSpc>
                <a:spcPct val="100000"/>
              </a:lnSpc>
              <a:spcBef>
                <a:spcPts val="400"/>
              </a:spcBef>
              <a:buClr>
                <a:srgbClr val="339966"/>
              </a:buClr>
              <a:buSzPts val="1700"/>
              <a:buFont typeface="Arial"/>
              <a:buChar char="•"/>
            </a:pPr>
            <a:endParaRPr lang="en-US" dirty="0"/>
          </a:p>
          <a:p>
            <a:pPr marL="0" indent="-256032">
              <a:lnSpc>
                <a:spcPct val="100000"/>
              </a:lnSpc>
              <a:spcBef>
                <a:spcPts val="400"/>
              </a:spcBef>
              <a:buClr>
                <a:srgbClr val="339966"/>
              </a:buClr>
              <a:buSzPts val="1700"/>
              <a:buFont typeface="Arial"/>
              <a:buChar char="•"/>
            </a:pPr>
            <a:r>
              <a:rPr lang="en-US" dirty="0"/>
              <a:t>Plotted census data against payday lender locations in CA</a:t>
            </a:r>
            <a:endParaRPr dirty="0"/>
          </a:p>
          <a:p>
            <a:pPr marL="384048" lvl="1" indent="-74929" algn="l" rtl="0">
              <a:lnSpc>
                <a:spcPct val="100000"/>
              </a:lnSpc>
              <a:spcBef>
                <a:spcPts val="600"/>
              </a:spcBef>
              <a:spcAft>
                <a:spcPts val="0"/>
              </a:spcAft>
              <a:buClr>
                <a:srgbClr val="339966"/>
              </a:buClr>
              <a:buSzPts val="1700"/>
              <a:buFont typeface="Arial"/>
              <a:buNone/>
            </a:pPr>
            <a:endParaRPr dirty="0"/>
          </a:p>
        </p:txBody>
      </p:sp>
      <p:sp>
        <p:nvSpPr>
          <p:cNvPr id="149" name="Google Shape;149;p5"/>
          <p:cNvSpPr/>
          <p:nvPr/>
        </p:nvSpPr>
        <p:spPr>
          <a:xfrm>
            <a:off x="0" y="6400800"/>
            <a:ext cx="12192000"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5"/>
          <p:cNvSpPr/>
          <p:nvPr/>
        </p:nvSpPr>
        <p:spPr>
          <a:xfrm>
            <a:off x="0" y="6351588"/>
            <a:ext cx="12192000" cy="95250"/>
          </a:xfrm>
          <a:prstGeom prst="rect">
            <a:avLst/>
          </a:prstGeom>
          <a:solidFill>
            <a:srgbClr val="339966"/>
          </a:solidFill>
          <a:ln w="15875" cap="flat" cmpd="sng">
            <a:solidFill>
              <a:srgbClr val="33996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0"/>
        <p:cNvGrpSpPr/>
        <p:nvPr/>
      </p:nvGrpSpPr>
      <p:grpSpPr>
        <a:xfrm>
          <a:off x="0" y="0"/>
          <a:ext cx="0" cy="0"/>
          <a:chOff x="0" y="0"/>
          <a:chExt cx="0" cy="0"/>
        </a:xfrm>
      </p:grpSpPr>
      <p:sp>
        <p:nvSpPr>
          <p:cNvPr id="131" name="Google Shape;131;p4"/>
          <p:cNvSpPr/>
          <p:nvPr/>
        </p:nvSpPr>
        <p:spPr>
          <a:xfrm>
            <a:off x="3175" y="6400800"/>
            <a:ext cx="12188825"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2" name="Google Shape;132;p4"/>
          <p:cNvCxnSpPr/>
          <p:nvPr/>
        </p:nvCxnSpPr>
        <p:spPr>
          <a:xfrm>
            <a:off x="1193532" y="1897380"/>
            <a:ext cx="9966960" cy="0"/>
          </a:xfrm>
          <a:prstGeom prst="straightConnector1">
            <a:avLst/>
          </a:prstGeom>
          <a:noFill/>
          <a:ln w="12700" cap="flat" cmpd="sng">
            <a:solidFill>
              <a:srgbClr val="3F3F3F"/>
            </a:solidFill>
            <a:prstDash val="solid"/>
            <a:round/>
            <a:headEnd type="none" w="sm" len="sm"/>
            <a:tailEnd type="none" w="sm" len="sm"/>
          </a:ln>
        </p:spPr>
      </p:cxnSp>
      <p:sp>
        <p:nvSpPr>
          <p:cNvPr id="133" name="Google Shape;133;p4"/>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4" name="Google Shape;134;p4"/>
          <p:cNvSpPr txBox="1">
            <a:spLocks noGrp="1"/>
          </p:cNvSpPr>
          <p:nvPr>
            <p:ph type="title"/>
          </p:nvPr>
        </p:nvSpPr>
        <p:spPr>
          <a:xfrm>
            <a:off x="6411685" y="634946"/>
            <a:ext cx="5127171" cy="1450757"/>
          </a:xfrm>
          <a:prstGeom prst="rect">
            <a:avLst/>
          </a:prstGeom>
          <a:no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Clr>
                <a:srgbClr val="3F3F3F"/>
              </a:buClr>
              <a:buSzPts val="4800"/>
              <a:buFont typeface="Bookman Old Style"/>
              <a:buNone/>
            </a:pPr>
            <a:r>
              <a:rPr lang="en-US" sz="4800" dirty="0"/>
              <a:t>Calculating Poverty (Census)</a:t>
            </a:r>
            <a:endParaRPr dirty="0"/>
          </a:p>
        </p:txBody>
      </p:sp>
      <p:pic>
        <p:nvPicPr>
          <p:cNvPr id="135" name="Google Shape;135;p4"/>
          <p:cNvPicPr preferRelativeResize="0"/>
          <p:nvPr/>
        </p:nvPicPr>
        <p:blipFill rotWithShape="1">
          <a:blip r:embed="rId3">
            <a:alphaModFix/>
            <a:extLst>
              <a:ext uri="{28A0092B-C50C-407E-A947-70E740481C1C}">
                <a14:useLocalDpi xmlns:a14="http://schemas.microsoft.com/office/drawing/2010/main" val="0"/>
              </a:ext>
            </a:extLst>
          </a:blip>
          <a:srcRect/>
          <a:stretch/>
        </p:blipFill>
        <p:spPr>
          <a:xfrm>
            <a:off x="191993" y="2325510"/>
            <a:ext cx="6027698" cy="2938502"/>
          </a:xfrm>
          <a:prstGeom prst="rect">
            <a:avLst/>
          </a:prstGeom>
          <a:noFill/>
          <a:ln>
            <a:noFill/>
          </a:ln>
        </p:spPr>
      </p:pic>
      <p:cxnSp>
        <p:nvCxnSpPr>
          <p:cNvPr id="136" name="Google Shape;136;p4"/>
          <p:cNvCxnSpPr/>
          <p:nvPr/>
        </p:nvCxnSpPr>
        <p:spPr>
          <a:xfrm>
            <a:off x="6514044" y="2246569"/>
            <a:ext cx="4572000" cy="0"/>
          </a:xfrm>
          <a:prstGeom prst="straightConnector1">
            <a:avLst/>
          </a:prstGeom>
          <a:noFill/>
          <a:ln w="12700" cap="flat" cmpd="sng">
            <a:solidFill>
              <a:srgbClr val="3F3F3F"/>
            </a:solidFill>
            <a:prstDash val="solid"/>
            <a:round/>
            <a:headEnd type="none" w="sm" len="sm"/>
            <a:tailEnd type="none" w="sm" len="sm"/>
          </a:ln>
        </p:spPr>
      </p:cxnSp>
      <p:sp>
        <p:nvSpPr>
          <p:cNvPr id="137" name="Google Shape;137;p4"/>
          <p:cNvSpPr txBox="1">
            <a:spLocks noGrp="1"/>
          </p:cNvSpPr>
          <p:nvPr>
            <p:ph type="body" idx="1"/>
          </p:nvPr>
        </p:nvSpPr>
        <p:spPr>
          <a:xfrm>
            <a:off x="6411684" y="2407436"/>
            <a:ext cx="5127172" cy="3461658"/>
          </a:xfrm>
          <a:prstGeom prst="rect">
            <a:avLst/>
          </a:prstGeom>
          <a:noFill/>
          <a:ln>
            <a:noFill/>
          </a:ln>
        </p:spPr>
        <p:txBody>
          <a:bodyPr spcFirstLastPara="1" wrap="square" lIns="0" tIns="45700" rIns="0" bIns="45700" anchor="t" anchorCtr="0">
            <a:normAutofit/>
          </a:bodyPr>
          <a:lstStyle/>
          <a:p>
            <a:pPr marL="91440" lvl="0" indent="-91440" algn="l" rtl="0">
              <a:lnSpc>
                <a:spcPct val="90000"/>
              </a:lnSpc>
              <a:spcBef>
                <a:spcPts val="0"/>
              </a:spcBef>
              <a:spcAft>
                <a:spcPts val="0"/>
              </a:spcAft>
              <a:buSzPts val="1300"/>
              <a:buChar char=" "/>
            </a:pPr>
            <a:r>
              <a:rPr lang="en-US" sz="1300" b="0" i="0" dirty="0"/>
              <a:t>To calculate total family income, the incomes of all related family members that live together are added up to determine poverty status. If an individual or group of individuals (such as housemates) are not living with family members, their own individual income is compared with their individual poverty threshold.</a:t>
            </a:r>
            <a:endParaRPr dirty="0"/>
          </a:p>
          <a:p>
            <a:pPr marL="91440" lvl="0" indent="-91440" algn="l" rtl="0">
              <a:lnSpc>
                <a:spcPct val="90000"/>
              </a:lnSpc>
              <a:spcBef>
                <a:spcPts val="1400"/>
              </a:spcBef>
              <a:spcAft>
                <a:spcPts val="0"/>
              </a:spcAft>
              <a:buSzPts val="1300"/>
              <a:buChar char=" "/>
            </a:pPr>
            <a:r>
              <a:rPr lang="en-US" sz="1300" b="0" i="0" dirty="0"/>
              <a:t>Thus, all family members have the same poverty status, and some families may be composed of single unrelated individuals.</a:t>
            </a:r>
            <a:endParaRPr dirty="0"/>
          </a:p>
          <a:p>
            <a:pPr marL="91440" lvl="0" indent="-91440" algn="l" rtl="0">
              <a:lnSpc>
                <a:spcPct val="90000"/>
              </a:lnSpc>
              <a:spcBef>
                <a:spcPts val="1400"/>
              </a:spcBef>
              <a:spcAft>
                <a:spcPts val="0"/>
              </a:spcAft>
              <a:buSzPts val="1300"/>
              <a:buChar char=" "/>
            </a:pPr>
            <a:r>
              <a:rPr lang="en-US" sz="1300" b="0" i="0" dirty="0"/>
              <a:t>If total family income:</a:t>
            </a:r>
            <a:endParaRPr dirty="0"/>
          </a:p>
          <a:p>
            <a:pPr marL="91440" lvl="0" indent="-91440" algn="l" rtl="0">
              <a:lnSpc>
                <a:spcPct val="90000"/>
              </a:lnSpc>
              <a:spcBef>
                <a:spcPts val="1400"/>
              </a:spcBef>
              <a:spcAft>
                <a:spcPts val="0"/>
              </a:spcAft>
              <a:buClr>
                <a:srgbClr val="339966"/>
              </a:buClr>
              <a:buSzPts val="1300"/>
              <a:buFont typeface="Calibri"/>
              <a:buChar char="•"/>
            </a:pPr>
            <a:r>
              <a:rPr lang="en-US" sz="1300" b="0" i="0" dirty="0"/>
              <a:t>Is less than the poverty threshold for that family -  that family and everyone in it is considered to be in poverty.</a:t>
            </a:r>
            <a:endParaRPr dirty="0"/>
          </a:p>
          <a:p>
            <a:pPr marL="91440" lvl="0" indent="-91440" algn="l" rtl="0">
              <a:lnSpc>
                <a:spcPct val="90000"/>
              </a:lnSpc>
              <a:spcBef>
                <a:spcPts val="1400"/>
              </a:spcBef>
              <a:spcAft>
                <a:spcPts val="0"/>
              </a:spcAft>
              <a:buClr>
                <a:srgbClr val="339966"/>
              </a:buClr>
              <a:buSzPts val="1300"/>
              <a:buFont typeface="Calibri"/>
              <a:buChar char="•"/>
            </a:pPr>
            <a:r>
              <a:rPr lang="en-US" sz="1300" b="0" i="0" dirty="0"/>
              <a:t>Equals or is greater than the poverty threshold -  the family is not considered to be in poverty.</a:t>
            </a:r>
            <a:endParaRPr dirty="0"/>
          </a:p>
          <a:p>
            <a:pPr marL="91440" lvl="0" indent="-8889" algn="l" rtl="0">
              <a:lnSpc>
                <a:spcPct val="90000"/>
              </a:lnSpc>
              <a:spcBef>
                <a:spcPts val="1400"/>
              </a:spcBef>
              <a:spcAft>
                <a:spcPts val="0"/>
              </a:spcAft>
              <a:buSzPts val="1300"/>
              <a:buNone/>
            </a:pPr>
            <a:endParaRPr sz="1300" dirty="0"/>
          </a:p>
        </p:txBody>
      </p:sp>
      <p:sp>
        <p:nvSpPr>
          <p:cNvPr id="138" name="Google Shape;138;p4"/>
          <p:cNvSpPr/>
          <p:nvPr/>
        </p:nvSpPr>
        <p:spPr>
          <a:xfrm>
            <a:off x="0" y="6400800"/>
            <a:ext cx="12192000"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0" y="6351588"/>
            <a:ext cx="12192000" cy="95250"/>
          </a:xfrm>
          <a:prstGeom prst="rect">
            <a:avLst/>
          </a:prstGeom>
          <a:solidFill>
            <a:srgbClr val="339966"/>
          </a:solidFill>
          <a:ln w="15875" cap="flat" cmpd="sng">
            <a:solidFill>
              <a:srgbClr val="33996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40" name="Google Shape;140;p4"/>
          <p:cNvSpPr txBox="1"/>
          <p:nvPr/>
        </p:nvSpPr>
        <p:spPr>
          <a:xfrm>
            <a:off x="11383587" y="5925674"/>
            <a:ext cx="74732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5"/>
        <p:cNvGrpSpPr/>
        <p:nvPr/>
      </p:nvGrpSpPr>
      <p:grpSpPr>
        <a:xfrm>
          <a:off x="0" y="0"/>
          <a:ext cx="0" cy="0"/>
          <a:chOff x="0" y="0"/>
          <a:chExt cx="0" cy="0"/>
        </a:xfrm>
      </p:grpSpPr>
      <p:sp>
        <p:nvSpPr>
          <p:cNvPr id="157" name="Google Shape;157;p6"/>
          <p:cNvSpPr txBox="1">
            <a:spLocks noGrp="1"/>
          </p:cNvSpPr>
          <p:nvPr>
            <p:ph type="title"/>
          </p:nvPr>
        </p:nvSpPr>
        <p:spPr>
          <a:xfrm>
            <a:off x="1096963" y="831548"/>
            <a:ext cx="10058400" cy="2355132"/>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F3F3F"/>
              </a:buClr>
              <a:buSzPts val="7200"/>
              <a:buFont typeface="Bookman Old Style"/>
              <a:buNone/>
            </a:pPr>
            <a:r>
              <a:rPr lang="en-US" sz="7200" dirty="0"/>
              <a:t>Reading the Data</a:t>
            </a:r>
            <a:endParaRPr dirty="0"/>
          </a:p>
        </p:txBody>
      </p:sp>
      <p:cxnSp>
        <p:nvCxnSpPr>
          <p:cNvPr id="158" name="Google Shape;158;p6"/>
          <p:cNvCxnSpPr/>
          <p:nvPr/>
        </p:nvCxnSpPr>
        <p:spPr>
          <a:xfrm>
            <a:off x="1188403" y="3429000"/>
            <a:ext cx="9811512" cy="0"/>
          </a:xfrm>
          <a:prstGeom prst="straightConnector1">
            <a:avLst/>
          </a:prstGeom>
          <a:noFill/>
          <a:ln w="12700" cap="flat" cmpd="sng">
            <a:solidFill>
              <a:srgbClr val="3F3F3F"/>
            </a:solidFill>
            <a:prstDash val="solid"/>
            <a:round/>
            <a:headEnd type="none" w="sm" len="sm"/>
            <a:tailEnd type="none" w="sm" len="sm"/>
          </a:ln>
        </p:spPr>
      </p:cxnSp>
      <p:sp>
        <p:nvSpPr>
          <p:cNvPr id="159" name="Google Shape;159;p6"/>
          <p:cNvSpPr txBox="1">
            <a:spLocks noGrp="1"/>
          </p:cNvSpPr>
          <p:nvPr>
            <p:ph type="body" idx="1"/>
          </p:nvPr>
        </p:nvSpPr>
        <p:spPr>
          <a:xfrm>
            <a:off x="1096963" y="3671316"/>
            <a:ext cx="10058400" cy="2355132"/>
          </a:xfrm>
          <a:prstGeom prst="rect">
            <a:avLst/>
          </a:prstGeom>
          <a:noFill/>
          <a:ln>
            <a:noFill/>
          </a:ln>
        </p:spPr>
        <p:txBody>
          <a:bodyPr spcFirstLastPara="1" wrap="square" lIns="0" tIns="45700" rIns="0" bIns="45700" anchor="t" anchorCtr="0">
            <a:normAutofit/>
          </a:bodyPr>
          <a:lstStyle/>
          <a:p>
            <a:pPr marL="91440" lvl="0" indent="0" algn="l" rtl="0">
              <a:lnSpc>
                <a:spcPct val="110000"/>
              </a:lnSpc>
              <a:spcBef>
                <a:spcPts val="0"/>
              </a:spcBef>
              <a:spcAft>
                <a:spcPts val="0"/>
              </a:spcAft>
              <a:buSzPts val="1900"/>
              <a:buNone/>
            </a:pPr>
            <a:endParaRPr/>
          </a:p>
          <a:p>
            <a:pPr marL="91440" lvl="0" indent="0" algn="l" rtl="0">
              <a:lnSpc>
                <a:spcPct val="110000"/>
              </a:lnSpc>
              <a:spcBef>
                <a:spcPts val="1400"/>
              </a:spcBef>
              <a:spcAft>
                <a:spcPts val="0"/>
              </a:spcAft>
              <a:buSzPts val="1900"/>
              <a:buNone/>
            </a:pPr>
            <a:endParaRPr/>
          </a:p>
        </p:txBody>
      </p:sp>
      <p:sp>
        <p:nvSpPr>
          <p:cNvPr id="160" name="Google Shape;160;p6"/>
          <p:cNvSpPr/>
          <p:nvPr/>
        </p:nvSpPr>
        <p:spPr>
          <a:xfrm>
            <a:off x="0" y="6400800"/>
            <a:ext cx="12192000"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6"/>
          <p:cNvSpPr/>
          <p:nvPr/>
        </p:nvSpPr>
        <p:spPr>
          <a:xfrm>
            <a:off x="0" y="6351588"/>
            <a:ext cx="12192000" cy="95250"/>
          </a:xfrm>
          <a:prstGeom prst="rect">
            <a:avLst/>
          </a:prstGeom>
          <a:solidFill>
            <a:srgbClr val="339966"/>
          </a:solidFill>
          <a:ln w="15875" cap="flat" cmpd="sng">
            <a:solidFill>
              <a:srgbClr val="33996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ga4e40fbe94_0_18"/>
          <p:cNvSpPr/>
          <p:nvPr/>
        </p:nvSpPr>
        <p:spPr>
          <a:xfrm>
            <a:off x="3175" y="6400800"/>
            <a:ext cx="12188700"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0" name="Google Shape;180;ga4e40fbe94_0_18"/>
          <p:cNvCxnSpPr/>
          <p:nvPr/>
        </p:nvCxnSpPr>
        <p:spPr>
          <a:xfrm>
            <a:off x="1193532" y="1897380"/>
            <a:ext cx="9966900" cy="0"/>
          </a:xfrm>
          <a:prstGeom prst="straightConnector1">
            <a:avLst/>
          </a:prstGeom>
          <a:noFill/>
          <a:ln w="12700" cap="flat" cmpd="sng">
            <a:solidFill>
              <a:srgbClr val="3F3F3F"/>
            </a:solidFill>
            <a:prstDash val="solid"/>
            <a:round/>
            <a:headEnd type="none" w="sm" len="sm"/>
            <a:tailEnd type="none" w="sm" len="sm"/>
          </a:ln>
        </p:spPr>
      </p:cxnSp>
      <p:sp>
        <p:nvSpPr>
          <p:cNvPr id="181" name="Google Shape;181;ga4e40fbe94_0_18"/>
          <p:cNvSpPr/>
          <p:nvPr/>
        </p:nvSpPr>
        <p:spPr>
          <a:xfrm>
            <a:off x="-3175"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sp>
        <p:nvSpPr>
          <p:cNvPr id="185" name="Google Shape;185;ga4e40fbe94_0_18"/>
          <p:cNvSpPr/>
          <p:nvPr/>
        </p:nvSpPr>
        <p:spPr>
          <a:xfrm>
            <a:off x="0" y="6400800"/>
            <a:ext cx="12192000"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ga4e40fbe94_0_18"/>
          <p:cNvSpPr/>
          <p:nvPr/>
        </p:nvSpPr>
        <p:spPr>
          <a:xfrm>
            <a:off x="0" y="6351588"/>
            <a:ext cx="12192000" cy="95400"/>
          </a:xfrm>
          <a:prstGeom prst="rect">
            <a:avLst/>
          </a:prstGeom>
          <a:solidFill>
            <a:srgbClr val="339966"/>
          </a:solidFill>
          <a:ln w="15875" cap="flat" cmpd="sng">
            <a:solidFill>
              <a:srgbClr val="33996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pic>
        <p:nvPicPr>
          <p:cNvPr id="3" name="Picture 2" descr="Chart, scatter chart&#10;&#10;Description automatically generated">
            <a:extLst>
              <a:ext uri="{FF2B5EF4-FFF2-40B4-BE49-F238E27FC236}">
                <a16:creationId xmlns:a16="http://schemas.microsoft.com/office/drawing/2014/main" id="{40E08AF4-2690-449E-B5D2-9E0FD86347DB}"/>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6429193" y="461936"/>
            <a:ext cx="4800600" cy="4772631"/>
          </a:xfrm>
          <a:prstGeom prst="rect">
            <a:avLst/>
          </a:prstGeom>
        </p:spPr>
      </p:pic>
      <p:sp>
        <p:nvSpPr>
          <p:cNvPr id="7" name="TextBox 6">
            <a:extLst>
              <a:ext uri="{FF2B5EF4-FFF2-40B4-BE49-F238E27FC236}">
                <a16:creationId xmlns:a16="http://schemas.microsoft.com/office/drawing/2014/main" id="{92A84B42-4ADB-4135-B243-769F7D9F911F}"/>
              </a:ext>
            </a:extLst>
          </p:cNvPr>
          <p:cNvSpPr txBox="1"/>
          <p:nvPr/>
        </p:nvSpPr>
        <p:spPr>
          <a:xfrm>
            <a:off x="7411609" y="5440843"/>
            <a:ext cx="2835767" cy="523220"/>
          </a:xfrm>
          <a:prstGeom prst="rect">
            <a:avLst/>
          </a:prstGeom>
          <a:noFill/>
        </p:spPr>
        <p:txBody>
          <a:bodyPr wrap="square" rtlCol="0">
            <a:spAutoFit/>
          </a:bodyPr>
          <a:lstStyle/>
          <a:p>
            <a:pPr algn="ctr"/>
            <a:r>
              <a:rPr lang="en-US" b="0" i="0" dirty="0" err="1">
                <a:solidFill>
                  <a:srgbClr val="1D1C1D"/>
                </a:solidFill>
                <a:effectLst/>
                <a:latin typeface="Libre Franklin" panose="00000500000000000000" charset="0"/>
              </a:rPr>
              <a:t>r-value</a:t>
            </a:r>
            <a:r>
              <a:rPr lang="en-US" b="0" i="0" dirty="0">
                <a:solidFill>
                  <a:srgbClr val="1D1C1D"/>
                </a:solidFill>
                <a:effectLst/>
                <a:latin typeface="Libre Franklin" panose="00000500000000000000" charset="0"/>
              </a:rPr>
              <a:t> or the correlation coefficient = 0.62</a:t>
            </a:r>
            <a:endParaRPr lang="en-US" dirty="0">
              <a:latin typeface="Libre Franklin" panose="00000500000000000000" charset="0"/>
            </a:endParaRPr>
          </a:p>
        </p:txBody>
      </p:sp>
      <p:pic>
        <p:nvPicPr>
          <p:cNvPr id="11" name="Picture 10" descr="Chart&#10;&#10;Description automatically generated">
            <a:extLst>
              <a:ext uri="{FF2B5EF4-FFF2-40B4-BE49-F238E27FC236}">
                <a16:creationId xmlns:a16="http://schemas.microsoft.com/office/drawing/2014/main" id="{48EE8E1A-9D78-4BA0-9743-CDC8535BDD5C}"/>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812709" y="461936"/>
            <a:ext cx="4800600" cy="4775206"/>
          </a:xfrm>
          <a:prstGeom prst="rect">
            <a:avLst/>
          </a:prstGeom>
        </p:spPr>
      </p:pic>
      <p:sp>
        <p:nvSpPr>
          <p:cNvPr id="12" name="TextBox 11">
            <a:extLst>
              <a:ext uri="{FF2B5EF4-FFF2-40B4-BE49-F238E27FC236}">
                <a16:creationId xmlns:a16="http://schemas.microsoft.com/office/drawing/2014/main" id="{EAB66AFE-759C-47F7-A90F-56504B0CEC58}"/>
              </a:ext>
            </a:extLst>
          </p:cNvPr>
          <p:cNvSpPr txBox="1"/>
          <p:nvPr/>
        </p:nvSpPr>
        <p:spPr>
          <a:xfrm>
            <a:off x="1795125" y="5440843"/>
            <a:ext cx="2835768" cy="523220"/>
          </a:xfrm>
          <a:prstGeom prst="rect">
            <a:avLst/>
          </a:prstGeom>
          <a:noFill/>
        </p:spPr>
        <p:txBody>
          <a:bodyPr wrap="square" rtlCol="0">
            <a:spAutoFit/>
          </a:bodyPr>
          <a:lstStyle/>
          <a:p>
            <a:pPr algn="ctr"/>
            <a:r>
              <a:rPr lang="en-US" b="0" i="0" dirty="0" err="1">
                <a:solidFill>
                  <a:srgbClr val="1D1C1D"/>
                </a:solidFill>
                <a:effectLst/>
                <a:latin typeface="Libre Franklin" panose="00000500000000000000" charset="0"/>
              </a:rPr>
              <a:t>r-value</a:t>
            </a:r>
            <a:r>
              <a:rPr lang="en-US" b="0" i="0" dirty="0">
                <a:solidFill>
                  <a:srgbClr val="1D1C1D"/>
                </a:solidFill>
                <a:effectLst/>
                <a:latin typeface="Libre Franklin" panose="00000500000000000000" charset="0"/>
              </a:rPr>
              <a:t> or the correlation coefficient = 0.15</a:t>
            </a:r>
            <a:endParaRPr lang="en-US" dirty="0">
              <a:latin typeface="Libre Franklin" panose="00000500000000000000" charset="0"/>
            </a:endParaRPr>
          </a:p>
        </p:txBody>
      </p:sp>
    </p:spTree>
    <p:extLst>
      <p:ext uri="{BB962C8B-B14F-4D97-AF65-F5344CB8AC3E}">
        <p14:creationId xmlns:p14="http://schemas.microsoft.com/office/powerpoint/2010/main" val="2782238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ga4e40fbe94_0_18"/>
          <p:cNvSpPr/>
          <p:nvPr/>
        </p:nvSpPr>
        <p:spPr>
          <a:xfrm>
            <a:off x="3175" y="6400800"/>
            <a:ext cx="12188700"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0" name="Google Shape;180;ga4e40fbe94_0_18"/>
          <p:cNvCxnSpPr/>
          <p:nvPr/>
        </p:nvCxnSpPr>
        <p:spPr>
          <a:xfrm>
            <a:off x="1193532" y="1897380"/>
            <a:ext cx="9966900" cy="0"/>
          </a:xfrm>
          <a:prstGeom prst="straightConnector1">
            <a:avLst/>
          </a:prstGeom>
          <a:noFill/>
          <a:ln w="12700" cap="flat" cmpd="sng">
            <a:solidFill>
              <a:srgbClr val="3F3F3F"/>
            </a:solidFill>
            <a:prstDash val="solid"/>
            <a:round/>
            <a:headEnd type="none" w="sm" len="sm"/>
            <a:tailEnd type="none" w="sm" len="sm"/>
          </a:ln>
        </p:spPr>
      </p:cxnSp>
      <p:sp>
        <p:nvSpPr>
          <p:cNvPr id="181" name="Google Shape;181;ga4e40fbe94_0_18"/>
          <p:cNvSpPr/>
          <p:nvPr/>
        </p:nvSpPr>
        <p:spPr>
          <a:xfrm>
            <a:off x="-3175"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sp>
        <p:nvSpPr>
          <p:cNvPr id="185" name="Google Shape;185;ga4e40fbe94_0_18"/>
          <p:cNvSpPr/>
          <p:nvPr/>
        </p:nvSpPr>
        <p:spPr>
          <a:xfrm>
            <a:off x="0" y="6400800"/>
            <a:ext cx="12192000"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ga4e40fbe94_0_18"/>
          <p:cNvSpPr/>
          <p:nvPr/>
        </p:nvSpPr>
        <p:spPr>
          <a:xfrm>
            <a:off x="0" y="6351588"/>
            <a:ext cx="12192000" cy="95400"/>
          </a:xfrm>
          <a:prstGeom prst="rect">
            <a:avLst/>
          </a:prstGeom>
          <a:solidFill>
            <a:srgbClr val="339966"/>
          </a:solidFill>
          <a:ln w="15875" cap="flat" cmpd="sng">
            <a:solidFill>
              <a:srgbClr val="33996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7" name="TextBox 6">
            <a:extLst>
              <a:ext uri="{FF2B5EF4-FFF2-40B4-BE49-F238E27FC236}">
                <a16:creationId xmlns:a16="http://schemas.microsoft.com/office/drawing/2014/main" id="{92A84B42-4ADB-4135-B243-769F7D9F911F}"/>
              </a:ext>
            </a:extLst>
          </p:cNvPr>
          <p:cNvSpPr txBox="1"/>
          <p:nvPr/>
        </p:nvSpPr>
        <p:spPr>
          <a:xfrm>
            <a:off x="7411609" y="5327171"/>
            <a:ext cx="2835767" cy="523220"/>
          </a:xfrm>
          <a:prstGeom prst="rect">
            <a:avLst/>
          </a:prstGeom>
          <a:noFill/>
        </p:spPr>
        <p:txBody>
          <a:bodyPr wrap="square" rtlCol="0">
            <a:spAutoFit/>
          </a:bodyPr>
          <a:lstStyle/>
          <a:p>
            <a:pPr algn="ctr"/>
            <a:r>
              <a:rPr lang="en-US" b="0" i="0" dirty="0" err="1">
                <a:solidFill>
                  <a:srgbClr val="1D1C1D"/>
                </a:solidFill>
                <a:effectLst/>
                <a:latin typeface="Libre Franklin" panose="00000500000000000000" charset="0"/>
              </a:rPr>
              <a:t>r-value</a:t>
            </a:r>
            <a:r>
              <a:rPr lang="en-US" b="0" i="0" dirty="0">
                <a:solidFill>
                  <a:srgbClr val="1D1C1D"/>
                </a:solidFill>
                <a:effectLst/>
                <a:latin typeface="Libre Franklin" panose="00000500000000000000" charset="0"/>
              </a:rPr>
              <a:t> or the correlation coefficient = 0.81</a:t>
            </a:r>
            <a:endParaRPr lang="en-US" dirty="0">
              <a:latin typeface="Libre Franklin" panose="00000500000000000000" charset="0"/>
            </a:endParaRPr>
          </a:p>
        </p:txBody>
      </p:sp>
      <p:sp>
        <p:nvSpPr>
          <p:cNvPr id="12" name="TextBox 11">
            <a:extLst>
              <a:ext uri="{FF2B5EF4-FFF2-40B4-BE49-F238E27FC236}">
                <a16:creationId xmlns:a16="http://schemas.microsoft.com/office/drawing/2014/main" id="{EAB66AFE-759C-47F7-A90F-56504B0CEC58}"/>
              </a:ext>
            </a:extLst>
          </p:cNvPr>
          <p:cNvSpPr txBox="1"/>
          <p:nvPr/>
        </p:nvSpPr>
        <p:spPr>
          <a:xfrm>
            <a:off x="1795125" y="5440843"/>
            <a:ext cx="2835768" cy="523220"/>
          </a:xfrm>
          <a:prstGeom prst="rect">
            <a:avLst/>
          </a:prstGeom>
          <a:noFill/>
        </p:spPr>
        <p:txBody>
          <a:bodyPr wrap="square" rtlCol="0">
            <a:spAutoFit/>
          </a:bodyPr>
          <a:lstStyle/>
          <a:p>
            <a:pPr algn="ctr"/>
            <a:r>
              <a:rPr lang="en-US" b="0" i="0" dirty="0" err="1">
                <a:solidFill>
                  <a:srgbClr val="1D1C1D"/>
                </a:solidFill>
                <a:effectLst/>
                <a:latin typeface="Libre Franklin" panose="00000500000000000000" charset="0"/>
              </a:rPr>
              <a:t>r-value</a:t>
            </a:r>
            <a:r>
              <a:rPr lang="en-US" b="0" i="0" dirty="0">
                <a:solidFill>
                  <a:srgbClr val="1D1C1D"/>
                </a:solidFill>
                <a:effectLst/>
                <a:latin typeface="Libre Franklin" panose="00000500000000000000" charset="0"/>
              </a:rPr>
              <a:t> or the correlation coefficient = 0.64</a:t>
            </a:r>
            <a:endParaRPr lang="en-US" dirty="0">
              <a:latin typeface="Libre Franklin" panose="00000500000000000000" charset="0"/>
            </a:endParaRPr>
          </a:p>
        </p:txBody>
      </p:sp>
      <p:pic>
        <p:nvPicPr>
          <p:cNvPr id="2" name="Picture 1" descr="Chart, scatter chart&#10;&#10;Description automatically generated">
            <a:extLst>
              <a:ext uri="{FF2B5EF4-FFF2-40B4-BE49-F238E27FC236}">
                <a16:creationId xmlns:a16="http://schemas.microsoft.com/office/drawing/2014/main" id="{BF6FAAB8-3AD0-45AD-A184-9BB30AA17407}"/>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678434" y="240294"/>
            <a:ext cx="5069150" cy="5028468"/>
          </a:xfrm>
          <a:prstGeom prst="rect">
            <a:avLst/>
          </a:prstGeom>
        </p:spPr>
      </p:pic>
      <p:pic>
        <p:nvPicPr>
          <p:cNvPr id="5" name="Picture 4" descr="Chart, scatter chart&#10;&#10;Description automatically generated">
            <a:extLst>
              <a:ext uri="{FF2B5EF4-FFF2-40B4-BE49-F238E27FC236}">
                <a16:creationId xmlns:a16="http://schemas.microsoft.com/office/drawing/2014/main" id="{CB32740D-941A-4B49-A434-C0BC7A419CF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6218319" y="239562"/>
            <a:ext cx="5222345" cy="5029200"/>
          </a:xfrm>
          <a:prstGeom prst="rect">
            <a:avLst/>
          </a:prstGeom>
        </p:spPr>
      </p:pic>
    </p:spTree>
    <p:extLst>
      <p:ext uri="{BB962C8B-B14F-4D97-AF65-F5344CB8AC3E}">
        <p14:creationId xmlns:p14="http://schemas.microsoft.com/office/powerpoint/2010/main" val="1199178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2" name="Google Shape;186;ga4e40fbe94_0_18">
            <a:extLst>
              <a:ext uri="{FF2B5EF4-FFF2-40B4-BE49-F238E27FC236}">
                <a16:creationId xmlns:a16="http://schemas.microsoft.com/office/drawing/2014/main" id="{189FAE4D-D834-4240-96AE-CC6042582809}"/>
              </a:ext>
            </a:extLst>
          </p:cNvPr>
          <p:cNvSpPr/>
          <p:nvPr/>
        </p:nvSpPr>
        <p:spPr>
          <a:xfrm>
            <a:off x="-3175" y="0"/>
            <a:ext cx="12192000" cy="6858000"/>
          </a:xfrm>
          <a:prstGeom prst="rect">
            <a:avLst/>
          </a:prstGeom>
          <a:gradFill flip="none" rotWithShape="1">
            <a:gsLst>
              <a:gs pos="0">
                <a:srgbClr val="339966">
                  <a:tint val="66000"/>
                  <a:satMod val="160000"/>
                </a:srgbClr>
              </a:gs>
              <a:gs pos="50000">
                <a:srgbClr val="339966">
                  <a:tint val="44500"/>
                  <a:satMod val="160000"/>
                </a:srgbClr>
              </a:gs>
              <a:gs pos="100000">
                <a:srgbClr val="339966">
                  <a:tint val="23500"/>
                  <a:satMod val="160000"/>
                </a:srgbClr>
              </a:gs>
            </a:gsLst>
            <a:path path="circle">
              <a:fillToRect l="50000" t="50000" r="50000" b="50000"/>
            </a:path>
            <a:tileRect/>
          </a:gradFill>
          <a:ln w="28575" cap="flat" cmpd="sng">
            <a:solidFill>
              <a:srgbClr val="33996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pic>
        <p:nvPicPr>
          <p:cNvPr id="4" name="Picture 3" descr="Chart, scatter chart&#10;&#10;Description automatically generated">
            <a:extLst>
              <a:ext uri="{FF2B5EF4-FFF2-40B4-BE49-F238E27FC236}">
                <a16:creationId xmlns:a16="http://schemas.microsoft.com/office/drawing/2014/main" id="{11935A2D-53CA-4566-9BBF-E491D086DCD8}"/>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3186614" y="3429000"/>
            <a:ext cx="3389552" cy="3383280"/>
          </a:xfrm>
          <a:prstGeom prst="rect">
            <a:avLst/>
          </a:prstGeom>
        </p:spPr>
      </p:pic>
      <p:pic>
        <p:nvPicPr>
          <p:cNvPr id="7" name="Picture 6" descr="Chart, scatter chart&#10;&#10;Description automatically generated">
            <a:extLst>
              <a:ext uri="{FF2B5EF4-FFF2-40B4-BE49-F238E27FC236}">
                <a16:creationId xmlns:a16="http://schemas.microsoft.com/office/drawing/2014/main" id="{C8D5174B-6AE2-480A-BFCD-733966D93A30}"/>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5821599" y="95428"/>
            <a:ext cx="3411908" cy="3383280"/>
          </a:xfrm>
          <a:prstGeom prst="rect">
            <a:avLst/>
          </a:prstGeom>
        </p:spPr>
      </p:pic>
      <p:pic>
        <p:nvPicPr>
          <p:cNvPr id="9" name="Picture 8" descr="Chart, scatter chart&#10;&#10;Description automatically generated">
            <a:extLst>
              <a:ext uri="{FF2B5EF4-FFF2-40B4-BE49-F238E27FC236}">
                <a16:creationId xmlns:a16="http://schemas.microsoft.com/office/drawing/2014/main" id="{4DABFD4D-A32C-4B91-86F0-54D926558C71}"/>
              </a:ext>
            </a:extLst>
          </p:cNvPr>
          <p:cNvPicPr>
            <a:picLocks noChangeAspect="1"/>
          </p:cNvPicPr>
          <p:nvPr/>
        </p:nvPicPr>
        <p:blipFill rotWithShape="1">
          <a:blip r:embed="rId5">
            <a:extLst>
              <a:ext uri="{28A0092B-C50C-407E-A947-70E740481C1C}">
                <a14:useLocalDpi xmlns:a14="http://schemas.microsoft.com/office/drawing/2010/main" val="0"/>
              </a:ext>
            </a:extLst>
          </a:blip>
          <a:srcRect/>
          <a:stretch/>
        </p:blipFill>
        <p:spPr>
          <a:xfrm>
            <a:off x="509370" y="45720"/>
            <a:ext cx="3389463" cy="3383280"/>
          </a:xfrm>
          <a:prstGeom prst="rect">
            <a:avLst/>
          </a:prstGeom>
        </p:spPr>
      </p:pic>
      <p:pic>
        <p:nvPicPr>
          <p:cNvPr id="11" name="Picture 10" descr="Chart, scatter chart&#10;&#10;Description automatically generated">
            <a:extLst>
              <a:ext uri="{FF2B5EF4-FFF2-40B4-BE49-F238E27FC236}">
                <a16:creationId xmlns:a16="http://schemas.microsoft.com/office/drawing/2014/main" id="{95034D2D-97E3-49BB-98B3-31AB7006C27A}"/>
              </a:ext>
            </a:extLst>
          </p:cNvPr>
          <p:cNvPicPr>
            <a:picLocks noChangeAspect="1"/>
          </p:cNvPicPr>
          <p:nvPr/>
        </p:nvPicPr>
        <p:blipFill rotWithShape="1">
          <a:blip r:embed="rId6">
            <a:extLst>
              <a:ext uri="{28A0092B-C50C-407E-A947-70E740481C1C}">
                <a14:useLocalDpi xmlns:a14="http://schemas.microsoft.com/office/drawing/2010/main" val="0"/>
              </a:ext>
            </a:extLst>
          </a:blip>
          <a:srcRect/>
          <a:stretch/>
        </p:blipFill>
        <p:spPr>
          <a:xfrm>
            <a:off x="8135220" y="3429000"/>
            <a:ext cx="3502332" cy="3383280"/>
          </a:xfrm>
          <a:prstGeom prst="rect">
            <a:avLst/>
          </a:prstGeom>
        </p:spPr>
      </p:pic>
      <p:sp>
        <p:nvSpPr>
          <p:cNvPr id="13" name="TextBox 12">
            <a:extLst>
              <a:ext uri="{FF2B5EF4-FFF2-40B4-BE49-F238E27FC236}">
                <a16:creationId xmlns:a16="http://schemas.microsoft.com/office/drawing/2014/main" id="{9D8994F8-81C7-413F-BAC2-FA0B4A6511D5}"/>
              </a:ext>
            </a:extLst>
          </p:cNvPr>
          <p:cNvSpPr txBox="1"/>
          <p:nvPr/>
        </p:nvSpPr>
        <p:spPr>
          <a:xfrm>
            <a:off x="9628288" y="915509"/>
            <a:ext cx="2347947" cy="461665"/>
          </a:xfrm>
          <a:prstGeom prst="rect">
            <a:avLst/>
          </a:prstGeom>
          <a:noFill/>
        </p:spPr>
        <p:txBody>
          <a:bodyPr wrap="square" rtlCol="0">
            <a:spAutoFit/>
          </a:bodyPr>
          <a:lstStyle/>
          <a:p>
            <a:pPr algn="ctr"/>
            <a:r>
              <a:rPr lang="en-US" sz="1200" i="0" dirty="0">
                <a:solidFill>
                  <a:srgbClr val="1D1C1D"/>
                </a:solidFill>
                <a:effectLst/>
                <a:latin typeface="Libre Franklin" panose="00000500000000000000" charset="0"/>
              </a:rPr>
              <a:t>Hispanic Community</a:t>
            </a:r>
          </a:p>
          <a:p>
            <a:pPr algn="ctr"/>
            <a:r>
              <a:rPr lang="en-US" sz="1200" i="0" dirty="0" err="1">
                <a:solidFill>
                  <a:srgbClr val="1D1C1D"/>
                </a:solidFill>
                <a:effectLst/>
                <a:latin typeface="Libre Franklin" panose="00000500000000000000" charset="0"/>
              </a:rPr>
              <a:t>r-value</a:t>
            </a:r>
            <a:r>
              <a:rPr lang="en-US" sz="1200" i="0" dirty="0">
                <a:solidFill>
                  <a:srgbClr val="1D1C1D"/>
                </a:solidFill>
                <a:effectLst/>
                <a:latin typeface="Libre Franklin" panose="00000500000000000000" charset="0"/>
              </a:rPr>
              <a:t> = 0.54</a:t>
            </a:r>
            <a:endParaRPr lang="en-US" sz="1200" dirty="0">
              <a:latin typeface="Libre Franklin" panose="00000500000000000000" charset="0"/>
            </a:endParaRPr>
          </a:p>
        </p:txBody>
      </p:sp>
      <p:sp>
        <p:nvSpPr>
          <p:cNvPr id="14" name="TextBox 13">
            <a:extLst>
              <a:ext uri="{FF2B5EF4-FFF2-40B4-BE49-F238E27FC236}">
                <a16:creationId xmlns:a16="http://schemas.microsoft.com/office/drawing/2014/main" id="{984B8807-DEF6-4BEF-A1CE-CA5472036730}"/>
              </a:ext>
            </a:extLst>
          </p:cNvPr>
          <p:cNvSpPr txBox="1"/>
          <p:nvPr/>
        </p:nvSpPr>
        <p:spPr>
          <a:xfrm>
            <a:off x="131248" y="5596903"/>
            <a:ext cx="2470294" cy="461665"/>
          </a:xfrm>
          <a:prstGeom prst="rect">
            <a:avLst/>
          </a:prstGeom>
          <a:noFill/>
        </p:spPr>
        <p:txBody>
          <a:bodyPr wrap="square" rtlCol="0">
            <a:spAutoFit/>
          </a:bodyPr>
          <a:lstStyle/>
          <a:p>
            <a:pPr algn="ctr"/>
            <a:r>
              <a:rPr lang="en-US" sz="1200" i="0" dirty="0">
                <a:solidFill>
                  <a:srgbClr val="1D1C1D"/>
                </a:solidFill>
                <a:effectLst/>
                <a:latin typeface="Libre Franklin" panose="00000500000000000000" charset="0"/>
              </a:rPr>
              <a:t>African American Community</a:t>
            </a:r>
          </a:p>
          <a:p>
            <a:pPr algn="ctr"/>
            <a:r>
              <a:rPr lang="en-US" sz="1200" i="0" dirty="0" err="1">
                <a:solidFill>
                  <a:srgbClr val="1D1C1D"/>
                </a:solidFill>
                <a:effectLst/>
                <a:latin typeface="Libre Franklin" panose="00000500000000000000" charset="0"/>
              </a:rPr>
              <a:t>r-value</a:t>
            </a:r>
            <a:r>
              <a:rPr lang="en-US" sz="1200" i="0" dirty="0">
                <a:solidFill>
                  <a:srgbClr val="1D1C1D"/>
                </a:solidFill>
                <a:effectLst/>
                <a:latin typeface="Libre Franklin" panose="00000500000000000000" charset="0"/>
              </a:rPr>
              <a:t> = 0.36</a:t>
            </a:r>
            <a:endParaRPr lang="en-US" sz="1200" dirty="0">
              <a:latin typeface="Libre Franklin" panose="00000500000000000000" charset="0"/>
            </a:endParaRPr>
          </a:p>
        </p:txBody>
      </p:sp>
      <p:sp>
        <p:nvSpPr>
          <p:cNvPr id="15" name="TextBox 14">
            <a:extLst>
              <a:ext uri="{FF2B5EF4-FFF2-40B4-BE49-F238E27FC236}">
                <a16:creationId xmlns:a16="http://schemas.microsoft.com/office/drawing/2014/main" id="{D285DDA0-2CD1-4ED7-BA59-FA0B3CCCFF00}"/>
              </a:ext>
            </a:extLst>
          </p:cNvPr>
          <p:cNvSpPr txBox="1"/>
          <p:nvPr/>
        </p:nvSpPr>
        <p:spPr>
          <a:xfrm>
            <a:off x="434701" y="4235953"/>
            <a:ext cx="2385715" cy="461665"/>
          </a:xfrm>
          <a:prstGeom prst="rect">
            <a:avLst/>
          </a:prstGeom>
          <a:noFill/>
        </p:spPr>
        <p:txBody>
          <a:bodyPr wrap="square" rtlCol="0">
            <a:spAutoFit/>
          </a:bodyPr>
          <a:lstStyle/>
          <a:p>
            <a:pPr algn="ctr"/>
            <a:r>
              <a:rPr lang="en-US" sz="1200" i="0" dirty="0">
                <a:solidFill>
                  <a:srgbClr val="1D1C1D"/>
                </a:solidFill>
                <a:effectLst/>
                <a:latin typeface="Libre Franklin" panose="00000500000000000000" charset="0"/>
              </a:rPr>
              <a:t>Caucasian Community </a:t>
            </a:r>
            <a:br>
              <a:rPr lang="en-US" sz="1200" i="0" dirty="0">
                <a:solidFill>
                  <a:srgbClr val="1D1C1D"/>
                </a:solidFill>
                <a:effectLst/>
                <a:latin typeface="Libre Franklin" panose="00000500000000000000" charset="0"/>
              </a:rPr>
            </a:br>
            <a:r>
              <a:rPr lang="en-US" sz="1200" i="0" dirty="0" err="1">
                <a:solidFill>
                  <a:srgbClr val="1D1C1D"/>
                </a:solidFill>
                <a:effectLst/>
                <a:latin typeface="Libre Franklin" panose="00000500000000000000" charset="0"/>
              </a:rPr>
              <a:t>r-value</a:t>
            </a:r>
            <a:r>
              <a:rPr lang="en-US" sz="1200" i="0" dirty="0">
                <a:solidFill>
                  <a:srgbClr val="1D1C1D"/>
                </a:solidFill>
                <a:effectLst/>
                <a:latin typeface="Libre Franklin" panose="00000500000000000000" charset="0"/>
              </a:rPr>
              <a:t> = 0.65</a:t>
            </a:r>
            <a:endParaRPr lang="en-US" sz="1200" dirty="0">
              <a:latin typeface="Libre Franklin" panose="00000500000000000000" charset="0"/>
            </a:endParaRPr>
          </a:p>
        </p:txBody>
      </p:sp>
      <p:sp>
        <p:nvSpPr>
          <p:cNvPr id="16" name="TextBox 15">
            <a:extLst>
              <a:ext uri="{FF2B5EF4-FFF2-40B4-BE49-F238E27FC236}">
                <a16:creationId xmlns:a16="http://schemas.microsoft.com/office/drawing/2014/main" id="{1BCEF09F-76BE-4D50-842D-90A99C5EF329}"/>
              </a:ext>
            </a:extLst>
          </p:cNvPr>
          <p:cNvSpPr txBox="1"/>
          <p:nvPr/>
        </p:nvSpPr>
        <p:spPr>
          <a:xfrm>
            <a:off x="9305250" y="2096458"/>
            <a:ext cx="2385715" cy="461665"/>
          </a:xfrm>
          <a:prstGeom prst="rect">
            <a:avLst/>
          </a:prstGeom>
          <a:noFill/>
        </p:spPr>
        <p:txBody>
          <a:bodyPr wrap="square" rtlCol="0">
            <a:spAutoFit/>
          </a:bodyPr>
          <a:lstStyle/>
          <a:p>
            <a:pPr algn="ctr"/>
            <a:r>
              <a:rPr lang="en-US" sz="1200" i="0" dirty="0">
                <a:solidFill>
                  <a:srgbClr val="1D1C1D"/>
                </a:solidFill>
                <a:effectLst/>
                <a:latin typeface="Libre Franklin" panose="00000500000000000000" charset="0"/>
              </a:rPr>
              <a:t>Asian Community</a:t>
            </a:r>
          </a:p>
          <a:p>
            <a:pPr algn="ctr"/>
            <a:r>
              <a:rPr lang="en-US" sz="1200" i="0" dirty="0" err="1">
                <a:solidFill>
                  <a:srgbClr val="1D1C1D"/>
                </a:solidFill>
                <a:effectLst/>
                <a:latin typeface="Libre Franklin" panose="00000500000000000000" charset="0"/>
              </a:rPr>
              <a:t>r-value</a:t>
            </a:r>
            <a:r>
              <a:rPr lang="en-US" sz="1200" i="0" dirty="0">
                <a:solidFill>
                  <a:srgbClr val="1D1C1D"/>
                </a:solidFill>
                <a:effectLst/>
                <a:latin typeface="Libre Franklin" panose="00000500000000000000" charset="0"/>
              </a:rPr>
              <a:t> = 0.25</a:t>
            </a:r>
            <a:endParaRPr lang="en-US" sz="1200" dirty="0">
              <a:latin typeface="Libre Franklin" panose="00000500000000000000" charset="0"/>
            </a:endParaRPr>
          </a:p>
        </p:txBody>
      </p:sp>
      <p:cxnSp>
        <p:nvCxnSpPr>
          <p:cNvPr id="19" name="Straight Arrow Connector 18">
            <a:extLst>
              <a:ext uri="{FF2B5EF4-FFF2-40B4-BE49-F238E27FC236}">
                <a16:creationId xmlns:a16="http://schemas.microsoft.com/office/drawing/2014/main" id="{218B1F4D-FE74-49E3-8D2B-E73DAB54483D}"/>
              </a:ext>
            </a:extLst>
          </p:cNvPr>
          <p:cNvCxnSpPr>
            <a:cxnSpLocks/>
          </p:cNvCxnSpPr>
          <p:nvPr/>
        </p:nvCxnSpPr>
        <p:spPr>
          <a:xfrm flipV="1">
            <a:off x="1627559" y="3631182"/>
            <a:ext cx="0" cy="457200"/>
          </a:xfrm>
          <a:prstGeom prst="straightConnector1">
            <a:avLst/>
          </a:prstGeom>
          <a:ln w="28575">
            <a:solidFill>
              <a:srgbClr val="45A273"/>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D4CB49B-876A-4A67-9581-52BF3DBF6C74}"/>
              </a:ext>
            </a:extLst>
          </p:cNvPr>
          <p:cNvCxnSpPr>
            <a:cxnSpLocks/>
          </p:cNvCxnSpPr>
          <p:nvPr/>
        </p:nvCxnSpPr>
        <p:spPr>
          <a:xfrm>
            <a:off x="2593665" y="5827735"/>
            <a:ext cx="453502" cy="0"/>
          </a:xfrm>
          <a:prstGeom prst="straightConnector1">
            <a:avLst/>
          </a:prstGeom>
          <a:ln w="28575">
            <a:solidFill>
              <a:srgbClr val="45A273"/>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8B2B71B-7900-440E-BCA2-00090870EB2C}"/>
              </a:ext>
            </a:extLst>
          </p:cNvPr>
          <p:cNvCxnSpPr>
            <a:cxnSpLocks/>
          </p:cNvCxnSpPr>
          <p:nvPr/>
        </p:nvCxnSpPr>
        <p:spPr>
          <a:xfrm flipH="1">
            <a:off x="9324135" y="1150215"/>
            <a:ext cx="490115" cy="0"/>
          </a:xfrm>
          <a:prstGeom prst="straightConnector1">
            <a:avLst/>
          </a:prstGeom>
          <a:ln w="28575">
            <a:solidFill>
              <a:srgbClr val="45A273"/>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B48A5A4-5A17-48FC-A26C-A2613FE8C2AB}"/>
              </a:ext>
            </a:extLst>
          </p:cNvPr>
          <p:cNvCxnSpPr>
            <a:cxnSpLocks/>
          </p:cNvCxnSpPr>
          <p:nvPr/>
        </p:nvCxnSpPr>
        <p:spPr>
          <a:xfrm>
            <a:off x="10498108" y="2794803"/>
            <a:ext cx="0" cy="486052"/>
          </a:xfrm>
          <a:prstGeom prst="straightConnector1">
            <a:avLst/>
          </a:prstGeom>
          <a:ln w="28575">
            <a:solidFill>
              <a:srgbClr val="45A273"/>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889217"/>
      </p:ext>
    </p:extLst>
  </p:cSld>
  <p:clrMapOvr>
    <a:masterClrMapping/>
  </p:clrMapOvr>
</p:sld>
</file>

<file path=ppt/theme/theme1.xml><?xml version="1.0" encoding="utf-8"?>
<a:theme xmlns:a="http://schemas.openxmlformats.org/drawingml/2006/main" name="1_RetrospectVTI">
  <a:themeElements>
    <a:clrScheme name="Custom 34">
      <a:dk1>
        <a:srgbClr val="000000"/>
      </a:dk1>
      <a:lt1>
        <a:srgbClr val="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1598</TotalTime>
  <Words>463</Words>
  <Application>Microsoft Office PowerPoint</Application>
  <PresentationFormat>Widescreen</PresentationFormat>
  <Paragraphs>74</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Bookman Old Style</vt:lpstr>
      <vt:lpstr>Libre Franklin</vt:lpstr>
      <vt:lpstr>Calibri</vt:lpstr>
      <vt:lpstr>1_RetrospectVTI</vt:lpstr>
      <vt:lpstr>PowerPoint Presentation</vt:lpstr>
      <vt:lpstr>Masked Mapping Mandrels</vt:lpstr>
      <vt:lpstr>What is a Pay Day Lender</vt:lpstr>
      <vt:lpstr>What we did</vt:lpstr>
      <vt:lpstr>Calculating Poverty (Census)</vt:lpstr>
      <vt:lpstr>Reading the Data</vt:lpstr>
      <vt:lpstr>PowerPoint Presentation</vt:lpstr>
      <vt:lpstr>PowerPoint Presentation</vt:lpstr>
      <vt:lpstr>PowerPoint Presentation</vt:lpstr>
      <vt:lpstr>Visualizing the Data</vt:lpstr>
      <vt:lpstr>California: Payday Locations v. Minority Poverty % by Zip Code</vt:lpstr>
      <vt:lpstr>LA County: Payday Locations v. Minority Poverty % by Zip code</vt:lpstr>
      <vt:lpstr>Marin County: Payday Locations v. Poverty Rate % by Zip Code</vt:lpstr>
      <vt:lpstr>Payday Locations v. Poverty Rate by Zip Code</vt:lpstr>
      <vt:lpstr>Are payday lenders targeting low income communities?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Alice Martin</dc:creator>
  <cp:lastModifiedBy>Alice Martin</cp:lastModifiedBy>
  <cp:revision>30</cp:revision>
  <dcterms:created xsi:type="dcterms:W3CDTF">2020-10-24T18:54:23Z</dcterms:created>
  <dcterms:modified xsi:type="dcterms:W3CDTF">2020-10-25T22:43:58Z</dcterms:modified>
</cp:coreProperties>
</file>