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SilverMembers</c:v>
                </c:pt>
              </c:strCache>
            </c:strRef>
          </c:tx>
          <c:spPr>
            <a:solidFill>
              <a:srgbClr val="2264F5"/>
            </a:solidFill>
          </c:spPr>
          <c:cat>
            <c:strRef>
              <c:f>Sheet1!$A$2:$A$2</c:f>
              <c:strCache>
                <c:ptCount val="1"/>
                <c:pt idx="0">
                  <c:v>My Metric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20.4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GoldMembers</c:v>
                </c:pt>
              </c:strCache>
            </c:strRef>
          </c:tx>
          <c:spPr>
            <a:solidFill>
              <a:srgbClr val="FCC40D"/>
            </a:solidFill>
          </c:spPr>
          <c:cat>
            <c:strRef>
              <c:f>Sheet1!$A$2:$A$2</c:f>
              <c:strCache>
                <c:ptCount val="1"/>
                <c:pt idx="0">
                  <c:v>My Metric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20.6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in val="0.0"/>
        </c:scaling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/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SilverMembers</c:v>
                </c:pt>
              </c:strCache>
            </c:strRef>
          </c:tx>
          <c:spPr>
            <a:solidFill>
              <a:srgbClr val="2264F5"/>
            </a:solidFill>
          </c:spPr>
          <c:cat>
            <c:strRef>
              <c:f>Sheet1!$A$2:$A$2</c:f>
              <c:strCache>
                <c:ptCount val="1"/>
                <c:pt idx="0">
                  <c:v>My Metric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35.8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GoldMembers</c:v>
                </c:pt>
              </c:strCache>
            </c:strRef>
          </c:tx>
          <c:spPr>
            <a:solidFill>
              <a:srgbClr val="FCC40D"/>
            </a:solidFill>
          </c:spPr>
          <c:cat>
            <c:strRef>
              <c:f>Sheet1!$A$2:$A$2</c:f>
              <c:strCache>
                <c:ptCount val="1"/>
                <c:pt idx="0">
                  <c:v>My Metric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34.5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in val="0.0"/>
        </c:scaling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/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SilverMembers</c:v>
                </c:pt>
              </c:strCache>
            </c:strRef>
          </c:tx>
          <c:spPr>
            <a:solidFill>
              <a:srgbClr val="2264F5"/>
            </a:solidFill>
          </c:spPr>
          <c:cat>
            <c:strRef>
              <c:f>Sheet1!$A$2:$A$2</c:f>
              <c:strCache>
                <c:ptCount val="1"/>
                <c:pt idx="0">
                  <c:v>My Metric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35.1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GoldMembers</c:v>
                </c:pt>
              </c:strCache>
            </c:strRef>
          </c:tx>
          <c:spPr>
            <a:solidFill>
              <a:srgbClr val="FCC40D"/>
            </a:solidFill>
          </c:spPr>
          <c:cat>
            <c:strRef>
              <c:f>Sheet1!$A$2:$A$2</c:f>
              <c:strCache>
                <c:ptCount val="1"/>
                <c:pt idx="0">
                  <c:v>My Metric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34.2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in val="0.0"/>
        </c:scaling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/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SilverMembers</c:v>
                </c:pt>
              </c:strCache>
            </c:strRef>
          </c:tx>
          <c:spPr>
            <a:solidFill>
              <a:srgbClr val="2264F5"/>
            </a:solidFill>
          </c:spPr>
          <c:cat>
            <c:strRef>
              <c:f>Sheet1!$A$2:$A$2</c:f>
              <c:strCache>
                <c:ptCount val="1"/>
                <c:pt idx="0">
                  <c:v>My Metric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17.6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GoldMembers</c:v>
                </c:pt>
              </c:strCache>
            </c:strRef>
          </c:tx>
          <c:spPr>
            <a:solidFill>
              <a:srgbClr val="FCC40D"/>
            </a:solidFill>
          </c:spPr>
          <c:cat>
            <c:strRef>
              <c:f>Sheet1!$A$2:$A$2</c:f>
              <c:strCache>
                <c:ptCount val="1"/>
                <c:pt idx="0">
                  <c:v>My Metric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16.9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in val="0.0"/>
        </c:scaling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/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SilverMembers</c:v>
                </c:pt>
              </c:strCache>
            </c:strRef>
          </c:tx>
          <c:spPr>
            <a:solidFill>
              <a:srgbClr val="2264F5"/>
            </a:solidFill>
          </c:spPr>
          <c:cat>
            <c:strRef>
              <c:f>Sheet1!$A$2:$A$2</c:f>
              <c:strCache>
                <c:ptCount val="1"/>
                <c:pt idx="0">
                  <c:v>My Metric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15.8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GoldMembers</c:v>
                </c:pt>
              </c:strCache>
            </c:strRef>
          </c:tx>
          <c:spPr>
            <a:solidFill>
              <a:srgbClr val="FCC40D"/>
            </a:solidFill>
          </c:spPr>
          <c:cat>
            <c:strRef>
              <c:f>Sheet1!$A$2:$A$2</c:f>
              <c:strCache>
                <c:ptCount val="1"/>
                <c:pt idx="0">
                  <c:v>My Metric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12.2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in val="0.0"/>
        </c:scaling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/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SilverMembers</c:v>
                </c:pt>
              </c:strCache>
            </c:strRef>
          </c:tx>
          <c:spPr>
            <a:solidFill>
              <a:srgbClr val="2264F5"/>
            </a:solidFill>
          </c:spPr>
          <c:cat>
            <c:strRef>
              <c:f>Sheet1!$A$2:$A$2</c:f>
              <c:strCache>
                <c:ptCount val="1"/>
                <c:pt idx="0">
                  <c:v>My Metric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37.1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GoldMembers</c:v>
                </c:pt>
              </c:strCache>
            </c:strRef>
          </c:tx>
          <c:spPr>
            <a:solidFill>
              <a:srgbClr val="FCC40D"/>
            </a:solidFill>
          </c:spPr>
          <c:cat>
            <c:strRef>
              <c:f>Sheet1!$A$2:$A$2</c:f>
              <c:strCache>
                <c:ptCount val="1"/>
                <c:pt idx="0">
                  <c:v>My Metric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32.6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in val="0.0"/>
        </c:scaling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/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SilverMembers</c:v>
                </c:pt>
              </c:strCache>
            </c:strRef>
          </c:tx>
          <c:spPr>
            <a:solidFill>
              <a:srgbClr val="2264F5"/>
            </a:solidFill>
          </c:spPr>
          <c:cat>
            <c:strRef>
              <c:f>Sheet1!$A$2:$A$2</c:f>
              <c:strCache>
                <c:ptCount val="1"/>
                <c:pt idx="0">
                  <c:v>My Metric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42.4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GoldMembers</c:v>
                </c:pt>
              </c:strCache>
            </c:strRef>
          </c:tx>
          <c:spPr>
            <a:solidFill>
              <a:srgbClr val="FCC40D"/>
            </a:solidFill>
          </c:spPr>
          <c:cat>
            <c:strRef>
              <c:f>Sheet1!$A$2:$A$2</c:f>
              <c:strCache>
                <c:ptCount val="1"/>
                <c:pt idx="0">
                  <c:v>My Metric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37.0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in val="0.0"/>
        </c:scaling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/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My Sisu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 Sisu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Group A</a:t>
            </a:r>
          </a:p>
          <a:p>
            <a:r>
              <a:t>&lt;group A name&gt;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&lt;group a summary data&gt;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Group B</a:t>
            </a:r>
          </a:p>
          <a:p>
            <a:r>
              <a:t>&lt;group B name&gt;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r>
              <a:t>&lt;group b summary data&gt;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ORDER_ITEM_COUNT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Where ORDER_ITEM_COUNT is '1' and ORDER_STORE_CITY is 'Los Angeles', Sisu found that the average My Metric increased 1.2% (from 20.4 to 20.6.) This increased the overall average My Metric between groups by &lt;impact score change&gt;.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5029200" y="1371600"/>
          <a:ext cx="32004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ORDER_STORE_CITY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Where ORDER_STORE_CITY is 'New York', Sisu found that the average My Metric decreased 3.7% (from 35.8 to 34.5.) This decreased the overall average My Metric between groups by &lt;impact score change&gt;.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5029200" y="1371600"/>
          <a:ext cx="32004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ORDER_ITEM_COUNT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Where ORDER_ITEM_COUNT is '2', Sisu found that the average My Metric decreased 2.4% (from 35.1 to 34.2.) This decreased the overall average My Metric between groups by &lt;impact score change&gt;.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5029200" y="1371600"/>
          <a:ext cx="32004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ORDER_ITEM_COUNT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Where ORDER_ITEM_COUNT is '1', Sisu found that the average My Metric decreased 4.3% (from 17.6 to 16.9.) This decreased the overall average My Metric between groups by &lt;impact score change&gt;.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5029200" y="1371600"/>
          <a:ext cx="32004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LIST_SKU_FLAVOR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Where LIST_SKU_FLAVOR is 'Peanut Butter', Sisu found that the average My Metric decreased 29.1% (from 15.8 to 12.2.) This decreased the overall average My Metric between groups by &lt;impact score change&gt;.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5029200" y="1371600"/>
          <a:ext cx="32004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LIST_SKU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Where LIST_SKU is 'SKU-3008', Sisu found that the average My Metric decreased 13.8% (from 37.1 to 32.6.) This decreased the overall average My Metric between groups by &lt;impact score change&gt;.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5029200" y="1371600"/>
          <a:ext cx="32004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LIST_SKU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Where LIST_SKU is 'SKU-5013', Sisu found that the average My Metric decreased 14.7% (from 42.4 to 37.0.) This decreased the overall average My Metric between groups by &lt;impact score change&gt;.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5029200" y="1371600"/>
          <a:ext cx="32004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