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3" autoAdjust="0"/>
    <p:restoredTop sz="94660"/>
  </p:normalViewPr>
  <p:slideViewPr>
    <p:cSldViewPr>
      <p:cViewPr varScale="1">
        <p:scale>
          <a:sx n="69" d="100"/>
          <a:sy n="69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45C-04FA-49F0-9E9C-913B2C01B5C5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58A6-336F-4001-832C-07291C5993C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45C-04FA-49F0-9E9C-913B2C01B5C5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58A6-336F-4001-832C-07291C5993C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45C-04FA-49F0-9E9C-913B2C01B5C5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58A6-336F-4001-832C-07291C5993C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45C-04FA-49F0-9E9C-913B2C01B5C5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58A6-336F-4001-832C-07291C5993C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45C-04FA-49F0-9E9C-913B2C01B5C5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58A6-336F-4001-832C-07291C5993C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45C-04FA-49F0-9E9C-913B2C01B5C5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58A6-336F-4001-832C-07291C5993C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45C-04FA-49F0-9E9C-913B2C01B5C5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58A6-336F-4001-832C-07291C5993C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45C-04FA-49F0-9E9C-913B2C01B5C5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58A6-336F-4001-832C-07291C5993C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45C-04FA-49F0-9E9C-913B2C01B5C5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58A6-336F-4001-832C-07291C5993C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45C-04FA-49F0-9E9C-913B2C01B5C5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58A6-336F-4001-832C-07291C5993CB}" type="slidenum">
              <a:rPr lang="pt-BR" smtClean="0"/>
              <a:t>‹#›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45C-04FA-49F0-9E9C-913B2C01B5C5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7C58A6-336F-4001-832C-07291C5993CB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97C58A6-336F-4001-832C-07291C5993CB}" type="slidenum">
              <a:rPr lang="pt-BR" smtClean="0"/>
              <a:t>‹#›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61B945C-04FA-49F0-9E9C-913B2C01B5C5}" type="datetimeFigureOut">
              <a:rPr lang="pt-BR" smtClean="0"/>
              <a:t>29/05/2017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orgeeks.org/bucket-sort-2/" TargetMode="External"/><Relationship Id="rId2" Type="http://schemas.openxmlformats.org/officeDocument/2006/relationships/hyperlink" Target="https://pt.wikipedia.org/wiki/Bucket_s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me.usp.br/~song/mac5710/slides/01complex.pdf" TargetMode="External"/><Relationship Id="rId5" Type="http://schemas.openxmlformats.org/officeDocument/2006/relationships/hyperlink" Target="http://www.faccamp.br/osvaldo/SequenciasConjuntos.pdf" TargetMode="External"/><Relationship Id="rId4" Type="http://schemas.openxmlformats.org/officeDocument/2006/relationships/hyperlink" Target="http://sheilaalmeida.pro.br/dl/1-4-LMDM_MDA_fea2b_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Estrutura de Dados</a:t>
            </a:r>
            <a:br>
              <a:rPr lang="pt-BR" dirty="0" smtClean="0"/>
            </a:br>
            <a:r>
              <a:rPr lang="pt-BR" dirty="0" smtClean="0"/>
              <a:t>Luciene Cristina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6400800" cy="175260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Algoritmo de Ordenação:</a:t>
            </a:r>
          </a:p>
          <a:p>
            <a:r>
              <a:rPr lang="pt-BR" sz="4000" dirty="0" smtClean="0"/>
              <a:t>              BucketSort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55327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784" y="548680"/>
            <a:ext cx="8229600" cy="1143000"/>
          </a:xfrm>
        </p:spPr>
        <p:txBody>
          <a:bodyPr/>
          <a:lstStyle/>
          <a:p>
            <a:r>
              <a:rPr lang="pt-BR" dirty="0" smtClean="0"/>
              <a:t>O que é?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16832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O Bucket sort, ou também chamado de Bin sort, </a:t>
            </a:r>
            <a:r>
              <a:rPr lang="pt-BR" dirty="0"/>
              <a:t>é um algoritmo de </a:t>
            </a:r>
            <a:r>
              <a:rPr lang="pt-BR" dirty="0" smtClean="0"/>
              <a:t>ordenação</a:t>
            </a:r>
            <a:r>
              <a:rPr lang="pt-BR" dirty="0"/>
              <a:t> que funciona dividindo um vetor em um número finito de recipientes. Cada recipiente é então </a:t>
            </a:r>
            <a:r>
              <a:rPr lang="pt-BR" dirty="0" smtClean="0"/>
              <a:t>ordenado individualmente</a:t>
            </a:r>
            <a:r>
              <a:rPr lang="pt-BR" dirty="0"/>
              <a:t>, seja usando um algoritmo de ordenação diferente, ou usando o algoritmo  </a:t>
            </a:r>
            <a:r>
              <a:rPr lang="pt-BR" dirty="0" smtClean="0"/>
              <a:t>bucket </a:t>
            </a:r>
            <a:r>
              <a:rPr lang="pt-BR" dirty="0"/>
              <a:t>sort recursivamente. </a:t>
            </a:r>
          </a:p>
        </p:txBody>
      </p:sp>
    </p:spTree>
    <p:extLst>
      <p:ext uri="{BB962C8B-B14F-4D97-AF65-F5344CB8AC3E}">
        <p14:creationId xmlns:p14="http://schemas.microsoft.com/office/powerpoint/2010/main" val="227925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7620000" cy="1143000"/>
          </a:xfrm>
        </p:spPr>
        <p:txBody>
          <a:bodyPr/>
          <a:lstStyle/>
          <a:p>
            <a:r>
              <a:rPr lang="pt-BR" dirty="0" smtClean="0"/>
              <a:t>Seu Funcionamento: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76200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Bucket </a:t>
            </a:r>
            <a:r>
              <a:rPr lang="pt-BR" dirty="0"/>
              <a:t>sort funciona do seguinte modo:</a:t>
            </a:r>
          </a:p>
          <a:p>
            <a:r>
              <a:rPr lang="pt-BR" dirty="0"/>
              <a:t>Inicialize um vetor de "baldes", inicialmente vazios.</a:t>
            </a:r>
          </a:p>
          <a:p>
            <a:r>
              <a:rPr lang="pt-BR" dirty="0"/>
              <a:t>Vá para o vetor original, incluindo cada elemento em um balde.</a:t>
            </a:r>
          </a:p>
          <a:p>
            <a:r>
              <a:rPr lang="pt-BR" dirty="0"/>
              <a:t>Ordene todos os baldes não vazios.</a:t>
            </a:r>
          </a:p>
          <a:p>
            <a:r>
              <a:rPr lang="pt-BR" dirty="0"/>
              <a:t>Coloque os elementos dos baldes que não estão vazios no vetor original.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007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ilustativo funcionamento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525963"/>
          </a:xfrm>
        </p:spPr>
        <p:txBody>
          <a:bodyPr>
            <a:normAutofit fontScale="47500" lnSpcReduction="20000"/>
          </a:bodyPr>
          <a:lstStyle/>
          <a:p>
            <a:r>
              <a:rPr lang="pt-BR" sz="3800" dirty="0" smtClean="0"/>
              <a:t>Imagine o seguinte vetor  de 14 posições abaixo:</a:t>
            </a:r>
          </a:p>
          <a:p>
            <a:pPr marL="114300" indent="0">
              <a:buNone/>
            </a:pPr>
            <a:r>
              <a:rPr lang="pt-BR" sz="2800" dirty="0" smtClean="0"/>
              <a:t>                 </a:t>
            </a:r>
          </a:p>
          <a:p>
            <a:pPr marL="114300" indent="0">
              <a:buNone/>
            </a:pPr>
            <a:r>
              <a:rPr lang="pt-BR" sz="2800" dirty="0"/>
              <a:t> </a:t>
            </a:r>
            <a:r>
              <a:rPr lang="pt-BR" sz="2800" dirty="0" smtClean="0"/>
              <a:t>                      0         1           2        3       4         5        6       7         8        9       10      11     12       13</a:t>
            </a:r>
            <a:endParaRPr lang="pt-BR" sz="2800" dirty="0"/>
          </a:p>
          <a:p>
            <a:pPr marL="114300" indent="0">
              <a:buNone/>
            </a:pPr>
            <a:endParaRPr lang="pt-BR" sz="2800" dirty="0" smtClean="0"/>
          </a:p>
          <a:p>
            <a:pPr marL="0" indent="0">
              <a:buNone/>
            </a:pPr>
            <a:r>
              <a:rPr lang="pt-BR" sz="2800" dirty="0" smtClean="0"/>
              <a:t>      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sz="2900" dirty="0" smtClean="0"/>
          </a:p>
          <a:p>
            <a:pPr marL="0" indent="0">
              <a:buNone/>
            </a:pPr>
            <a:r>
              <a:rPr lang="pt-BR" sz="3800" dirty="0" smtClean="0"/>
              <a:t>Utilizando o bucket sort teriamos a organização destes valores em “Baldes” </a:t>
            </a:r>
            <a:endParaRPr lang="pt-BR" sz="3800" dirty="0"/>
          </a:p>
          <a:p>
            <a:pPr marL="0" indent="0">
              <a:buNone/>
            </a:pPr>
            <a:endParaRPr lang="pt-BR" sz="3800" dirty="0" smtClean="0"/>
          </a:p>
          <a:p>
            <a:pPr marL="0" indent="0">
              <a:buNone/>
            </a:pPr>
            <a:r>
              <a:rPr lang="pt-BR" sz="3800" dirty="0" smtClean="0"/>
              <a:t>Primeiramente, para se descobrir quantos baldes haverão, deve-se pegar o maior elemento do vetor,  no caso 22 e dividi-lo por 2. Teremos então </a:t>
            </a:r>
            <a:r>
              <a:rPr lang="pt-BR" sz="3800" dirty="0" smtClean="0">
                <a:solidFill>
                  <a:srgbClr val="FF0000"/>
                </a:solidFill>
              </a:rPr>
              <a:t>11 baldes.</a:t>
            </a:r>
          </a:p>
          <a:p>
            <a:pPr marL="0" indent="0">
              <a:buNone/>
            </a:pPr>
            <a:r>
              <a:rPr lang="pt-BR" sz="3800" dirty="0" smtClean="0"/>
              <a:t>  </a:t>
            </a:r>
          </a:p>
          <a:p>
            <a:pPr marL="0" indent="0">
              <a:buNone/>
            </a:pPr>
            <a:r>
              <a:rPr lang="pt-BR" sz="3800" dirty="0" smtClean="0"/>
              <a:t>Para descobrir o tamanho que cada balde comporta, ou seja, quantos elementos cabem em um mesmo balde, basta  pegar o maior elemento, no caso 22 e dividir </a:t>
            </a:r>
          </a:p>
          <a:p>
            <a:pPr marL="0" indent="0">
              <a:buNone/>
            </a:pPr>
            <a:r>
              <a:rPr lang="pt-BR" sz="3800" dirty="0" smtClean="0"/>
              <a:t>pelo tamanho do vetor,  ou seja 14. Após a divisão, e arredondamento (se necessário) temos </a:t>
            </a:r>
            <a:r>
              <a:rPr lang="pt-BR" sz="3800" dirty="0" smtClean="0">
                <a:solidFill>
                  <a:srgbClr val="FF0000"/>
                </a:solidFill>
              </a:rPr>
              <a:t>2</a:t>
            </a:r>
            <a:r>
              <a:rPr lang="pt-BR" sz="3800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  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sz="3600" dirty="0" smtClean="0"/>
              <a:t> </a:t>
            </a:r>
          </a:p>
          <a:p>
            <a:pPr marL="0" indent="0">
              <a:buNone/>
            </a:pPr>
            <a:endParaRPr lang="pt-BR" sz="3600" dirty="0" smtClean="0"/>
          </a:p>
          <a:p>
            <a:pPr marL="0" indent="0">
              <a:buNone/>
            </a:pPr>
            <a:endParaRPr lang="pt-BR" sz="3600" dirty="0"/>
          </a:p>
        </p:txBody>
      </p:sp>
      <p:sp>
        <p:nvSpPr>
          <p:cNvPr id="8" name="Round Single Corner Rectangle 7"/>
          <p:cNvSpPr/>
          <p:nvPr/>
        </p:nvSpPr>
        <p:spPr>
          <a:xfrm>
            <a:off x="796096" y="2204864"/>
            <a:ext cx="6800239" cy="360040"/>
          </a:xfrm>
          <a:prstGeom prst="round1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5     20     17    8     1    11     9   22    13    4    12   10    6     21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17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pt-BR" dirty="0" smtClean="0"/>
              <a:t>                                   Após a operação, temos:</a:t>
            </a:r>
          </a:p>
          <a:p>
            <a:pPr marL="114300" indent="0">
              <a:buNone/>
            </a:pPr>
            <a:r>
              <a:rPr lang="pt-BR" dirty="0" smtClean="0"/>
              <a:t>Tamanho do Vetor = </a:t>
            </a:r>
            <a:r>
              <a:rPr lang="pt-BR" dirty="0" smtClean="0">
                <a:solidFill>
                  <a:srgbClr val="FF0000"/>
                </a:solidFill>
              </a:rPr>
              <a:t>14   </a:t>
            </a:r>
          </a:p>
          <a:p>
            <a:pPr marL="114300" indent="0">
              <a:buNone/>
            </a:pPr>
            <a:r>
              <a:rPr lang="pt-BR" dirty="0" smtClean="0"/>
              <a:t>Quantidade de Baldes = </a:t>
            </a:r>
            <a:r>
              <a:rPr lang="pt-BR" dirty="0" smtClean="0">
                <a:solidFill>
                  <a:srgbClr val="FF0000"/>
                </a:solidFill>
              </a:rPr>
              <a:t>11 Baldes</a:t>
            </a:r>
          </a:p>
          <a:p>
            <a:pPr marL="114300" indent="0">
              <a:buNone/>
            </a:pPr>
            <a:r>
              <a:rPr lang="pt-BR" dirty="0" smtClean="0"/>
              <a:t>Tamanho de cada Balde = </a:t>
            </a:r>
            <a:r>
              <a:rPr lang="pt-BR" dirty="0" smtClean="0">
                <a:solidFill>
                  <a:srgbClr val="FF0000"/>
                </a:solidFill>
              </a:rPr>
              <a:t>2</a:t>
            </a:r>
          </a:p>
          <a:p>
            <a:endParaRPr lang="pt-BR" dirty="0" smtClean="0"/>
          </a:p>
          <a:p>
            <a:r>
              <a:rPr lang="pt-BR" dirty="0" smtClean="0"/>
              <a:t>Por ultimo,  para descobrir a posição correta do valor no Balde temos:    </a:t>
            </a:r>
          </a:p>
          <a:p>
            <a:pPr marL="114300" indent="0">
              <a:buNone/>
            </a:pPr>
            <a:r>
              <a:rPr lang="pt-BR" dirty="0" smtClean="0"/>
              <a:t>    o valor a entrar, dividido pelo tamanho de cada balde. </a:t>
            </a:r>
          </a:p>
          <a:p>
            <a:pPr marL="114300" indent="0">
              <a:buNone/>
            </a:pPr>
            <a:r>
              <a:rPr lang="pt-BR" dirty="0"/>
              <a:t> </a:t>
            </a:r>
            <a:r>
              <a:rPr lang="pt-BR" dirty="0" smtClean="0"/>
              <a:t>  peguemos o numero  5 do vetor anterior como exemplo:</a:t>
            </a:r>
          </a:p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r>
              <a:rPr lang="pt-BR" dirty="0" smtClean="0"/>
              <a:t>Em qual balde ele estará?</a:t>
            </a:r>
          </a:p>
          <a:p>
            <a:pPr marL="114300" indent="0">
              <a:buNone/>
            </a:pPr>
            <a:r>
              <a:rPr lang="pt-BR" dirty="0" smtClean="0"/>
              <a:t>Teremos 5</a:t>
            </a:r>
            <a:r>
              <a:rPr lang="pt-BR" dirty="0"/>
              <a:t> </a:t>
            </a:r>
            <a:r>
              <a:rPr lang="pt-BR" dirty="0" smtClean="0"/>
              <a:t>dividido por 2, </a:t>
            </a:r>
            <a:r>
              <a:rPr lang="pt-BR" dirty="0"/>
              <a:t>a</a:t>
            </a:r>
            <a:r>
              <a:rPr lang="pt-BR" dirty="0" smtClean="0"/>
              <a:t>rredondando(se necessário) </a:t>
            </a:r>
            <a:r>
              <a:rPr lang="pt-BR" dirty="0" smtClean="0">
                <a:solidFill>
                  <a:srgbClr val="FF0000"/>
                </a:solidFill>
              </a:rPr>
              <a:t>3</a:t>
            </a:r>
            <a:r>
              <a:rPr lang="pt-BR" dirty="0" smtClean="0"/>
              <a:t> Ou seja, o valor 5 </a:t>
            </a:r>
          </a:p>
          <a:p>
            <a:pPr marL="114300" indent="0">
              <a:buNone/>
            </a:pPr>
            <a:r>
              <a:rPr lang="pt-BR" dirty="0" smtClean="0"/>
              <a:t>ficará no balde</a:t>
            </a:r>
            <a:r>
              <a:rPr lang="pt-BR" dirty="0" smtClean="0">
                <a:solidFill>
                  <a:srgbClr val="FF0000"/>
                </a:solidFill>
              </a:rPr>
              <a:t> 3</a:t>
            </a:r>
            <a:r>
              <a:rPr lang="pt-BR" dirty="0" smtClean="0"/>
              <a:t>. </a:t>
            </a:r>
          </a:p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r>
              <a:rPr lang="pt-BR" dirty="0" smtClean="0"/>
              <a:t>                      B3</a:t>
            </a:r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4" name="Round Single Corner Rectangle 3"/>
          <p:cNvSpPr/>
          <p:nvPr/>
        </p:nvSpPr>
        <p:spPr>
          <a:xfrm>
            <a:off x="640339" y="2984173"/>
            <a:ext cx="6800239" cy="360040"/>
          </a:xfrm>
          <a:prstGeom prst="round1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5     20     17    8     1    11     9   22    13    4    12   10    6     21</a:t>
            </a:r>
            <a:endParaRPr lang="pt-BR" dirty="0"/>
          </a:p>
        </p:txBody>
      </p:sp>
      <p:sp>
        <p:nvSpPr>
          <p:cNvPr id="14" name="Round Single Corner Rectangle 13"/>
          <p:cNvSpPr/>
          <p:nvPr/>
        </p:nvSpPr>
        <p:spPr>
          <a:xfrm>
            <a:off x="1296794" y="4797152"/>
            <a:ext cx="1368152" cy="936104"/>
          </a:xfrm>
          <a:prstGeom prst="round1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           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4398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Análise de Complexidade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1900" b="1" dirty="0" smtClean="0"/>
              <a:t>Complexidade de Tempo</a:t>
            </a:r>
          </a:p>
          <a:p>
            <a:pPr marL="114300" indent="0">
              <a:buNone/>
            </a:pPr>
            <a:r>
              <a:rPr lang="pt-BR" sz="1900" dirty="0" smtClean="0">
                <a:solidFill>
                  <a:srgbClr val="FF0000"/>
                </a:solidFill>
              </a:rPr>
              <a:t> </a:t>
            </a:r>
            <a:r>
              <a:rPr lang="pt-BR" sz="1900" dirty="0" smtClean="0">
                <a:solidFill>
                  <a:srgbClr val="FF0000"/>
                </a:solidFill>
              </a:rPr>
              <a:t>O(n²</a:t>
            </a:r>
            <a:r>
              <a:rPr lang="pt-BR" sz="1900" dirty="0" smtClean="0">
                <a:solidFill>
                  <a:srgbClr val="FF0000"/>
                </a:solidFill>
              </a:rPr>
              <a:t>)</a:t>
            </a:r>
          </a:p>
          <a:p>
            <a:pPr marL="114300" indent="0">
              <a:buNone/>
            </a:pPr>
            <a:r>
              <a:rPr lang="pt-BR" sz="2000" dirty="0" smtClean="0"/>
              <a:t>A </a:t>
            </a:r>
            <a:r>
              <a:rPr lang="pt-BR" sz="2000" dirty="0"/>
              <a:t>complexidade de tempo é normalmente estimada através da </a:t>
            </a:r>
            <a:r>
              <a:rPr lang="pt-BR" sz="2000" dirty="0" smtClean="0"/>
              <a:t> contagem </a:t>
            </a:r>
            <a:r>
              <a:rPr lang="pt-BR" sz="2000" dirty="0"/>
              <a:t>do número de operações elementares realizadas pelo algoritmo, em que uma operação elementar leva uma quantidade de tempo fixo para executar. Assim, a quantidade de tempo necessário e o número de operações elementares realizadas pelo algoritmo diferem no máximo por um fator constante.</a:t>
            </a:r>
            <a:endParaRPr lang="pt-BR" sz="1900" dirty="0" smtClean="0"/>
          </a:p>
          <a:p>
            <a:pPr marL="114300" indent="0">
              <a:buNone/>
            </a:pPr>
            <a:endParaRPr lang="pt-BR" sz="1900" dirty="0" smtClean="0"/>
          </a:p>
          <a:p>
            <a:pPr marL="114300" indent="0">
              <a:buNone/>
            </a:pPr>
            <a:r>
              <a:rPr lang="pt-BR" sz="1900" b="1" dirty="0" smtClean="0"/>
              <a:t>    Complexidade </a:t>
            </a:r>
            <a:r>
              <a:rPr lang="pt-BR" sz="1900" b="1" dirty="0"/>
              <a:t>de espaço </a:t>
            </a:r>
            <a:endParaRPr lang="pt-BR" sz="1900" b="1" dirty="0" smtClean="0"/>
          </a:p>
          <a:p>
            <a:pPr marL="114300" indent="0">
              <a:buNone/>
            </a:pPr>
            <a:r>
              <a:rPr lang="pt-BR" sz="1900" dirty="0" smtClean="0"/>
              <a:t> </a:t>
            </a:r>
            <a:r>
              <a:rPr lang="pt-BR" sz="1900" dirty="0" smtClean="0">
                <a:solidFill>
                  <a:srgbClr val="FF0000"/>
                </a:solidFill>
              </a:rPr>
              <a:t>O(n</a:t>
            </a:r>
            <a:r>
              <a:rPr lang="pt-BR" sz="1900" dirty="0">
                <a:solidFill>
                  <a:srgbClr val="FF0000"/>
                </a:solidFill>
              </a:rPr>
              <a:t>) </a:t>
            </a:r>
            <a:endParaRPr lang="pt-BR" sz="1900" dirty="0" smtClean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pt-BR" sz="2000" dirty="0"/>
              <a:t>A Complexidade de </a:t>
            </a:r>
            <a:r>
              <a:rPr lang="pt-BR" sz="2000" dirty="0" smtClean="0"/>
              <a:t>Espaço é a </a:t>
            </a:r>
            <a:r>
              <a:rPr lang="pt-BR" sz="2000" dirty="0"/>
              <a:t>medida em </a:t>
            </a:r>
            <a:r>
              <a:rPr lang="pt-BR" sz="2000" dirty="0" smtClean="0"/>
              <a:t>função </a:t>
            </a:r>
            <a:r>
              <a:rPr lang="pt-BR" sz="2000" dirty="0"/>
              <a:t>da quantidade de </a:t>
            </a:r>
            <a:r>
              <a:rPr lang="pt-BR" sz="2000" dirty="0" smtClean="0"/>
              <a:t>memória </a:t>
            </a:r>
            <a:r>
              <a:rPr lang="pt-BR" sz="2000" dirty="0"/>
              <a:t>auxiliar e total </a:t>
            </a:r>
            <a:r>
              <a:rPr lang="pt-BR" sz="2000" dirty="0" smtClean="0"/>
              <a:t>necessária </a:t>
            </a:r>
            <a:r>
              <a:rPr lang="pt-BR" sz="2000" dirty="0"/>
              <a:t>para a </a:t>
            </a:r>
            <a:r>
              <a:rPr lang="pt-BR" sz="2000" dirty="0" smtClean="0"/>
              <a:t>execução </a:t>
            </a:r>
            <a:r>
              <a:rPr lang="pt-BR" sz="2000" dirty="0"/>
              <a:t>do algoritmo. </a:t>
            </a:r>
            <a:endParaRPr lang="pt-BR" sz="2000" dirty="0" smtClean="0"/>
          </a:p>
          <a:p>
            <a:pPr marL="114300" indent="0">
              <a:buNone/>
            </a:pPr>
            <a:endParaRPr lang="pt-BR" sz="2000" dirty="0" smtClean="0"/>
          </a:p>
          <a:p>
            <a:pPr marL="114300" indent="0">
              <a:buNone/>
            </a:pPr>
            <a:r>
              <a:rPr lang="pt-BR" sz="2000" dirty="0" smtClean="0"/>
              <a:t>Resumo</a:t>
            </a:r>
            <a:r>
              <a:rPr lang="pt-BR" sz="2000" dirty="0" smtClean="0"/>
              <a:t>, o Bucket Sort </a:t>
            </a:r>
            <a:r>
              <a:rPr lang="pt-BR" sz="2000" dirty="0" smtClean="0"/>
              <a:t>apresenta problemas quanto as complexidades acima e é :</a:t>
            </a:r>
            <a:endParaRPr lang="pt-BR" sz="2000" dirty="0"/>
          </a:p>
          <a:p>
            <a:pPr marL="114300" indent="0">
              <a:buNone/>
            </a:pPr>
            <a:endParaRPr lang="pt-BR" sz="2000" dirty="0" smtClean="0"/>
          </a:p>
          <a:p>
            <a:pPr marL="114300" indent="0">
              <a:buNone/>
            </a:pPr>
            <a:r>
              <a:rPr lang="pt-BR" sz="2000" dirty="0" smtClean="0"/>
              <a:t>Bom </a:t>
            </a:r>
            <a:r>
              <a:rPr lang="pt-BR" sz="2000" dirty="0"/>
              <a:t>quando o número de chaves é pequeno e há em média </a:t>
            </a:r>
            <a:r>
              <a:rPr lang="pt-BR" sz="2000" dirty="0" smtClean="0"/>
              <a:t>poucos </a:t>
            </a:r>
            <a:r>
              <a:rPr lang="pt-BR" sz="2000" dirty="0"/>
              <a:t>elementos por </a:t>
            </a:r>
            <a:r>
              <a:rPr lang="pt-BR" sz="2000" dirty="0" smtClean="0"/>
              <a:t>balde. </a:t>
            </a:r>
          </a:p>
          <a:p>
            <a:pPr marL="114300" indent="0">
              <a:buNone/>
            </a:pPr>
            <a:endParaRPr lang="pt-BR" sz="2000" dirty="0"/>
          </a:p>
          <a:p>
            <a:pPr marL="114300" indent="0">
              <a:buNone/>
            </a:pPr>
            <a:r>
              <a:rPr lang="pt-BR" sz="2000" dirty="0" smtClean="0"/>
              <a:t>E sua </a:t>
            </a:r>
            <a:r>
              <a:rPr lang="pt-BR" sz="2000" dirty="0"/>
              <a:t>estabilidade depende do algoritmo de ordenação utilizado para ordenar os </a:t>
            </a:r>
            <a:r>
              <a:rPr lang="pt-BR" sz="2000" dirty="0" smtClean="0"/>
              <a:t>baldes.</a:t>
            </a:r>
          </a:p>
          <a:p>
            <a:pPr marL="114300" indent="0">
              <a:buNone/>
            </a:pP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3261203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          Fluxograma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1517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Referências Bibliográficas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pt.wikipedia.org/wiki/Bucket_sort</a:t>
            </a:r>
            <a:endParaRPr lang="pt-BR" dirty="0" smtClean="0"/>
          </a:p>
          <a:p>
            <a:pPr marL="114300" indent="0">
              <a:buNone/>
            </a:pPr>
            <a:r>
              <a:rPr lang="pt-BR" dirty="0">
                <a:hlinkClick r:id="rId3"/>
              </a:rPr>
              <a:t>http://www.geeksforgeeks.org/bucket-sort-2</a:t>
            </a:r>
            <a:r>
              <a:rPr lang="pt-BR" dirty="0" smtClean="0">
                <a:hlinkClick r:id="rId3"/>
              </a:rPr>
              <a:t>/</a:t>
            </a:r>
            <a:endParaRPr lang="pt-BR" dirty="0"/>
          </a:p>
          <a:p>
            <a:pPr marL="114300" indent="0">
              <a:buNone/>
            </a:pPr>
            <a:r>
              <a:rPr lang="pt-BR" dirty="0">
                <a:hlinkClick r:id="rId4"/>
              </a:rPr>
              <a:t>http://sheilaalmeida.pro.br/dl/1-4-LMDM_MDA_fea2b</a:t>
            </a:r>
            <a:r>
              <a:rPr lang="pt-BR" dirty="0" smtClean="0">
                <a:hlinkClick r:id="rId4"/>
              </a:rPr>
              <a:t>_</a:t>
            </a:r>
            <a:endParaRPr lang="pt-BR" dirty="0" smtClean="0"/>
          </a:p>
          <a:p>
            <a:pPr marL="114300" indent="0">
              <a:buNone/>
            </a:pPr>
            <a:r>
              <a:rPr lang="pt-BR" dirty="0">
                <a:hlinkClick r:id="rId5"/>
              </a:rPr>
              <a:t>http://</a:t>
            </a:r>
            <a:r>
              <a:rPr lang="pt-BR" dirty="0" smtClean="0">
                <a:hlinkClick r:id="rId5"/>
              </a:rPr>
              <a:t>www.faccamp.br/osvaldo/SequenciasConjuntos.pdf</a:t>
            </a:r>
            <a:endParaRPr lang="pt-BR" dirty="0" smtClean="0"/>
          </a:p>
          <a:p>
            <a:pPr marL="114300" indent="0">
              <a:buNone/>
            </a:pPr>
            <a:r>
              <a:rPr lang="pt-BR" dirty="0" smtClean="0">
                <a:hlinkClick r:id="rId6"/>
              </a:rPr>
              <a:t>https</a:t>
            </a:r>
            <a:r>
              <a:rPr lang="pt-BR" dirty="0">
                <a:hlinkClick r:id="rId6"/>
              </a:rPr>
              <a:t>://www.ime.usp.br/~</a:t>
            </a:r>
            <a:r>
              <a:rPr lang="pt-BR" dirty="0" smtClean="0">
                <a:hlinkClick r:id="rId6"/>
              </a:rPr>
              <a:t>song/mac5710/slides/01complex.pdf</a:t>
            </a:r>
            <a:endParaRPr lang="pt-BR" dirty="0"/>
          </a:p>
          <a:p>
            <a:pPr marL="114300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114300" indent="0">
              <a:buNone/>
            </a:pPr>
            <a:r>
              <a:rPr lang="pt-BR" dirty="0" smtClean="0"/>
              <a:t>Dupla:</a:t>
            </a:r>
          </a:p>
          <a:p>
            <a:pPr marL="114300" indent="0">
              <a:buNone/>
            </a:pPr>
            <a:r>
              <a:rPr lang="pt-BR" dirty="0"/>
              <a:t>Valdecir da Silva Pereira</a:t>
            </a:r>
          </a:p>
          <a:p>
            <a:pPr marL="114300" indent="0">
              <a:buNone/>
            </a:pPr>
            <a:r>
              <a:rPr lang="pt-BR" dirty="0" smtClean="0"/>
              <a:t>Iago </a:t>
            </a:r>
            <a:r>
              <a:rPr lang="pt-BR" dirty="0" smtClean="0"/>
              <a:t>Fonseca de Santana</a:t>
            </a:r>
          </a:p>
          <a:p>
            <a:pPr marL="1143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1300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463</TotalTime>
  <Words>504</Words>
  <Application>Microsoft Office PowerPoint</Application>
  <PresentationFormat>On-screen Show (4:3)</PresentationFormat>
  <Paragraphs>74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Estrutura de Dados Luciene Cristina</vt:lpstr>
      <vt:lpstr>O que é?</vt:lpstr>
      <vt:lpstr>Seu Funcionamento:</vt:lpstr>
      <vt:lpstr>Exemplo ilustativo funcionamento</vt:lpstr>
      <vt:lpstr>PowerPoint Presentation</vt:lpstr>
      <vt:lpstr>     Análise de Complexidade</vt:lpstr>
      <vt:lpstr>                  Fluxograma</vt:lpstr>
      <vt:lpstr>    Referências Bibliográficas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 Luciene christina</dc:title>
  <dc:creator>iago fonseca</dc:creator>
  <cp:lastModifiedBy>iago fonseca</cp:lastModifiedBy>
  <cp:revision>43</cp:revision>
  <dcterms:created xsi:type="dcterms:W3CDTF">2017-05-27T19:43:03Z</dcterms:created>
  <dcterms:modified xsi:type="dcterms:W3CDTF">2017-05-30T01:02:45Z</dcterms:modified>
</cp:coreProperties>
</file>