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4107600"/>
            <a:ext cx="76197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361400" y="41076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41076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453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033720" y="1600200"/>
            <a:ext cx="2453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610240" y="1600200"/>
            <a:ext cx="2453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5610240" y="4107600"/>
            <a:ext cx="2453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033720" y="4107600"/>
            <a:ext cx="2453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457200" y="4107600"/>
            <a:ext cx="2453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61976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41076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361400" y="41076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4107600"/>
            <a:ext cx="76197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4107600"/>
            <a:ext cx="76197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361400" y="41076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41076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453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033720" y="1600200"/>
            <a:ext cx="2453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5610240" y="1600200"/>
            <a:ext cx="2453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5610240" y="4107600"/>
            <a:ext cx="2453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033720" y="4107600"/>
            <a:ext cx="2453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457200" y="4107600"/>
            <a:ext cx="2453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61976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41076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361400" y="41076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4107600"/>
            <a:ext cx="76197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8458200" y="0"/>
            <a:ext cx="685440" cy="6857640"/>
          </a:xfrm>
          <a:prstGeom prst="rect">
            <a:avLst/>
          </a:prstGeom>
          <a:solidFill>
            <a:srgbClr val="675e47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8458200" y="5486400"/>
            <a:ext cx="685440" cy="685440"/>
          </a:xfrm>
          <a:prstGeom prst="rect">
            <a:avLst/>
          </a:prstGeom>
          <a:solidFill>
            <a:srgbClr val="a9a57c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85800" y="1905120"/>
            <a:ext cx="7543440" cy="25934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pt-BR" sz="6600" spc="-97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Click to edit Master title style</a:t>
            </a:r>
            <a:endParaRPr b="0" lang="pt-BR" sz="66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 rot="16200000">
            <a:off x="7551360" y="1646280"/>
            <a:ext cx="2437920" cy="3654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6D69CEAA-0F40-4713-B559-813B17A0EB3C}" type="datetime">
              <a:rPr b="0" lang="en-US" sz="1200" spc="-1" strike="noStrike">
                <a:solidFill>
                  <a:srgbClr val="dfdcb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5/30/17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 rot="16200000">
            <a:off x="7587000" y="4048920"/>
            <a:ext cx="2367000" cy="36540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8531640" y="5649120"/>
            <a:ext cx="548280" cy="3960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BB5DA916-1AA2-48AB-8FDF-D52B3AB12F82}" type="slidenum"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pt-BR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pt-BR" sz="16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pt-BR" sz="14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pt-BR" sz="20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pt-BR" sz="20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pt-BR" sz="20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8458200" y="0"/>
            <a:ext cx="685440" cy="6857640"/>
          </a:xfrm>
          <a:prstGeom prst="rect">
            <a:avLst/>
          </a:prstGeom>
          <a:solidFill>
            <a:srgbClr val="675e47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2"/>
          <p:cNvSpPr/>
          <p:nvPr/>
        </p:nvSpPr>
        <p:spPr>
          <a:xfrm>
            <a:off x="8458200" y="5486400"/>
            <a:ext cx="685440" cy="685440"/>
          </a:xfrm>
          <a:prstGeom prst="rect">
            <a:avLst/>
          </a:prstGeom>
          <a:solidFill>
            <a:srgbClr val="a9a57c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4600" spc="-97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Click to edit Master title style</a:t>
            </a:r>
            <a:endParaRPr b="0" lang="pt-BR" sz="46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/>
          <a:p>
            <a:pPr marL="432000" indent="-32400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text styles</a:t>
            </a:r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pt-BR" sz="20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pt-BR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6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pt-BR" sz="16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pt-BR" sz="14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dt"/>
          </p:nvPr>
        </p:nvSpPr>
        <p:spPr>
          <a:xfrm rot="16200000">
            <a:off x="7551360" y="1646280"/>
            <a:ext cx="2437920" cy="3654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90795D9C-6D18-4F30-92DB-9DAF94D9F6FF}" type="datetime">
              <a:rPr b="0" lang="en-US" sz="1200" spc="-1" strike="noStrike">
                <a:solidFill>
                  <a:srgbClr val="dfdcb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5/30/17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ftr"/>
          </p:nvPr>
        </p:nvSpPr>
        <p:spPr>
          <a:xfrm rot="16200000">
            <a:off x="7587000" y="4048920"/>
            <a:ext cx="2367000" cy="36540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sldNum"/>
          </p:nvPr>
        </p:nvSpPr>
        <p:spPr>
          <a:xfrm>
            <a:off x="8531640" y="5649120"/>
            <a:ext cx="548280" cy="3960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F7A44154-56BA-4BED-A7C4-4C98366714C7}" type="slidenum"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pt.wikipedia.org/wiki/Bucket_sort" TargetMode="External"/><Relationship Id="rId2" Type="http://schemas.openxmlformats.org/officeDocument/2006/relationships/hyperlink" Target="https://pt.wikipedia.org/wiki/Bucket_sort" TargetMode="External"/><Relationship Id="rId3" Type="http://schemas.openxmlformats.org/officeDocument/2006/relationships/hyperlink" Target="http://www.geeksforgeeks.org/bucket-sort-2/" TargetMode="External"/><Relationship Id="rId4" Type="http://schemas.openxmlformats.org/officeDocument/2006/relationships/hyperlink" Target="http://www.geeksforgeeks.org/bucket-sort-2/" TargetMode="External"/><Relationship Id="rId5" Type="http://schemas.openxmlformats.org/officeDocument/2006/relationships/hyperlink" Target="http://sheilaalmeida.pro.br/dl/1-4-LMDM_MDA_fea2b_" TargetMode="External"/><Relationship Id="rId6" Type="http://schemas.openxmlformats.org/officeDocument/2006/relationships/hyperlink" Target="http://sheilaalmeida.pro.br/dl/1-4-LMDM_MDA_fea2b_" TargetMode="External"/><Relationship Id="rId7" Type="http://schemas.openxmlformats.org/officeDocument/2006/relationships/hyperlink" Target="http://www.faccamp.br/osvaldo/SequenciasConjuntos.pdf" TargetMode="External"/><Relationship Id="rId8" Type="http://schemas.openxmlformats.org/officeDocument/2006/relationships/hyperlink" Target="http://www.faccamp.br/osvaldo/SequenciasConjuntos.pdf" TargetMode="External"/><Relationship Id="rId9" Type="http://schemas.openxmlformats.org/officeDocument/2006/relationships/hyperlink" Target="https://www.ime.usp.br/~song/mac5710/slides/01complex.pdf" TargetMode="External"/><Relationship Id="rId10" Type="http://schemas.openxmlformats.org/officeDocument/2006/relationships/hyperlink" Target="https://www.ime.usp.br/~song/mac5710/slides/01complex.pdf" TargetMode="External"/><Relationship Id="rId11" Type="http://schemas.openxmlformats.org/officeDocument/2006/relationships/hyperlink" Target="https://www.ime.usp.br/~song/mac5710/slides/01complex.pdf" TargetMode="External"/><Relationship Id="rId1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683640" y="155664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pt-BR" sz="6600" spc="-97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Estrutura de Dados</a:t>
            </a:r>
            <a:br/>
            <a:r>
              <a:rPr b="0" lang="pt-BR" sz="6600" spc="-97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Luciene Cristina</a:t>
            </a:r>
            <a:endParaRPr b="0" lang="pt-BR" sz="66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1403640" y="34290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0" lang="en-US" sz="4000" spc="-1" strike="noStrike">
                <a:solidFill>
                  <a:srgbClr val="8f8e8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Algoritmo de Ordenação:</a:t>
            </a:r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0" lang="en-US" sz="4000" spc="-1" strike="noStrike">
                <a:solidFill>
                  <a:srgbClr val="8f8e8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</a:t>
            </a:r>
            <a:r>
              <a:rPr b="0" lang="en-US" sz="4000" spc="-1" strike="noStrike">
                <a:solidFill>
                  <a:srgbClr val="8f8e8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BucketSort</a:t>
            </a:r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67640" y="47664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b="0"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        </a:t>
            </a:r>
            <a:r>
              <a:rPr b="0"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Após a operação, temos:</a:t>
            </a:r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b="0"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Tamanho do Vetor = </a:t>
            </a:r>
            <a:r>
              <a:rPr b="0" lang="pt-BR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14   </a:t>
            </a:r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b="0"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Quantidade de Baldes = </a:t>
            </a:r>
            <a:r>
              <a:rPr b="0" lang="pt-BR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 Baldes</a:t>
            </a:r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b="0"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Tamanho de cada Balde = </a:t>
            </a:r>
            <a:r>
              <a:rPr b="0" lang="pt-BR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439"/>
              </a:spcBef>
              <a:buClr>
                <a:srgbClr val="a9a57c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Por ultimo,  para descobrir a posição correta do valor no Balde temos:    </a:t>
            </a:r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b="0"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 valor a entrar, dividido pelo tamanho de cada balde. </a:t>
            </a:r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b="0"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b="0"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peguemos o numero  5 do vetor anterior como exemplo:</a:t>
            </a:r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b="0"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Em qual balde ele estará?</a:t>
            </a:r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b="0"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Teremos 5 dividido por 2, arredondando(se necessário) </a:t>
            </a:r>
            <a:r>
              <a:rPr b="0" lang="pt-BR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r>
              <a:rPr b="0"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Ou seja, o valor 5 </a:t>
            </a:r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b="0"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ficará no balde</a:t>
            </a:r>
            <a:r>
              <a:rPr b="0" lang="pt-BR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3</a:t>
            </a:r>
            <a:r>
              <a:rPr b="0"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b="0"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</a:t>
            </a:r>
            <a:r>
              <a:rPr b="0"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B3</a:t>
            </a:r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640440" y="2984040"/>
            <a:ext cx="6800040" cy="359640"/>
          </a:xfrm>
          <a:prstGeom prst="round1Rect">
            <a:avLst>
              <a:gd name="adj" fmla="val 16667"/>
            </a:avLst>
          </a:prstGeom>
          <a:solidFill>
            <a:srgbClr val="ffffff"/>
          </a:solidFill>
          <a:ln w="25560">
            <a:solidFill>
              <a:srgbClr val="9cbe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5     20     17    8     1    11     9   22    13    4    12   10    6     21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1296720" y="4797000"/>
            <a:ext cx="1367640" cy="935640"/>
          </a:xfrm>
          <a:prstGeom prst="round1Rect">
            <a:avLst>
              <a:gd name="adj" fmla="val 16667"/>
            </a:avLst>
          </a:prstGeom>
          <a:solidFill>
            <a:srgbClr val="ffffff"/>
          </a:solidFill>
          <a:ln w="25560">
            <a:solidFill>
              <a:srgbClr val="9cbe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</a:t>
            </a:r>
            <a:r>
              <a:rPr b="0" lang="en-US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2627640" y="548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4600" spc="-97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O que é?</a:t>
            </a:r>
            <a:endParaRPr b="0" lang="pt-BR" sz="46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0" y="19170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228240" algn="just">
              <a:lnSpc>
                <a:spcPct val="100000"/>
              </a:lnSpc>
              <a:spcBef>
                <a:spcPts val="439"/>
              </a:spcBef>
              <a:buClr>
                <a:srgbClr val="a9a57c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 Bucket sort, ou também chamado de Bin sort, é um algoritmo de ordenação que funciona dividindo um vetor em um número finito de recipientes. Cada recipiente é então ordenado individualmente, seja usando um algoritmo de ordenação diferente, ou mesmo usando o algoritmo Bucket Sort recursivamente. </a:t>
            </a:r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67640" y="54864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4600" spc="-97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Seu Funcionamento:</a:t>
            </a:r>
            <a:endParaRPr b="0" lang="pt-BR" sz="46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467640" y="18450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228240">
              <a:lnSpc>
                <a:spcPct val="100000"/>
              </a:lnSpc>
              <a:spcBef>
                <a:spcPts val="439"/>
              </a:spcBef>
              <a:buClr>
                <a:srgbClr val="a9a57c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Bucket sort funciona do seguinte modo:</a:t>
            </a:r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439"/>
              </a:spcBef>
              <a:buClr>
                <a:srgbClr val="a9a57c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Inicialize um vetor de "baldes", inicialmente vazios.</a:t>
            </a:r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439"/>
              </a:spcBef>
              <a:buClr>
                <a:srgbClr val="a9a57c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Tendo como fonte um vetor original, inclui-se cada elemento em um balde referente ao grupo pertencente a ele.</a:t>
            </a:r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439"/>
              </a:spcBef>
              <a:buClr>
                <a:srgbClr val="a9a57c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Ordene todos os baldes não vazios.</a:t>
            </a:r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439"/>
              </a:spcBef>
              <a:buClr>
                <a:srgbClr val="a9a57c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Coloque os elementos dos baldes que não estão vazios no vetor original.</a:t>
            </a:r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4600" spc="-97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    </a:t>
            </a:r>
            <a:r>
              <a:rPr b="0" lang="pt-BR" sz="4600" spc="-97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Análise de Complexidade</a:t>
            </a:r>
            <a:endParaRPr b="0" lang="pt-BR" sz="46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228240">
              <a:lnSpc>
                <a:spcPct val="100000"/>
              </a:lnSpc>
              <a:spcBef>
                <a:spcPts val="380"/>
              </a:spcBef>
              <a:buClr>
                <a:srgbClr val="a9a57c"/>
              </a:buClr>
              <a:buFont typeface="Arial"/>
              <a:buChar char="•"/>
            </a:pPr>
            <a:r>
              <a:rPr b="1" lang="pt-BR" sz="19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Complexidade de Tempo</a:t>
            </a:r>
            <a:endParaRPr b="0" lang="pt-BR" sz="19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380"/>
              </a:spcBef>
            </a:pPr>
            <a:r>
              <a:rPr b="0" lang="pt-BR" sz="19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pt-BR" sz="19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O(n²)</a:t>
            </a:r>
            <a:endParaRPr b="0" lang="pt-BR" sz="19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00"/>
              </a:spcBef>
            </a:pPr>
            <a:r>
              <a:rPr b="0" lang="pt-BR" sz="20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complexidade de tempo é normalmente estimada através da  contagem do número de operações elementares realizadas pelo algoritmo, em que uma operação elementar leva uma quantidade de tempo fixo para executar. Assim, a quantidade de tempo necessário e o número de operações elementares realizadas pelo algoritmo diferem no máximo por um fator constante.</a:t>
            </a:r>
            <a:endParaRPr b="0" lang="pt-BR" sz="20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380"/>
              </a:spcBef>
            </a:pPr>
            <a:endParaRPr b="0" lang="pt-BR" sz="20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380"/>
              </a:spcBef>
            </a:pPr>
            <a:r>
              <a:rPr b="1" lang="pt-BR" sz="19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1" lang="pt-BR" sz="19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Complexidade de espaço </a:t>
            </a:r>
            <a:endParaRPr b="0" lang="pt-BR" sz="19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380"/>
              </a:spcBef>
            </a:pPr>
            <a:r>
              <a:rPr b="0" lang="pt-BR" sz="19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pt-BR" sz="19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O(n) </a:t>
            </a:r>
            <a:endParaRPr b="0" lang="pt-BR" sz="19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00"/>
              </a:spcBef>
            </a:pPr>
            <a:r>
              <a:rPr b="0" lang="pt-BR" sz="20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Complexidade de Espaço é a medida em função da quantidade de memória auxiliar e total necessária para a execução do algoritmo. </a:t>
            </a:r>
            <a:endParaRPr b="0" lang="pt-BR" sz="20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00"/>
              </a:spcBef>
            </a:pPr>
            <a:endParaRPr b="0" lang="pt-BR" sz="20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00"/>
              </a:spcBef>
            </a:pPr>
            <a:r>
              <a:rPr b="0" lang="pt-BR" sz="20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Resumo, o Bucket Sort apresenta problemas quanto as complexidades acima e é :</a:t>
            </a:r>
            <a:endParaRPr b="0" lang="pt-BR" sz="20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00"/>
              </a:spcBef>
            </a:pPr>
            <a:endParaRPr b="0" lang="pt-BR" sz="20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00"/>
              </a:spcBef>
            </a:pPr>
            <a:r>
              <a:rPr b="0" lang="pt-BR" sz="20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Bom quando o número de chaves é pequeno e há em média poucos elementos por balde. </a:t>
            </a:r>
            <a:endParaRPr b="0" lang="pt-BR" sz="20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00"/>
              </a:spcBef>
            </a:pPr>
            <a:endParaRPr b="0" lang="pt-BR" sz="20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00"/>
              </a:spcBef>
            </a:pPr>
            <a:r>
              <a:rPr b="0" lang="pt-BR" sz="20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 sua estabilidade depende do algoritmo de ordenação utilizado para ordenar os baldes.</a:t>
            </a:r>
            <a:endParaRPr b="0" lang="pt-BR" sz="20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380"/>
              </a:spcBef>
            </a:pPr>
            <a:endParaRPr b="0" lang="pt-BR" sz="20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4600" spc="-97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                 </a:t>
            </a:r>
            <a:r>
              <a:rPr b="0" lang="pt-BR" sz="4600" spc="-97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Fluxograma</a:t>
            </a:r>
            <a:endParaRPr b="0" lang="pt-BR" sz="46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130320" y="1388160"/>
            <a:ext cx="8160840" cy="5029200"/>
          </a:xfrm>
          <a:prstGeom prst="rect">
            <a:avLst/>
          </a:prstGeom>
          <a:ln w="19080">
            <a:solidFill>
              <a:srgbClr val="3465a4"/>
            </a:solidFill>
            <a:round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pt-BR" sz="4600" spc="-97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         </a:t>
            </a:r>
            <a:r>
              <a:rPr b="0" lang="pt-BR" sz="4600" spc="-97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Vamos para o código!</a:t>
            </a:r>
            <a:endParaRPr b="0" lang="pt-BR" sz="46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0" y="1257840"/>
            <a:ext cx="9143640" cy="514296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4600" spc="-97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   </a:t>
            </a:r>
            <a:r>
              <a:rPr b="0" lang="pt-BR" sz="4600" spc="-97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Referências Bibliográficas</a:t>
            </a:r>
            <a:endParaRPr b="0" lang="pt-BR" sz="46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b="0" lang="pt-BR" sz="2200" spc="-1" strike="noStrike" u="sng">
                <a:solidFill>
                  <a:srgbClr val="d25814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https://</a:t>
            </a:r>
            <a:r>
              <a:rPr b="0" lang="pt-BR" sz="2200" spc="-1" strike="noStrike" u="sng">
                <a:solidFill>
                  <a:srgbClr val="d25814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pt.wikipedia.org/wiki/Bucket_sort</a:t>
            </a:r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b="0" lang="pt-BR" sz="2200" spc="-1" strike="noStrike" u="sng">
                <a:solidFill>
                  <a:srgbClr val="d25814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http://www.geeksforgeeks.org/bucket-sort-2</a:t>
            </a:r>
            <a:r>
              <a:rPr b="0" lang="pt-BR" sz="2200" spc="-1" strike="noStrike" u="sng">
                <a:solidFill>
                  <a:srgbClr val="d25814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4"/>
              </a:rPr>
              <a:t>/</a:t>
            </a:r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b="0" lang="pt-BR" sz="2200" spc="-1" strike="noStrike" u="sng">
                <a:solidFill>
                  <a:srgbClr val="d25814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5"/>
              </a:rPr>
              <a:t>http://sheilaalmeida.pro.br/dl/1-4-LMDM_MDA_fea2b</a:t>
            </a:r>
            <a:r>
              <a:rPr b="0" lang="pt-BR" sz="2200" spc="-1" strike="noStrike" u="sng">
                <a:solidFill>
                  <a:srgbClr val="d25814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6"/>
              </a:rPr>
              <a:t>_</a:t>
            </a:r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b="0" lang="pt-BR" sz="2200" spc="-1" strike="noStrike" u="sng">
                <a:solidFill>
                  <a:srgbClr val="d25814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7"/>
              </a:rPr>
              <a:t>http://</a:t>
            </a:r>
            <a:r>
              <a:rPr b="0" lang="pt-BR" sz="2200" spc="-1" strike="noStrike" u="sng">
                <a:solidFill>
                  <a:srgbClr val="d25814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8"/>
              </a:rPr>
              <a:t>www.faccamp.br/osvaldo/SequenciasConjuntos.pdf</a:t>
            </a:r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b="0" lang="pt-BR" sz="2200" spc="-1" strike="noStrike" u="sng">
                <a:solidFill>
                  <a:srgbClr val="d25814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9"/>
              </a:rPr>
              <a:t>https</a:t>
            </a:r>
            <a:r>
              <a:rPr b="0" lang="pt-BR" sz="2200" spc="-1" strike="noStrike" u="sng">
                <a:solidFill>
                  <a:srgbClr val="d25814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0"/>
              </a:rPr>
              <a:t>://www.ime.usp.br/~</a:t>
            </a:r>
            <a:r>
              <a:rPr b="0" lang="pt-BR" sz="2200" spc="-1" strike="noStrike" u="sng">
                <a:solidFill>
                  <a:srgbClr val="d25814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1"/>
              </a:rPr>
              <a:t>song/mac5710/slides/01complex.pdf</a:t>
            </a:r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b="0"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Dupla:</a:t>
            </a:r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b="0"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Valdecir da Silva Pereira</a:t>
            </a:r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b="0"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Iago Fonseca de Santana</a:t>
            </a:r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pt-BR" sz="4600" spc="-97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            </a:t>
            </a:r>
            <a:r>
              <a:rPr b="0" lang="pt-BR" sz="4600" spc="-97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MUITO OBRIGADO!</a:t>
            </a:r>
            <a:endParaRPr b="0" lang="pt-BR" sz="46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pt-BR" sz="4600" spc="-97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Exemplo ilustativo funcionamento</a:t>
            </a:r>
            <a:endParaRPr b="0" lang="pt-BR" sz="46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395640" y="141264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228240">
              <a:lnSpc>
                <a:spcPct val="100000"/>
              </a:lnSpc>
              <a:spcBef>
                <a:spcPts val="760"/>
              </a:spcBef>
              <a:buClr>
                <a:srgbClr val="a9a57c"/>
              </a:buClr>
              <a:buFont typeface="Arial"/>
              <a:buChar char="•"/>
            </a:pPr>
            <a:r>
              <a:rPr b="0" lang="pt-BR" sz="3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Imagine o seguinte vetor  de 14 posições abaixo:</a:t>
            </a:r>
            <a:endParaRPr b="0" lang="pt-BR" sz="3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561"/>
              </a:spcBef>
            </a:pPr>
            <a:r>
              <a:rPr b="0" lang="pt-BR" sz="2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</a:t>
            </a:r>
            <a:endParaRPr b="0" lang="pt-BR" sz="2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561"/>
              </a:spcBef>
            </a:pPr>
            <a:r>
              <a:rPr b="0" lang="pt-BR" sz="2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</a:t>
            </a:r>
            <a:r>
              <a:rPr b="0" lang="pt-BR" sz="2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0         1           2        3       4         5        6       7         8        9       10      11     12       13</a:t>
            </a:r>
            <a:endParaRPr b="0" lang="pt-BR" sz="2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561"/>
              </a:spcBef>
            </a:pPr>
            <a:endParaRPr b="0" lang="pt-BR" sz="2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pt-BR" sz="2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</a:t>
            </a:r>
            <a:endParaRPr b="0" lang="pt-BR" sz="2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pt-BR" sz="2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581"/>
              </a:spcBef>
            </a:pPr>
            <a:endParaRPr b="0" lang="pt-BR" sz="2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760"/>
              </a:spcBef>
            </a:pPr>
            <a:r>
              <a:rPr b="0" lang="pt-BR" sz="3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Utilizando o bucket sort teriamos a organização destes valores em “Baldes” </a:t>
            </a:r>
            <a:endParaRPr b="0" lang="pt-BR" sz="3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760"/>
              </a:spcBef>
            </a:pPr>
            <a:endParaRPr b="0" lang="pt-BR" sz="3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760"/>
              </a:spcBef>
            </a:pPr>
            <a:r>
              <a:rPr b="0" lang="pt-BR" sz="3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Primeiramente, para se descobrir quantos baldes haverão, deve-se pegar o maior elemento do vetor,  no caso 22 e dividi-lo por 2. Teremos então </a:t>
            </a:r>
            <a:r>
              <a:rPr b="0" lang="pt-BR" sz="3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 baldes.</a:t>
            </a:r>
            <a:endParaRPr b="0" lang="pt-BR" sz="3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760"/>
              </a:spcBef>
            </a:pPr>
            <a:r>
              <a:rPr b="0" lang="pt-BR" sz="3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endParaRPr b="0" lang="pt-BR" sz="3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760"/>
              </a:spcBef>
            </a:pPr>
            <a:r>
              <a:rPr b="0" lang="pt-BR" sz="3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 descobrir o tamanho que cada balde comporta, ou seja, quantos elementos cabem em um mesmo balde, basta  pegar o maior elemento, no caso 22 e dividir </a:t>
            </a:r>
            <a:endParaRPr b="0" lang="pt-BR" sz="3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760"/>
              </a:spcBef>
            </a:pPr>
            <a:r>
              <a:rPr b="0" lang="pt-BR" sz="3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pelo tamanho do vetor,  ou seja 14. Após a divisão, e arredondamento (se necessário) temos </a:t>
            </a:r>
            <a:r>
              <a:rPr b="0" lang="pt-BR" sz="3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b="0" lang="pt-BR" sz="3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pt-BR" sz="3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pt-BR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pt-BR" sz="36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pt-BR" sz="36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endParaRPr b="0" lang="pt-BR" sz="36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endParaRPr b="0" lang="pt-BR" sz="36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795960" y="2205000"/>
            <a:ext cx="6800040" cy="359640"/>
          </a:xfrm>
          <a:prstGeom prst="round1Rect">
            <a:avLst>
              <a:gd name="adj" fmla="val 16667"/>
            </a:avLst>
          </a:prstGeom>
          <a:solidFill>
            <a:srgbClr val="ffffff"/>
          </a:solidFill>
          <a:ln w="25560">
            <a:solidFill>
              <a:srgbClr val="9cbe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5     20     17    8     1    11     9   22    13    4    12   10    6     21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538</TotalTime>
  <Application>LibreOffice/5.3.3.2$MacOSX_X86_64 LibreOffice_project/3d9a8b4b4e538a85e0782bd6c2d430bafe583448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2017-05-27T19:43:03Z</dcterms:created>
  <dc:creator>iago fonseca</dc:creator>
  <dc:description/>
  <dc:language>en-US</dc:language>
  <cp:lastModifiedBy/>
  <dcterms:modified xsi:type="dcterms:W3CDTF">2017-05-30T04:11:19Z</dcterms:modified>
  <cp:revision>54</cp:revision>
  <dc:subject/>
  <dc:title>Estrutura de Dados Luciene christina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