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61" r:id="rId2"/>
    <p:sldId id="260" r:id="rId3"/>
    <p:sldId id="258" r:id="rId4"/>
    <p:sldId id="265" r:id="rId5"/>
    <p:sldId id="266" r:id="rId6"/>
    <p:sldId id="277" r:id="rId7"/>
    <p:sldId id="268" r:id="rId8"/>
    <p:sldId id="269" r:id="rId9"/>
    <p:sldId id="270" r:id="rId10"/>
    <p:sldId id="279" r:id="rId11"/>
    <p:sldId id="271" r:id="rId12"/>
    <p:sldId id="280" r:id="rId13"/>
    <p:sldId id="281" r:id="rId14"/>
    <p:sldId id="273" r:id="rId15"/>
    <p:sldId id="282" r:id="rId16"/>
    <p:sldId id="264" r:id="rId17"/>
  </p:sldIdLst>
  <p:sldSz cx="12192000" cy="6858000"/>
  <p:notesSz cx="6858000" cy="9144000"/>
  <p:embeddedFontLst>
    <p:embeddedFont>
      <p:font typeface="微软雅黑 Light" panose="020B0502040204020203" pitchFamily="34" charset="-122"/>
      <p:regular r:id="rId18"/>
    </p:embeddedFont>
    <p:embeddedFont>
      <p:font typeface="楷体" panose="02010609060101010101" pitchFamily="49" charset="-122"/>
      <p:regular r:id="rId19"/>
    </p:embeddedFont>
    <p:embeddedFont>
      <p:font typeface="微软雅黑" panose="020B0503020204020204" pitchFamily="34" charset="-122"/>
      <p:regular r:id="rId20"/>
      <p:bold r:id="rId2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C7000B"/>
    <a:srgbClr val="FFFFFF"/>
    <a:srgbClr val="4472C4"/>
    <a:srgbClr val="F0F0F0"/>
    <a:srgbClr val="F7F7F7"/>
    <a:srgbClr val="0D0D0D"/>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507" autoAdjust="0"/>
  </p:normalViewPr>
  <p:slideViewPr>
    <p:cSldViewPr snapToGrid="0">
      <p:cViewPr varScale="1">
        <p:scale>
          <a:sx n="128" d="100"/>
          <a:sy n="128" d="100"/>
        </p:scale>
        <p:origin x="89" y="151"/>
      </p:cViewPr>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FE485EF-8073-41BE-934F-A5B4DBF934A2}" type="datetimeFigureOut">
              <a:rPr lang="zh-CN" altLang="en-US" smtClean="0"/>
              <a:t>2022/12/5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0D5E5E-F215-435F-8B9C-F0EAF1BB8C77}" type="slidenum">
              <a:rPr lang="zh-CN" altLang="en-US" smtClean="0"/>
              <a:t>‹#›</a:t>
            </a:fld>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r="86160"/>
          <a:stretch>
            <a:fillRect/>
          </a:stretch>
        </p:blipFill>
        <p:spPr>
          <a:xfrm>
            <a:off x="244549" y="232190"/>
            <a:ext cx="1619693" cy="598663"/>
          </a:xfrm>
          <a:prstGeom prst="rect">
            <a:avLst/>
          </a:prstGeom>
        </p:spPr>
      </p:pic>
      <p:grpSp>
        <p:nvGrpSpPr>
          <p:cNvPr id="9" name="组合 8"/>
          <p:cNvGrpSpPr/>
          <p:nvPr userDrawn="1"/>
        </p:nvGrpSpPr>
        <p:grpSpPr>
          <a:xfrm>
            <a:off x="7020134" y="1248833"/>
            <a:ext cx="4420472" cy="4360333"/>
            <a:chOff x="3970966" y="2703150"/>
            <a:chExt cx="3809803" cy="3757972"/>
          </a:xfrm>
        </p:grpSpPr>
        <p:sp>
          <p:nvSpPr>
            <p:cNvPr id="10" name="椭圆 9"/>
            <p:cNvSpPr/>
            <p:nvPr/>
          </p:nvSpPr>
          <p:spPr>
            <a:xfrm>
              <a:off x="4128031" y="6298562"/>
              <a:ext cx="335280" cy="50800"/>
            </a:xfrm>
            <a:prstGeom prst="ellipse">
              <a:avLst/>
            </a:prstGeom>
            <a:solidFill>
              <a:srgbClr val="262626">
                <a:alpha val="20000"/>
              </a:srgbClr>
            </a:solidFill>
            <a:ln>
              <a:noFill/>
            </a:ln>
            <a:effectLst>
              <a:glow rad="101600">
                <a:srgbClr val="0D0D0D">
                  <a:alpha val="10196"/>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551190" y="6349362"/>
              <a:ext cx="369341" cy="45719"/>
            </a:xfrm>
            <a:prstGeom prst="ellipse">
              <a:avLst/>
            </a:prstGeom>
            <a:solidFill>
              <a:srgbClr val="262626">
                <a:alpha val="20000"/>
              </a:srgbClr>
            </a:solidFill>
            <a:ln>
              <a:noFill/>
            </a:ln>
            <a:effectLst>
              <a:glow rad="101600">
                <a:srgbClr val="0D0D0D">
                  <a:alpha val="10196"/>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988702" y="6025512"/>
              <a:ext cx="1322072" cy="45719"/>
            </a:xfrm>
            <a:prstGeom prst="ellipse">
              <a:avLst/>
            </a:prstGeom>
            <a:solidFill>
              <a:srgbClr val="262626">
                <a:alpha val="20000"/>
              </a:srgbClr>
            </a:solidFill>
            <a:ln>
              <a:noFill/>
            </a:ln>
            <a:effectLst>
              <a:glow rad="101600">
                <a:srgbClr val="0D0D0D">
                  <a:alpha val="10196"/>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289311" y="6017892"/>
              <a:ext cx="549389" cy="45719"/>
            </a:xfrm>
            <a:prstGeom prst="ellipse">
              <a:avLst/>
            </a:prstGeom>
            <a:solidFill>
              <a:srgbClr val="262626">
                <a:alpha val="20000"/>
              </a:srgbClr>
            </a:solidFill>
            <a:ln>
              <a:noFill/>
            </a:ln>
            <a:effectLst>
              <a:glow rad="101600">
                <a:srgbClr val="0D0D0D">
                  <a:alpha val="10196"/>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rotWithShape="1">
            <a:blip r:embed="rId4">
              <a:extLst>
                <a:ext uri="{28A0092B-C50C-407E-A947-70E740481C1C}">
                  <a14:useLocalDpi xmlns:a14="http://schemas.microsoft.com/office/drawing/2010/main" val="0"/>
                </a:ext>
              </a:extLst>
            </a:blip>
            <a:srcRect l="52781" t="11097" r="3922" b="12977"/>
            <a:stretch>
              <a:fillRect/>
            </a:stretch>
          </p:blipFill>
          <p:spPr>
            <a:xfrm>
              <a:off x="3970966" y="2703150"/>
              <a:ext cx="3809803" cy="3757972"/>
            </a:xfrm>
            <a:prstGeom prst="rect">
              <a:avLst/>
            </a:prstGeom>
          </p:spPr>
        </p:pic>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FE485EF-8073-41BE-934F-A5B4DBF934A2}" type="datetimeFigureOut">
              <a:rPr lang="zh-CN" altLang="en-US" smtClean="0"/>
              <a:t>2022/12/5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B0D5E5E-F215-435F-8B9C-F0EAF1BB8C77}"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FE485EF-8073-41BE-934F-A5B4DBF934A2}" type="datetimeFigureOut">
              <a:rPr lang="zh-CN" altLang="en-US" smtClean="0"/>
              <a:t>2022/12/5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0D5E5E-F215-435F-8B9C-F0EAF1BB8C77}"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FE485EF-8073-41BE-934F-A5B4DBF934A2}" type="datetimeFigureOut">
              <a:rPr lang="zh-CN" altLang="en-US" smtClean="0"/>
              <a:t>2022/12/5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0D5E5E-F215-435F-8B9C-F0EAF1BB8C77}"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FE485EF-8073-41BE-934F-A5B4DBF934A2}" type="datetimeFigureOut">
              <a:rPr lang="zh-CN" altLang="en-US" smtClean="0"/>
              <a:t>2022/12/5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0D5E5E-F215-435F-8B9C-F0EAF1BB8C77}" type="slidenum">
              <a:rPr lang="zh-CN" altLang="en-US" smtClean="0"/>
              <a:t>‹#›</a:t>
            </a:fld>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r="86160"/>
          <a:stretch>
            <a:fillRect/>
          </a:stretch>
        </p:blipFill>
        <p:spPr>
          <a:xfrm>
            <a:off x="244549" y="232190"/>
            <a:ext cx="1619693" cy="598663"/>
          </a:xfrm>
          <a:prstGeom prst="rect">
            <a:avLst/>
          </a:prstGeom>
        </p:spPr>
      </p:pic>
      <p:grpSp>
        <p:nvGrpSpPr>
          <p:cNvPr id="9" name="组合 8"/>
          <p:cNvGrpSpPr/>
          <p:nvPr userDrawn="1"/>
        </p:nvGrpSpPr>
        <p:grpSpPr>
          <a:xfrm>
            <a:off x="7020134" y="1248833"/>
            <a:ext cx="4420472" cy="4360333"/>
            <a:chOff x="3970966" y="2703150"/>
            <a:chExt cx="3809803" cy="3757972"/>
          </a:xfrm>
        </p:grpSpPr>
        <p:sp>
          <p:nvSpPr>
            <p:cNvPr id="10" name="椭圆 9"/>
            <p:cNvSpPr/>
            <p:nvPr/>
          </p:nvSpPr>
          <p:spPr>
            <a:xfrm>
              <a:off x="4128031" y="6298562"/>
              <a:ext cx="335280" cy="50800"/>
            </a:xfrm>
            <a:prstGeom prst="ellipse">
              <a:avLst/>
            </a:prstGeom>
            <a:solidFill>
              <a:srgbClr val="262626">
                <a:alpha val="20000"/>
              </a:srgbClr>
            </a:solidFill>
            <a:ln>
              <a:noFill/>
            </a:ln>
            <a:effectLst>
              <a:glow rad="101600">
                <a:srgbClr val="0D0D0D">
                  <a:alpha val="10196"/>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551190" y="6349362"/>
              <a:ext cx="369341" cy="45719"/>
            </a:xfrm>
            <a:prstGeom prst="ellipse">
              <a:avLst/>
            </a:prstGeom>
            <a:solidFill>
              <a:srgbClr val="262626">
                <a:alpha val="20000"/>
              </a:srgbClr>
            </a:solidFill>
            <a:ln>
              <a:noFill/>
            </a:ln>
            <a:effectLst>
              <a:glow rad="101600">
                <a:srgbClr val="0D0D0D">
                  <a:alpha val="10196"/>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988702" y="6025512"/>
              <a:ext cx="1322072" cy="45719"/>
            </a:xfrm>
            <a:prstGeom prst="ellipse">
              <a:avLst/>
            </a:prstGeom>
            <a:solidFill>
              <a:srgbClr val="262626">
                <a:alpha val="20000"/>
              </a:srgbClr>
            </a:solidFill>
            <a:ln>
              <a:noFill/>
            </a:ln>
            <a:effectLst>
              <a:glow rad="101600">
                <a:srgbClr val="0D0D0D">
                  <a:alpha val="10196"/>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289311" y="6017892"/>
              <a:ext cx="549389" cy="45719"/>
            </a:xfrm>
            <a:prstGeom prst="ellipse">
              <a:avLst/>
            </a:prstGeom>
            <a:solidFill>
              <a:srgbClr val="262626">
                <a:alpha val="20000"/>
              </a:srgbClr>
            </a:solidFill>
            <a:ln>
              <a:noFill/>
            </a:ln>
            <a:effectLst>
              <a:glow rad="101600">
                <a:srgbClr val="0D0D0D">
                  <a:alpha val="10196"/>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rotWithShape="1">
            <a:blip r:embed="rId4">
              <a:extLst>
                <a:ext uri="{28A0092B-C50C-407E-A947-70E740481C1C}">
                  <a14:useLocalDpi xmlns:a14="http://schemas.microsoft.com/office/drawing/2010/main" val="0"/>
                </a:ext>
              </a:extLst>
            </a:blip>
            <a:srcRect l="52781" t="11097" r="3922" b="12977"/>
            <a:stretch>
              <a:fillRect/>
            </a:stretch>
          </p:blipFill>
          <p:spPr>
            <a:xfrm>
              <a:off x="3970966" y="2703150"/>
              <a:ext cx="3809803" cy="3757972"/>
            </a:xfrm>
            <a:prstGeom prst="rect">
              <a:avLst/>
            </a:prstGeom>
          </p:spPr>
        </p:pic>
      </p:grpSp>
      <p:sp>
        <p:nvSpPr>
          <p:cNvPr id="17" name="文本框 16"/>
          <p:cNvSpPr txBox="1"/>
          <p:nvPr userDrawn="1"/>
        </p:nvSpPr>
        <p:spPr>
          <a:xfrm>
            <a:off x="1864242" y="2497049"/>
            <a:ext cx="3236784" cy="923330"/>
          </a:xfrm>
          <a:prstGeom prst="rect">
            <a:avLst/>
          </a:prstGeom>
          <a:noFill/>
        </p:spPr>
        <p:txBody>
          <a:bodyPr wrap="none" rtlCol="0">
            <a:spAutoFit/>
          </a:bodyPr>
          <a:lstStyle/>
          <a:p>
            <a:r>
              <a:rPr lang="en-US" altLang="zh-CN" sz="5400" b="0" spc="300" dirty="0">
                <a:solidFill>
                  <a:schemeClr val="tx1">
                    <a:lumMod val="65000"/>
                    <a:lumOff val="35000"/>
                  </a:schemeClr>
                </a:solidFill>
                <a:latin typeface="+mj-ea"/>
                <a:ea typeface="+mj-ea"/>
              </a:rPr>
              <a:t>THANKS</a:t>
            </a:r>
            <a:endParaRPr lang="zh-CN" altLang="en-US" sz="5400" b="0" spc="300" dirty="0">
              <a:solidFill>
                <a:schemeClr val="tx1">
                  <a:lumMod val="65000"/>
                  <a:lumOff val="35000"/>
                </a:schemeClr>
              </a:solidFill>
              <a:latin typeface="+mj-ea"/>
              <a:ea typeface="+mj-ea"/>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FE485EF-8073-41BE-934F-A5B4DBF934A2}" type="datetimeFigureOut">
              <a:rPr lang="zh-CN" altLang="en-US" smtClean="0"/>
              <a:t>2022/12/5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0D5E5E-F215-435F-8B9C-F0EAF1BB8C77}" type="slidenum">
              <a:rPr lang="zh-CN" altLang="en-US" smtClean="0"/>
              <a:t>‹#›</a:t>
            </a:fld>
            <a:endParaRPr lang="zh-CN" altLang="en-US"/>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r="86160"/>
          <a:stretch>
            <a:fillRect/>
          </a:stretch>
        </p:blipFill>
        <p:spPr>
          <a:xfrm>
            <a:off x="244549" y="232190"/>
            <a:ext cx="1619693" cy="598663"/>
          </a:xfrm>
          <a:prstGeom prst="rect">
            <a:avLst/>
          </a:prstGeom>
        </p:spPr>
      </p:pic>
      <p:grpSp>
        <p:nvGrpSpPr>
          <p:cNvPr id="9" name="组合 8"/>
          <p:cNvGrpSpPr/>
          <p:nvPr userDrawn="1"/>
        </p:nvGrpSpPr>
        <p:grpSpPr>
          <a:xfrm>
            <a:off x="4656940" y="3593804"/>
            <a:ext cx="2878120" cy="2838964"/>
            <a:chOff x="3970966" y="2703150"/>
            <a:chExt cx="3809803" cy="3757972"/>
          </a:xfrm>
        </p:grpSpPr>
        <p:sp>
          <p:nvSpPr>
            <p:cNvPr id="10" name="椭圆 9"/>
            <p:cNvSpPr/>
            <p:nvPr/>
          </p:nvSpPr>
          <p:spPr>
            <a:xfrm>
              <a:off x="4128031" y="6298562"/>
              <a:ext cx="335280" cy="50800"/>
            </a:xfrm>
            <a:prstGeom prst="ellipse">
              <a:avLst/>
            </a:prstGeom>
            <a:solidFill>
              <a:srgbClr val="262626">
                <a:alpha val="20000"/>
              </a:srgbClr>
            </a:solidFill>
            <a:ln>
              <a:noFill/>
            </a:ln>
            <a:effectLst>
              <a:glow rad="101600">
                <a:srgbClr val="0D0D0D">
                  <a:alpha val="10196"/>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6551190" y="6349362"/>
              <a:ext cx="369341" cy="45719"/>
            </a:xfrm>
            <a:prstGeom prst="ellipse">
              <a:avLst/>
            </a:prstGeom>
            <a:solidFill>
              <a:srgbClr val="262626">
                <a:alpha val="20000"/>
              </a:srgbClr>
            </a:solidFill>
            <a:ln>
              <a:noFill/>
            </a:ln>
            <a:effectLst>
              <a:glow rad="101600">
                <a:srgbClr val="0D0D0D">
                  <a:alpha val="10196"/>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988702" y="6025512"/>
              <a:ext cx="1322072" cy="45719"/>
            </a:xfrm>
            <a:prstGeom prst="ellipse">
              <a:avLst/>
            </a:prstGeom>
            <a:solidFill>
              <a:srgbClr val="262626">
                <a:alpha val="20000"/>
              </a:srgbClr>
            </a:solidFill>
            <a:ln>
              <a:noFill/>
            </a:ln>
            <a:effectLst>
              <a:glow rad="101600">
                <a:srgbClr val="0D0D0D">
                  <a:alpha val="10196"/>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4289311" y="6017892"/>
              <a:ext cx="549389" cy="45719"/>
            </a:xfrm>
            <a:prstGeom prst="ellipse">
              <a:avLst/>
            </a:prstGeom>
            <a:solidFill>
              <a:srgbClr val="262626">
                <a:alpha val="20000"/>
              </a:srgbClr>
            </a:solidFill>
            <a:ln>
              <a:noFill/>
            </a:ln>
            <a:effectLst>
              <a:glow rad="101600">
                <a:srgbClr val="0D0D0D">
                  <a:alpha val="10196"/>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nvPicPr>
          <p:blipFill rotWithShape="1">
            <a:blip r:embed="rId4" cstate="print">
              <a:extLst>
                <a:ext uri="{28A0092B-C50C-407E-A947-70E740481C1C}">
                  <a14:useLocalDpi xmlns:a14="http://schemas.microsoft.com/office/drawing/2010/main" val="0"/>
                </a:ext>
              </a:extLst>
            </a:blip>
            <a:srcRect l="52781" t="11097" r="3922" b="12977"/>
            <a:stretch>
              <a:fillRect/>
            </a:stretch>
          </p:blipFill>
          <p:spPr>
            <a:xfrm>
              <a:off x="3970966" y="2703150"/>
              <a:ext cx="3809803" cy="3757972"/>
            </a:xfrm>
            <a:prstGeom prst="rect">
              <a:avLst/>
            </a:prstGeom>
          </p:spPr>
        </p:pic>
      </p:grpSp>
      <p:sp>
        <p:nvSpPr>
          <p:cNvPr id="15" name="文本框 14"/>
          <p:cNvSpPr txBox="1"/>
          <p:nvPr userDrawn="1"/>
        </p:nvSpPr>
        <p:spPr>
          <a:xfrm>
            <a:off x="2639256" y="2645352"/>
            <a:ext cx="6744154" cy="523220"/>
          </a:xfrm>
          <a:prstGeom prst="rect">
            <a:avLst/>
          </a:prstGeom>
          <a:noFill/>
        </p:spPr>
        <p:txBody>
          <a:bodyPr wrap="none" rtlCol="0">
            <a:spAutoFit/>
          </a:bodyPr>
          <a:lstStyle/>
          <a:p>
            <a:r>
              <a:rPr lang="zh-CN" altLang="en-US" sz="2800" dirty="0">
                <a:solidFill>
                  <a:schemeClr val="tx1">
                    <a:lumMod val="75000"/>
                    <a:lumOff val="25000"/>
                  </a:schemeClr>
                </a:solidFill>
                <a:latin typeface="+mj-ea"/>
                <a:ea typeface="+mj-ea"/>
              </a:rPr>
              <a:t>“</a:t>
            </a:r>
            <a:r>
              <a:rPr lang="zh-CN" altLang="en-US" sz="2800" dirty="0">
                <a:solidFill>
                  <a:srgbClr val="C7000B"/>
                </a:solidFill>
                <a:latin typeface="方正兰亭中黑简体" panose="02000500000000000000" pitchFamily="2" charset="-122"/>
                <a:ea typeface="方正兰亭中黑简体" panose="02000500000000000000" pitchFamily="2" charset="-122"/>
              </a:rPr>
              <a:t>华为云杯</a:t>
            </a:r>
            <a:r>
              <a:rPr lang="zh-CN" altLang="en-US" sz="2800" dirty="0">
                <a:solidFill>
                  <a:schemeClr val="tx1">
                    <a:lumMod val="75000"/>
                    <a:lumOff val="25000"/>
                  </a:schemeClr>
                </a:solidFill>
                <a:latin typeface="+mj-ea"/>
                <a:ea typeface="+mj-ea"/>
              </a:rPr>
              <a:t>”</a:t>
            </a:r>
            <a:r>
              <a:rPr lang="en-US" altLang="zh-CN" sz="2800" dirty="0" smtClean="0">
                <a:solidFill>
                  <a:schemeClr val="tx1">
                    <a:lumMod val="75000"/>
                    <a:lumOff val="25000"/>
                  </a:schemeClr>
                </a:solidFill>
                <a:latin typeface="+mj-ea"/>
                <a:ea typeface="+mj-ea"/>
              </a:rPr>
              <a:t>2022</a:t>
            </a:r>
            <a:r>
              <a:rPr lang="zh-CN" altLang="en-US" sz="2800" dirty="0" smtClean="0">
                <a:solidFill>
                  <a:schemeClr val="tx1">
                    <a:lumMod val="75000"/>
                    <a:lumOff val="25000"/>
                  </a:schemeClr>
                </a:solidFill>
                <a:latin typeface="+mj-ea"/>
                <a:ea typeface="+mj-ea"/>
              </a:rPr>
              <a:t>人工智能</a:t>
            </a:r>
            <a:r>
              <a:rPr lang="zh-CN" altLang="en-US" sz="2800" dirty="0">
                <a:solidFill>
                  <a:schemeClr val="tx1">
                    <a:lumMod val="75000"/>
                    <a:lumOff val="25000"/>
                  </a:schemeClr>
                </a:solidFill>
                <a:latin typeface="+mj-ea"/>
                <a:ea typeface="+mj-ea"/>
              </a:rPr>
              <a:t>应用创新大赛</a:t>
            </a:r>
          </a:p>
        </p:txBody>
      </p:sp>
      <p:sp>
        <p:nvSpPr>
          <p:cNvPr id="16" name="矩形 15"/>
          <p:cNvSpPr/>
          <p:nvPr userDrawn="1"/>
        </p:nvSpPr>
        <p:spPr>
          <a:xfrm>
            <a:off x="4226669" y="1544477"/>
            <a:ext cx="1625600" cy="915760"/>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userDrawn="1"/>
        </p:nvSpPr>
        <p:spPr>
          <a:xfrm>
            <a:off x="2563623" y="1550032"/>
            <a:ext cx="7064755" cy="1015663"/>
          </a:xfrm>
          <a:prstGeom prst="rect">
            <a:avLst/>
          </a:prstGeom>
          <a:noFill/>
        </p:spPr>
        <p:txBody>
          <a:bodyPr wrap="none" rtlCol="0">
            <a:spAutoFit/>
          </a:bodyPr>
          <a:lstStyle/>
          <a:p>
            <a:r>
              <a:rPr lang="zh-CN" altLang="en-US" sz="6000" spc="300" dirty="0">
                <a:solidFill>
                  <a:schemeClr val="tx1">
                    <a:lumMod val="75000"/>
                    <a:lumOff val="25000"/>
                  </a:schemeClr>
                </a:solidFill>
                <a:latin typeface="方正兰亭粗黑简体" panose="02000500000000000000" pitchFamily="2" charset="-122"/>
                <a:ea typeface="方正兰亭粗黑简体" panose="02000500000000000000" pitchFamily="2" charset="-122"/>
              </a:rPr>
              <a:t>云聚</a:t>
            </a:r>
            <a:r>
              <a:rPr lang="zh-CN" altLang="en-US" sz="6000" spc="300" dirty="0">
                <a:solidFill>
                  <a:schemeClr val="bg1"/>
                </a:solidFill>
                <a:latin typeface="方正兰亭粗黑简体" panose="02000500000000000000" pitchFamily="2" charset="-122"/>
                <a:ea typeface="方正兰亭粗黑简体" panose="02000500000000000000" pitchFamily="2" charset="-122"/>
              </a:rPr>
              <a:t>姑苏</a:t>
            </a:r>
            <a:r>
              <a:rPr lang="zh-CN" altLang="en-US" sz="6000" spc="300" dirty="0">
                <a:solidFill>
                  <a:schemeClr val="tx1">
                    <a:lumMod val="75000"/>
                    <a:lumOff val="25000"/>
                  </a:schemeClr>
                </a:solidFill>
                <a:latin typeface="方正兰亭粗黑简体" panose="02000500000000000000" pitchFamily="2" charset="-122"/>
                <a:ea typeface="方正兰亭粗黑简体" panose="02000500000000000000" pitchFamily="2" charset="-122"/>
              </a:rPr>
              <a:t>  智享未来</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FE485EF-8073-41BE-934F-A5B4DBF934A2}" type="datetimeFigureOut">
              <a:rPr lang="zh-CN" altLang="en-US" smtClean="0"/>
              <a:t>2022/12/5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0D5E5E-F215-435F-8B9C-F0EAF1BB8C77}"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0FE485EF-8073-41BE-934F-A5B4DBF934A2}" type="datetimeFigureOut">
              <a:rPr lang="zh-CN" altLang="en-US" smtClean="0"/>
              <a:t>2022/12/5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B0D5E5E-F215-435F-8B9C-F0EAF1BB8C77}"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0FE485EF-8073-41BE-934F-A5B4DBF934A2}" type="datetimeFigureOut">
              <a:rPr lang="zh-CN" altLang="en-US" smtClean="0"/>
              <a:t>2022/12/5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B0D5E5E-F215-435F-8B9C-F0EAF1BB8C77}"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0FE485EF-8073-41BE-934F-A5B4DBF934A2}" type="datetimeFigureOut">
              <a:rPr lang="zh-CN" altLang="en-US" smtClean="0"/>
              <a:t>2022/12/5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B0D5E5E-F215-435F-8B9C-F0EAF1BB8C77}" type="slidenum">
              <a:rPr lang="zh-CN" altLang="en-US" smtClean="0"/>
              <a:t>‹#›</a:t>
            </a:fld>
            <a:endParaRPr lang="zh-CN" altLang="en-US"/>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bg>
      <p:bgPr>
        <a:gradFill>
          <a:gsLst>
            <a:gs pos="0">
              <a:srgbClr val="FFFFFF"/>
            </a:gs>
            <a:gs pos="100000">
              <a:srgbClr val="F0F0F0"/>
            </a:gs>
          </a:gsLst>
          <a:lin ang="5400000" scaled="1"/>
        </a:gra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extLst>
              <a:ext uri="{BEBA8EAE-BF5A-486C-A8C5-ECC9F3942E4B}">
                <a14:imgProps xmlns:a14="http://schemas.microsoft.com/office/drawing/2010/main">
                  <a14:imgLayer r:embed="rId3">
                    <a14:imgEffect>
                      <a14:brightnessContrast bright="15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日期占位符 1"/>
          <p:cNvSpPr>
            <a:spLocks noGrp="1"/>
          </p:cNvSpPr>
          <p:nvPr>
            <p:ph type="dt" sz="half" idx="10"/>
          </p:nvPr>
        </p:nvSpPr>
        <p:spPr/>
        <p:txBody>
          <a:bodyPr/>
          <a:lstStyle/>
          <a:p>
            <a:fld id="{0FE485EF-8073-41BE-934F-A5B4DBF934A2}" type="datetimeFigureOut">
              <a:rPr lang="zh-CN" altLang="en-US" smtClean="0"/>
              <a:t>2022/12/5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B0D5E5E-F215-435F-8B9C-F0EAF1BB8C77}" type="slidenum">
              <a:rPr lang="zh-CN" altLang="en-US" smtClean="0"/>
              <a:t>‹#›</a:t>
            </a:fld>
            <a:endParaRPr lang="zh-CN" altLang="en-US"/>
          </a:p>
        </p:txBody>
      </p:sp>
      <p:pic>
        <p:nvPicPr>
          <p:cNvPr id="5" name="图片 4"/>
          <p:cNvPicPr>
            <a:picLocks noChangeAspect="1"/>
          </p:cNvPicPr>
          <p:nvPr userDrawn="1"/>
        </p:nvPicPr>
        <p:blipFill rotWithShape="1">
          <a:blip r:embed="rId4" cstate="print">
            <a:extLst>
              <a:ext uri="{28A0092B-C50C-407E-A947-70E740481C1C}">
                <a14:useLocalDpi xmlns:a14="http://schemas.microsoft.com/office/drawing/2010/main" val="0"/>
              </a:ext>
            </a:extLst>
          </a:blip>
          <a:srcRect r="86160"/>
          <a:stretch>
            <a:fillRect/>
          </a:stretch>
        </p:blipFill>
        <p:spPr>
          <a:xfrm>
            <a:off x="10393131" y="239278"/>
            <a:ext cx="1003004" cy="370725"/>
          </a:xfrm>
          <a:prstGeom prst="rect">
            <a:avLst/>
          </a:prstGeom>
        </p:spPr>
      </p:pic>
      <p:sp>
        <p:nvSpPr>
          <p:cNvPr id="11" name="文本框 10"/>
          <p:cNvSpPr txBox="1"/>
          <p:nvPr userDrawn="1"/>
        </p:nvSpPr>
        <p:spPr>
          <a:xfrm>
            <a:off x="8702198" y="6284767"/>
            <a:ext cx="2525050" cy="246221"/>
          </a:xfrm>
          <a:prstGeom prst="rect">
            <a:avLst/>
          </a:prstGeom>
          <a:noFill/>
        </p:spPr>
        <p:txBody>
          <a:bodyPr wrap="none" rtlCol="0">
            <a:spAutoFit/>
          </a:bodyPr>
          <a:lstStyle/>
          <a:p>
            <a:r>
              <a:rPr lang="zh-CN" altLang="en-US" sz="1000" dirty="0">
                <a:solidFill>
                  <a:schemeClr val="tx1">
                    <a:lumMod val="65000"/>
                    <a:lumOff val="35000"/>
                  </a:schemeClr>
                </a:solidFill>
                <a:latin typeface="+mj-ea"/>
                <a:ea typeface="+mj-ea"/>
              </a:rPr>
              <a:t>“</a:t>
            </a:r>
            <a:r>
              <a:rPr lang="zh-CN" altLang="en-US" sz="1000" b="1" dirty="0">
                <a:solidFill>
                  <a:srgbClr val="C7000B"/>
                </a:solidFill>
                <a:latin typeface="+mj-ea"/>
                <a:ea typeface="+mj-ea"/>
              </a:rPr>
              <a:t>华为云杯</a:t>
            </a:r>
            <a:r>
              <a:rPr lang="zh-CN" altLang="en-US" sz="1000" dirty="0">
                <a:solidFill>
                  <a:schemeClr val="tx1">
                    <a:lumMod val="65000"/>
                    <a:lumOff val="35000"/>
                  </a:schemeClr>
                </a:solidFill>
                <a:latin typeface="+mj-ea"/>
                <a:ea typeface="+mj-ea"/>
              </a:rPr>
              <a:t>”</a:t>
            </a:r>
            <a:r>
              <a:rPr lang="en-US" altLang="zh-CN" sz="1000" dirty="0" smtClean="0">
                <a:solidFill>
                  <a:schemeClr val="tx1">
                    <a:lumMod val="65000"/>
                    <a:lumOff val="35000"/>
                  </a:schemeClr>
                </a:solidFill>
                <a:latin typeface="+mj-ea"/>
                <a:ea typeface="+mj-ea"/>
              </a:rPr>
              <a:t>2022</a:t>
            </a:r>
            <a:r>
              <a:rPr lang="zh-CN" altLang="en-US" sz="1000" dirty="0" smtClean="0">
                <a:solidFill>
                  <a:schemeClr val="tx1">
                    <a:lumMod val="65000"/>
                    <a:lumOff val="35000"/>
                  </a:schemeClr>
                </a:solidFill>
                <a:latin typeface="+mj-ea"/>
                <a:ea typeface="+mj-ea"/>
              </a:rPr>
              <a:t>人工智能</a:t>
            </a:r>
            <a:r>
              <a:rPr lang="zh-CN" altLang="en-US" sz="1000" dirty="0">
                <a:solidFill>
                  <a:schemeClr val="tx1">
                    <a:lumMod val="65000"/>
                    <a:lumOff val="35000"/>
                  </a:schemeClr>
                </a:solidFill>
                <a:latin typeface="+mj-ea"/>
                <a:ea typeface="+mj-ea"/>
              </a:rPr>
              <a:t>应用创新大赛</a:t>
            </a:r>
          </a:p>
        </p:txBody>
      </p:sp>
      <p:pic>
        <p:nvPicPr>
          <p:cNvPr id="12" name="图片 11"/>
          <p:cNvPicPr>
            <a:picLocks noChangeAspect="1"/>
          </p:cNvPicPr>
          <p:nvPr userDrawn="1"/>
        </p:nvPicPr>
        <p:blipFill rotWithShape="1">
          <a:blip r:embed="rId5" cstate="print">
            <a:extLst>
              <a:ext uri="{28A0092B-C50C-407E-A947-70E740481C1C}">
                <a14:useLocalDpi xmlns:a14="http://schemas.microsoft.com/office/drawing/2010/main" val="0"/>
              </a:ext>
            </a:extLst>
          </a:blip>
          <a:srcRect l="53610" t="22963" r="6889" b="15926"/>
          <a:stretch>
            <a:fillRect/>
          </a:stretch>
        </p:blipFill>
        <p:spPr>
          <a:xfrm>
            <a:off x="11146885" y="6293320"/>
            <a:ext cx="211043" cy="183657"/>
          </a:xfrm>
          <a:prstGeom prst="rect">
            <a:avLst/>
          </a:prstGeom>
        </p:spPr>
      </p:pic>
      <p:sp>
        <p:nvSpPr>
          <p:cNvPr id="13" name="矩形 12"/>
          <p:cNvSpPr/>
          <p:nvPr userDrawn="1"/>
        </p:nvSpPr>
        <p:spPr>
          <a:xfrm>
            <a:off x="0" y="312419"/>
            <a:ext cx="101600" cy="308611"/>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FE485EF-8073-41BE-934F-A5B4DBF934A2}" type="datetimeFigureOut">
              <a:rPr lang="zh-CN" altLang="en-US" smtClean="0"/>
              <a:t>2022/12/5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B0D5E5E-F215-435F-8B9C-F0EAF1BB8C77}"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E485EF-8073-41BE-934F-A5B4DBF934A2}" type="datetimeFigureOut">
              <a:rPr lang="zh-CN" altLang="en-US" smtClean="0"/>
              <a:t>2022/12/5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0D5E5E-F215-435F-8B9C-F0EAF1BB8C7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15.png"/><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19.png"/><Relationship Id="rId7" Type="http://schemas.openxmlformats.org/officeDocument/2006/relationships/image" Target="../media/image17.wmf"/><Relationship Id="rId2" Type="http://schemas.openxmlformats.org/officeDocument/2006/relationships/slideLayout" Target="../slideLayouts/slideLayout8.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6.wmf"/><Relationship Id="rId4" Type="http://schemas.openxmlformats.org/officeDocument/2006/relationships/oleObject" Target="../embeddings/oleObject2.bin"/><Relationship Id="rId9" Type="http://schemas.openxmlformats.org/officeDocument/2006/relationships/image" Target="../media/image18.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7477" y="4168217"/>
            <a:ext cx="6096000" cy="398780"/>
          </a:xfrm>
          <a:prstGeom prst="rect">
            <a:avLst/>
          </a:prstGeom>
          <a:noFill/>
        </p:spPr>
        <p:txBody>
          <a:bodyPr wrap="square">
            <a:spAutoFit/>
          </a:bodyPr>
          <a:lstStyle/>
          <a:p>
            <a:pPr algn="l"/>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决赛路演答辩 </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创客赛道</a:t>
            </a:r>
          </a:p>
        </p:txBody>
      </p:sp>
      <p:sp>
        <p:nvSpPr>
          <p:cNvPr id="4" name="文本框 3"/>
          <p:cNvSpPr txBox="1"/>
          <p:nvPr/>
        </p:nvSpPr>
        <p:spPr>
          <a:xfrm>
            <a:off x="674717" y="3105150"/>
            <a:ext cx="5808000" cy="461665"/>
          </a:xfrm>
          <a:prstGeom prst="rect">
            <a:avLst/>
          </a:prstGeom>
          <a:noFill/>
        </p:spPr>
        <p:txBody>
          <a:bodyPr wrap="none" rtlCol="0">
            <a:spAutoFit/>
          </a:bodyPr>
          <a:lstStyle/>
          <a:p>
            <a:r>
              <a:rPr lang="zh-CN" altLang="en-US" sz="2400" dirty="0">
                <a:solidFill>
                  <a:schemeClr val="tx1">
                    <a:lumMod val="75000"/>
                    <a:lumOff val="25000"/>
                  </a:schemeClr>
                </a:solidFill>
                <a:latin typeface="+mj-ea"/>
                <a:ea typeface="+mj-ea"/>
              </a:rPr>
              <a:t>“</a:t>
            </a:r>
            <a:r>
              <a:rPr lang="zh-CN" altLang="en-US" sz="2400" b="1" dirty="0">
                <a:solidFill>
                  <a:srgbClr val="C7000B"/>
                </a:solidFill>
                <a:latin typeface="+mj-ea"/>
                <a:ea typeface="+mj-ea"/>
              </a:rPr>
              <a:t>华为云杯</a:t>
            </a:r>
            <a:r>
              <a:rPr lang="zh-CN" altLang="en-US" sz="2400" dirty="0">
                <a:solidFill>
                  <a:schemeClr val="tx1">
                    <a:lumMod val="75000"/>
                    <a:lumOff val="25000"/>
                  </a:schemeClr>
                </a:solidFill>
                <a:latin typeface="+mj-ea"/>
                <a:ea typeface="+mj-ea"/>
              </a:rPr>
              <a:t>”</a:t>
            </a:r>
            <a:r>
              <a:rPr lang="en-US" altLang="zh-CN" sz="2400" dirty="0" smtClean="0">
                <a:solidFill>
                  <a:schemeClr val="tx1">
                    <a:lumMod val="75000"/>
                    <a:lumOff val="25000"/>
                  </a:schemeClr>
                </a:solidFill>
                <a:latin typeface="+mj-ea"/>
                <a:ea typeface="+mj-ea"/>
              </a:rPr>
              <a:t>2022</a:t>
            </a:r>
            <a:r>
              <a:rPr lang="zh-CN" altLang="en-US" sz="2400" dirty="0" smtClean="0">
                <a:solidFill>
                  <a:schemeClr val="tx1">
                    <a:lumMod val="75000"/>
                    <a:lumOff val="25000"/>
                  </a:schemeClr>
                </a:solidFill>
                <a:latin typeface="+mj-ea"/>
                <a:ea typeface="+mj-ea"/>
              </a:rPr>
              <a:t>人工智能</a:t>
            </a:r>
            <a:r>
              <a:rPr lang="zh-CN" altLang="en-US" sz="2400" dirty="0">
                <a:solidFill>
                  <a:schemeClr val="tx1">
                    <a:lumMod val="75000"/>
                    <a:lumOff val="25000"/>
                  </a:schemeClr>
                </a:solidFill>
                <a:latin typeface="+mj-ea"/>
                <a:ea typeface="+mj-ea"/>
              </a:rPr>
              <a:t>应用创新大赛</a:t>
            </a:r>
          </a:p>
        </p:txBody>
      </p:sp>
      <p:sp>
        <p:nvSpPr>
          <p:cNvPr id="5" name="矩形 4"/>
          <p:cNvSpPr/>
          <p:nvPr/>
        </p:nvSpPr>
        <p:spPr>
          <a:xfrm>
            <a:off x="2339807" y="2244894"/>
            <a:ext cx="1486554" cy="80985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 name="文本框 5"/>
          <p:cNvSpPr txBox="1"/>
          <p:nvPr/>
        </p:nvSpPr>
        <p:spPr>
          <a:xfrm>
            <a:off x="839788" y="2182089"/>
            <a:ext cx="6413935" cy="923330"/>
          </a:xfrm>
          <a:prstGeom prst="rect">
            <a:avLst/>
          </a:prstGeom>
          <a:noFill/>
        </p:spPr>
        <p:txBody>
          <a:bodyPr wrap="none" rtlCol="0">
            <a:spAutoFit/>
          </a:bodyPr>
          <a:lstStyle/>
          <a:p>
            <a:r>
              <a:rPr lang="zh-CN" altLang="en-US" sz="5400" b="1" spc="300" dirty="0">
                <a:solidFill>
                  <a:schemeClr val="tx1">
                    <a:lumMod val="75000"/>
                    <a:lumOff val="25000"/>
                  </a:schemeClr>
                </a:solidFill>
                <a:latin typeface="+mj-ea"/>
                <a:ea typeface="+mj-ea"/>
              </a:rPr>
              <a:t>云聚</a:t>
            </a:r>
            <a:r>
              <a:rPr lang="zh-CN" altLang="en-US" sz="5400" b="1" spc="300" dirty="0">
                <a:solidFill>
                  <a:schemeClr val="bg1"/>
                </a:solidFill>
                <a:latin typeface="+mj-ea"/>
                <a:ea typeface="+mj-ea"/>
              </a:rPr>
              <a:t>姑苏</a:t>
            </a:r>
            <a:r>
              <a:rPr lang="zh-CN" altLang="en-US" sz="5400" b="1" spc="300" dirty="0">
                <a:solidFill>
                  <a:schemeClr val="tx1">
                    <a:lumMod val="75000"/>
                    <a:lumOff val="25000"/>
                  </a:schemeClr>
                </a:solidFill>
                <a:latin typeface="+mj-ea"/>
                <a:ea typeface="+mj-ea"/>
              </a:rPr>
              <a:t> 智享未来</a:t>
            </a:r>
          </a:p>
        </p:txBody>
      </p:sp>
      <p:sp>
        <p:nvSpPr>
          <p:cNvPr id="8" name="矩形 7"/>
          <p:cNvSpPr/>
          <p:nvPr/>
        </p:nvSpPr>
        <p:spPr>
          <a:xfrm>
            <a:off x="1045792" y="3808579"/>
            <a:ext cx="720000" cy="48636"/>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17477" y="4758767"/>
            <a:ext cx="6096000" cy="461665"/>
          </a:xfrm>
          <a:prstGeom prst="rect">
            <a:avLst/>
          </a:prstGeom>
          <a:noFill/>
        </p:spPr>
        <p:txBody>
          <a:bodyPr wrap="square">
            <a:spAutoFit/>
          </a:bodyPr>
          <a:lstStyle/>
          <a:p>
            <a:pPr algn="l"/>
            <a:r>
              <a:rPr lang="zh-CN" altLang="en-US" sz="2400" b="1" dirty="0" smtClean="0">
                <a:solidFill>
                  <a:schemeClr val="tx1">
                    <a:lumMod val="75000"/>
                    <a:lumOff val="25000"/>
                  </a:schemeClr>
                </a:solidFill>
                <a:latin typeface="微软雅黑" panose="020B0503020204020204" pitchFamily="34" charset="-122"/>
                <a:ea typeface="微软雅黑" panose="020B0503020204020204" pitchFamily="34" charset="-122"/>
              </a:rPr>
              <a:t>三两大闸蟹团队</a:t>
            </a:r>
            <a:endPar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133187" y="240671"/>
            <a:ext cx="5210089" cy="461665"/>
          </a:xfrm>
          <a:prstGeom prst="rect">
            <a:avLst/>
          </a:prstGeom>
          <a:noFill/>
        </p:spPr>
        <p:txBody>
          <a:bodyPr wrap="square" rtlCol="0">
            <a:spAutoFit/>
          </a:bodyPr>
          <a:lstStyle/>
          <a:p>
            <a:r>
              <a:rPr lang="zh-CN" altLang="en-US" sz="2400" b="1" spc="300" dirty="0">
                <a:solidFill>
                  <a:schemeClr val="tx1">
                    <a:lumMod val="65000"/>
                    <a:lumOff val="35000"/>
                  </a:schemeClr>
                </a:solidFill>
                <a:latin typeface="+mj-ea"/>
                <a:ea typeface="+mj-ea"/>
              </a:rPr>
              <a:t>算法方案</a:t>
            </a:r>
            <a:r>
              <a:rPr lang="zh-CN" altLang="en-US" sz="2400" b="1" spc="300" dirty="0" smtClean="0">
                <a:solidFill>
                  <a:schemeClr val="tx1">
                    <a:lumMod val="65000"/>
                    <a:lumOff val="35000"/>
                  </a:schemeClr>
                </a:solidFill>
                <a:latin typeface="+mj-ea"/>
                <a:ea typeface="+mj-ea"/>
              </a:rPr>
              <a:t>解析</a:t>
            </a:r>
            <a:r>
              <a:rPr lang="en-US" altLang="zh-CN" sz="2400" b="1" spc="300" dirty="0" smtClean="0">
                <a:solidFill>
                  <a:schemeClr val="tx1">
                    <a:lumMod val="65000"/>
                    <a:lumOff val="35000"/>
                  </a:schemeClr>
                </a:solidFill>
                <a:latin typeface="+mj-ea"/>
                <a:ea typeface="+mj-ea"/>
              </a:rPr>
              <a:t>-</a:t>
            </a:r>
            <a:r>
              <a:rPr lang="zh-CN" altLang="en-US" sz="2400" b="1" spc="300" dirty="0" smtClean="0">
                <a:solidFill>
                  <a:schemeClr val="tx1">
                    <a:lumMod val="65000"/>
                    <a:lumOff val="35000"/>
                  </a:schemeClr>
                </a:solidFill>
                <a:latin typeface="+mj-ea"/>
                <a:ea typeface="+mj-ea"/>
              </a:rPr>
              <a:t>创新模型</a:t>
            </a:r>
            <a:endParaRPr lang="zh-CN" altLang="en-US" sz="2400" b="1" spc="300" dirty="0">
              <a:solidFill>
                <a:schemeClr val="tx1">
                  <a:lumMod val="65000"/>
                  <a:lumOff val="35000"/>
                </a:schemeClr>
              </a:solidFill>
              <a:latin typeface="+mj-ea"/>
              <a:ea typeface="+mj-ea"/>
            </a:endParaRPr>
          </a:p>
        </p:txBody>
      </p:sp>
      <p:pic>
        <p:nvPicPr>
          <p:cNvPr id="86" name="图片 85"/>
          <p:cNvPicPr>
            <a:picLocks/>
          </p:cNvPicPr>
          <p:nvPr/>
        </p:nvPicPr>
        <p:blipFill>
          <a:blip r:embed="rId2"/>
          <a:stretch>
            <a:fillRect/>
          </a:stretch>
        </p:blipFill>
        <p:spPr>
          <a:xfrm>
            <a:off x="6826809" y="2122686"/>
            <a:ext cx="4344938" cy="3350015"/>
          </a:xfrm>
          <a:prstGeom prst="rect">
            <a:avLst/>
          </a:prstGeom>
          <a:ln>
            <a:solidFill>
              <a:schemeClr val="tx1"/>
            </a:solidFill>
          </a:ln>
        </p:spPr>
      </p:pic>
      <p:sp>
        <p:nvSpPr>
          <p:cNvPr id="4" name="矩形 3"/>
          <p:cNvSpPr/>
          <p:nvPr/>
        </p:nvSpPr>
        <p:spPr>
          <a:xfrm>
            <a:off x="6665792" y="1444730"/>
            <a:ext cx="5308005" cy="369332"/>
          </a:xfrm>
          <a:prstGeom prst="rect">
            <a:avLst/>
          </a:prstGeom>
        </p:spPr>
        <p:txBody>
          <a:bodyPr wrap="square">
            <a:spAutoFit/>
          </a:bodyPr>
          <a:lstStyle/>
          <a:p>
            <a:r>
              <a:rPr lang="en-US" altLang="zh-CN" dirty="0">
                <a:solidFill>
                  <a:srgbClr val="F73131"/>
                </a:solidFill>
                <a:latin typeface="+mj-ea"/>
                <a:ea typeface="+mj-ea"/>
              </a:rPr>
              <a:t>C</a:t>
            </a:r>
            <a:r>
              <a:rPr lang="en-US" altLang="zh-CN" dirty="0" smtClean="0">
                <a:solidFill>
                  <a:srgbClr val="F73131"/>
                </a:solidFill>
                <a:latin typeface="+mj-ea"/>
                <a:ea typeface="+mj-ea"/>
              </a:rPr>
              <a:t>lip</a:t>
            </a:r>
            <a:r>
              <a:rPr lang="en-US" altLang="zh-CN" dirty="0" smtClean="0">
                <a:solidFill>
                  <a:srgbClr val="333333"/>
                </a:solidFill>
                <a:latin typeface="+mj-ea"/>
                <a:ea typeface="+mj-ea"/>
              </a:rPr>
              <a:t>:</a:t>
            </a:r>
            <a:r>
              <a:rPr lang="zh-CN" altLang="en-US" dirty="0" smtClean="0">
                <a:solidFill>
                  <a:srgbClr val="333333"/>
                </a:solidFill>
                <a:latin typeface="+mj-ea"/>
                <a:ea typeface="+mj-ea"/>
              </a:rPr>
              <a:t>大规模多模态预训练模型</a:t>
            </a:r>
            <a:endParaRPr lang="zh-CN" altLang="en-US" dirty="0">
              <a:latin typeface="+mj-ea"/>
              <a:ea typeface="+mj-ea"/>
            </a:endParaRPr>
          </a:p>
        </p:txBody>
      </p:sp>
      <p:sp>
        <p:nvSpPr>
          <p:cNvPr id="89" name="矩形 88"/>
          <p:cNvSpPr/>
          <p:nvPr/>
        </p:nvSpPr>
        <p:spPr>
          <a:xfrm>
            <a:off x="722506" y="1352397"/>
            <a:ext cx="4698580" cy="646331"/>
          </a:xfrm>
          <a:prstGeom prst="rect">
            <a:avLst/>
          </a:prstGeom>
        </p:spPr>
        <p:txBody>
          <a:bodyPr wrap="square">
            <a:spAutoFit/>
          </a:bodyPr>
          <a:lstStyle/>
          <a:p>
            <a:r>
              <a:rPr lang="en-US" altLang="zh-CN" dirty="0" err="1">
                <a:solidFill>
                  <a:srgbClr val="F73131"/>
                </a:solidFill>
                <a:latin typeface="+mj-ea"/>
                <a:ea typeface="+mj-ea"/>
              </a:rPr>
              <a:t>MedBERT</a:t>
            </a:r>
            <a:r>
              <a:rPr lang="en-US" altLang="zh-CN" dirty="0">
                <a:solidFill>
                  <a:srgbClr val="333333"/>
                </a:solidFill>
                <a:latin typeface="+mj-ea"/>
                <a:ea typeface="+mj-ea"/>
              </a:rPr>
              <a:t>:</a:t>
            </a:r>
            <a:r>
              <a:rPr lang="zh-CN" altLang="en-US" dirty="0">
                <a:solidFill>
                  <a:srgbClr val="333333"/>
                </a:solidFill>
                <a:latin typeface="+mj-ea"/>
                <a:ea typeface="+mj-ea"/>
              </a:rPr>
              <a:t>基于</a:t>
            </a:r>
            <a:r>
              <a:rPr lang="zh-CN" altLang="en-US" dirty="0" smtClean="0">
                <a:solidFill>
                  <a:srgbClr val="333333"/>
                </a:solidFill>
                <a:latin typeface="+mj-ea"/>
                <a:ea typeface="+mj-ea"/>
              </a:rPr>
              <a:t>大规模医疗文本，由</a:t>
            </a:r>
            <a:r>
              <a:rPr lang="en-US" altLang="zh-CN" dirty="0" smtClean="0">
                <a:solidFill>
                  <a:srgbClr val="333333"/>
                </a:solidFill>
                <a:latin typeface="+mj-ea"/>
                <a:ea typeface="+mj-ea"/>
              </a:rPr>
              <a:t>Roberta</a:t>
            </a:r>
            <a:r>
              <a:rPr lang="zh-CN" altLang="en-US" dirty="0" smtClean="0">
                <a:solidFill>
                  <a:srgbClr val="333333"/>
                </a:solidFill>
                <a:latin typeface="+mj-ea"/>
                <a:ea typeface="+mj-ea"/>
              </a:rPr>
              <a:t>继续</a:t>
            </a:r>
            <a:r>
              <a:rPr lang="zh-CN" altLang="en-US" dirty="0">
                <a:solidFill>
                  <a:srgbClr val="333333"/>
                </a:solidFill>
                <a:latin typeface="+mj-ea"/>
                <a:ea typeface="+mj-ea"/>
              </a:rPr>
              <a:t>训练得到的</a:t>
            </a:r>
            <a:endParaRPr lang="zh-CN" altLang="en-US" dirty="0">
              <a:latin typeface="+mj-ea"/>
              <a:ea typeface="+mj-ea"/>
            </a:endParaRPr>
          </a:p>
        </p:txBody>
      </p:sp>
      <p:pic>
        <p:nvPicPr>
          <p:cNvPr id="2" name="图片 1"/>
          <p:cNvPicPr>
            <a:picLocks/>
          </p:cNvPicPr>
          <p:nvPr/>
        </p:nvPicPr>
        <p:blipFill>
          <a:blip r:embed="rId3"/>
          <a:stretch>
            <a:fillRect/>
          </a:stretch>
        </p:blipFill>
        <p:spPr>
          <a:xfrm>
            <a:off x="818786" y="2122686"/>
            <a:ext cx="4344938" cy="3350015"/>
          </a:xfrm>
          <a:prstGeom prst="rect">
            <a:avLst/>
          </a:prstGeom>
          <a:ln>
            <a:solidFill>
              <a:schemeClr val="tx1"/>
            </a:solidFill>
          </a:ln>
        </p:spPr>
      </p:pic>
    </p:spTree>
    <p:extLst>
      <p:ext uri="{BB962C8B-B14F-4D97-AF65-F5344CB8AC3E}">
        <p14:creationId xmlns:p14="http://schemas.microsoft.com/office/powerpoint/2010/main" val="4516778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133187" y="240671"/>
            <a:ext cx="5210089" cy="461665"/>
          </a:xfrm>
          <a:prstGeom prst="rect">
            <a:avLst/>
          </a:prstGeom>
          <a:noFill/>
        </p:spPr>
        <p:txBody>
          <a:bodyPr wrap="square" rtlCol="0">
            <a:spAutoFit/>
          </a:bodyPr>
          <a:lstStyle/>
          <a:p>
            <a:r>
              <a:rPr lang="zh-CN" altLang="en-US" sz="2400" b="1" spc="300" dirty="0">
                <a:solidFill>
                  <a:schemeClr val="tx1">
                    <a:lumMod val="65000"/>
                    <a:lumOff val="35000"/>
                  </a:schemeClr>
                </a:solidFill>
                <a:latin typeface="+mj-ea"/>
                <a:ea typeface="+mj-ea"/>
              </a:rPr>
              <a:t>算法方案</a:t>
            </a:r>
            <a:r>
              <a:rPr lang="zh-CN" altLang="en-US" sz="2400" b="1" spc="300" dirty="0" smtClean="0">
                <a:solidFill>
                  <a:schemeClr val="tx1">
                    <a:lumMod val="65000"/>
                    <a:lumOff val="35000"/>
                  </a:schemeClr>
                </a:solidFill>
                <a:latin typeface="+mj-ea"/>
                <a:ea typeface="+mj-ea"/>
              </a:rPr>
              <a:t>解析</a:t>
            </a:r>
            <a:r>
              <a:rPr lang="en-US" altLang="zh-CN" sz="2400" b="1" spc="300" dirty="0" smtClean="0">
                <a:solidFill>
                  <a:schemeClr val="tx1">
                    <a:lumMod val="65000"/>
                    <a:lumOff val="35000"/>
                  </a:schemeClr>
                </a:solidFill>
                <a:latin typeface="+mj-ea"/>
                <a:ea typeface="+mj-ea"/>
              </a:rPr>
              <a:t>-</a:t>
            </a:r>
            <a:r>
              <a:rPr lang="zh-CN" altLang="en-US" sz="2400" b="1" spc="300" dirty="0" smtClean="0">
                <a:solidFill>
                  <a:schemeClr val="tx1">
                    <a:lumMod val="65000"/>
                    <a:lumOff val="35000"/>
                  </a:schemeClr>
                </a:solidFill>
                <a:latin typeface="+mj-ea"/>
                <a:ea typeface="+mj-ea"/>
              </a:rPr>
              <a:t>训练细节</a:t>
            </a:r>
            <a:endParaRPr lang="zh-CN" altLang="en-US" sz="2400" b="1" spc="300" dirty="0">
              <a:solidFill>
                <a:schemeClr val="tx1">
                  <a:lumMod val="65000"/>
                  <a:lumOff val="35000"/>
                </a:schemeClr>
              </a:solidFill>
              <a:latin typeface="+mj-ea"/>
              <a:ea typeface="+mj-ea"/>
            </a:endParaRPr>
          </a:p>
        </p:txBody>
      </p:sp>
      <p:sp>
        <p:nvSpPr>
          <p:cNvPr id="5" name="矩形 4"/>
          <p:cNvSpPr/>
          <p:nvPr/>
        </p:nvSpPr>
        <p:spPr>
          <a:xfrm>
            <a:off x="1789849" y="2058472"/>
            <a:ext cx="702793" cy="3040855"/>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bg1"/>
                </a:solidFill>
                <a:latin typeface="微软雅黑" panose="020B0503020204020204" pitchFamily="34" charset="-122"/>
                <a:ea typeface="微软雅黑" panose="020B0503020204020204" pitchFamily="34" charset="-122"/>
              </a:rPr>
              <a:t>训练</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6" name="左大括号 5"/>
          <p:cNvSpPr/>
          <p:nvPr/>
        </p:nvSpPr>
        <p:spPr>
          <a:xfrm>
            <a:off x="2778496" y="2264765"/>
            <a:ext cx="226694" cy="2657755"/>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7" name="矩形 6"/>
          <p:cNvSpPr/>
          <p:nvPr/>
        </p:nvSpPr>
        <p:spPr>
          <a:xfrm>
            <a:off x="3074433" y="1972597"/>
            <a:ext cx="1660310" cy="518526"/>
          </a:xfrm>
          <a:prstGeom prst="rect">
            <a:avLst/>
          </a:prstGeom>
          <a:solidFill>
            <a:srgbClr val="66C7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latin typeface="微软雅黑" panose="020B0503020204020204" pitchFamily="34" charset="-122"/>
                <a:ea typeface="微软雅黑" panose="020B0503020204020204" pitchFamily="34" charset="-122"/>
              </a:rPr>
              <a:t>参数配置</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sp>
        <p:nvSpPr>
          <p:cNvPr id="8" name="左大括号 7"/>
          <p:cNvSpPr/>
          <p:nvPr/>
        </p:nvSpPr>
        <p:spPr>
          <a:xfrm>
            <a:off x="4871565" y="937484"/>
            <a:ext cx="205526" cy="2435531"/>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9" name="矩形 8"/>
          <p:cNvSpPr/>
          <p:nvPr/>
        </p:nvSpPr>
        <p:spPr>
          <a:xfrm>
            <a:off x="5213913" y="937484"/>
            <a:ext cx="2840427" cy="518526"/>
          </a:xfrm>
          <a:prstGeom prst="rect">
            <a:avLst/>
          </a:prstGeom>
          <a:solidFill>
            <a:schemeClr val="accent5">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latin typeface="微软雅黑" panose="020B0503020204020204" pitchFamily="34" charset="-122"/>
                <a:ea typeface="微软雅黑" panose="020B0503020204020204" pitchFamily="34" charset="-122"/>
              </a:rPr>
              <a:t>预热线性衰减学习率</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10" name="矩形 9"/>
          <p:cNvSpPr/>
          <p:nvPr/>
        </p:nvSpPr>
        <p:spPr>
          <a:xfrm>
            <a:off x="5213913" y="3885787"/>
            <a:ext cx="2908005" cy="518526"/>
          </a:xfrm>
          <a:prstGeom prst="rect">
            <a:avLst/>
          </a:prstGeom>
          <a:solidFill>
            <a:schemeClr val="accent5">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latin typeface="微软雅黑" panose="020B0503020204020204" pitchFamily="34" charset="-122"/>
                <a:ea typeface="微软雅黑" panose="020B0503020204020204" pitchFamily="34" charset="-122"/>
              </a:rPr>
              <a:t>EMA</a:t>
            </a:r>
            <a:r>
              <a:rPr lang="zh-CN" altLang="en-US" b="1" dirty="0" smtClean="0">
                <a:solidFill>
                  <a:schemeClr val="tx1"/>
                </a:solidFill>
                <a:latin typeface="微软雅黑" panose="020B0503020204020204" pitchFamily="34" charset="-122"/>
                <a:ea typeface="微软雅黑" panose="020B0503020204020204" pitchFamily="34" charset="-122"/>
              </a:rPr>
              <a:t>、</a:t>
            </a:r>
            <a:r>
              <a:rPr lang="en-US" altLang="zh-CN" b="1" dirty="0" smtClean="0">
                <a:solidFill>
                  <a:schemeClr val="tx1"/>
                </a:solidFill>
                <a:latin typeface="微软雅黑" panose="020B0503020204020204" pitchFamily="34" charset="-122"/>
                <a:ea typeface="微软雅黑" panose="020B0503020204020204" pitchFamily="34" charset="-122"/>
              </a:rPr>
              <a:t>SWA</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11" name="矩形 10"/>
          <p:cNvSpPr/>
          <p:nvPr/>
        </p:nvSpPr>
        <p:spPr>
          <a:xfrm>
            <a:off x="5213913" y="3016347"/>
            <a:ext cx="2840426" cy="518526"/>
          </a:xfrm>
          <a:prstGeom prst="rect">
            <a:avLst/>
          </a:prstGeom>
          <a:solidFill>
            <a:schemeClr val="accent5">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latin typeface="微软雅黑" panose="020B0503020204020204" pitchFamily="34" charset="-122"/>
                <a:ea typeface="微软雅黑" panose="020B0503020204020204" pitchFamily="34" charset="-122"/>
              </a:rPr>
              <a:t>交叉</a:t>
            </a:r>
            <a:r>
              <a:rPr lang="zh-CN" altLang="en-US" b="1" dirty="0">
                <a:solidFill>
                  <a:schemeClr val="tx1"/>
                </a:solidFill>
                <a:latin typeface="微软雅黑" panose="020B0503020204020204" pitchFamily="34" charset="-122"/>
                <a:ea typeface="微软雅黑" panose="020B0503020204020204" pitchFamily="34" charset="-122"/>
              </a:rPr>
              <a:t>熵</a:t>
            </a:r>
            <a:r>
              <a:rPr lang="zh-CN" altLang="en-US" b="1" dirty="0" smtClean="0">
                <a:solidFill>
                  <a:schemeClr val="tx1"/>
                </a:solidFill>
                <a:latin typeface="微软雅黑" panose="020B0503020204020204" pitchFamily="34" charset="-122"/>
                <a:ea typeface="微软雅黑" panose="020B0503020204020204" pitchFamily="34" charset="-122"/>
              </a:rPr>
              <a:t>损失函数</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13" name="矩形 12"/>
          <p:cNvSpPr/>
          <p:nvPr/>
        </p:nvSpPr>
        <p:spPr>
          <a:xfrm>
            <a:off x="3053265" y="4644164"/>
            <a:ext cx="1660310" cy="518526"/>
          </a:xfrm>
          <a:prstGeom prst="rect">
            <a:avLst/>
          </a:prstGeom>
          <a:solidFill>
            <a:srgbClr val="66C7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chemeClr val="tx1"/>
                </a:solidFill>
                <a:latin typeface="微软雅黑" panose="020B0503020204020204" pitchFamily="34" charset="-122"/>
                <a:ea typeface="微软雅黑" panose="020B0503020204020204" pitchFamily="34" charset="-122"/>
              </a:rPr>
              <a:t>其它</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sp>
        <p:nvSpPr>
          <p:cNvPr id="14" name="矩形 13"/>
          <p:cNvSpPr/>
          <p:nvPr/>
        </p:nvSpPr>
        <p:spPr>
          <a:xfrm>
            <a:off x="5213913" y="4675915"/>
            <a:ext cx="2908005" cy="518526"/>
          </a:xfrm>
          <a:prstGeom prst="rect">
            <a:avLst/>
          </a:prstGeom>
          <a:solidFill>
            <a:schemeClr val="accent5">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rPr>
              <a:t>梯度裁剪</a:t>
            </a:r>
          </a:p>
        </p:txBody>
      </p:sp>
      <p:sp>
        <p:nvSpPr>
          <p:cNvPr id="16" name="左大括号 15"/>
          <p:cNvSpPr/>
          <p:nvPr/>
        </p:nvSpPr>
        <p:spPr>
          <a:xfrm>
            <a:off x="4871565" y="4145050"/>
            <a:ext cx="205526" cy="1630910"/>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25" name="矩形 24"/>
          <p:cNvSpPr/>
          <p:nvPr/>
        </p:nvSpPr>
        <p:spPr>
          <a:xfrm>
            <a:off x="5213913" y="1976915"/>
            <a:ext cx="2838554" cy="518526"/>
          </a:xfrm>
          <a:prstGeom prst="rect">
            <a:avLst/>
          </a:prstGeom>
          <a:solidFill>
            <a:schemeClr val="accent5">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smtClean="0">
                <a:solidFill>
                  <a:schemeClr val="tx1"/>
                </a:solidFill>
                <a:latin typeface="微软雅黑" panose="020B0503020204020204" pitchFamily="34" charset="-122"/>
                <a:ea typeface="微软雅黑" panose="020B0503020204020204" pitchFamily="34" charset="-122"/>
              </a:rPr>
              <a:t>AdamW</a:t>
            </a:r>
            <a:r>
              <a:rPr lang="zh-CN" altLang="en-US" b="1" dirty="0" smtClean="0">
                <a:solidFill>
                  <a:schemeClr val="tx1"/>
                </a:solidFill>
                <a:latin typeface="微软雅黑" panose="020B0503020204020204" pitchFamily="34" charset="-122"/>
                <a:ea typeface="微软雅黑" panose="020B0503020204020204" pitchFamily="34" charset="-122"/>
              </a:rPr>
              <a:t>优化</a:t>
            </a:r>
            <a:r>
              <a:rPr lang="zh-CN" altLang="en-US" b="1" dirty="0">
                <a:solidFill>
                  <a:schemeClr val="tx1"/>
                </a:solidFill>
                <a:latin typeface="微软雅黑" panose="020B0503020204020204" pitchFamily="34" charset="-122"/>
                <a:ea typeface="微软雅黑" panose="020B0503020204020204" pitchFamily="34" charset="-122"/>
              </a:rPr>
              <a:t>器</a:t>
            </a:r>
          </a:p>
        </p:txBody>
      </p:sp>
      <p:sp>
        <p:nvSpPr>
          <p:cNvPr id="26" name="矩形 25"/>
          <p:cNvSpPr/>
          <p:nvPr/>
        </p:nvSpPr>
        <p:spPr>
          <a:xfrm>
            <a:off x="5213913" y="5466043"/>
            <a:ext cx="2908005" cy="518526"/>
          </a:xfrm>
          <a:prstGeom prst="rect">
            <a:avLst/>
          </a:prstGeom>
          <a:solidFill>
            <a:schemeClr val="accent5">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latin typeface="微软雅黑" panose="020B0503020204020204" pitchFamily="34" charset="-122"/>
                <a:ea typeface="微软雅黑" panose="020B0503020204020204" pitchFamily="34" charset="-122"/>
              </a:rPr>
              <a:t>对抗训练</a:t>
            </a:r>
            <a:endParaRPr lang="zh-CN" altLang="en-US"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19496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133187" y="240671"/>
            <a:ext cx="5210089" cy="461665"/>
          </a:xfrm>
          <a:prstGeom prst="rect">
            <a:avLst/>
          </a:prstGeom>
          <a:noFill/>
        </p:spPr>
        <p:txBody>
          <a:bodyPr wrap="square" rtlCol="0">
            <a:spAutoFit/>
          </a:bodyPr>
          <a:lstStyle/>
          <a:p>
            <a:r>
              <a:rPr lang="zh-CN" altLang="en-US" sz="2400" b="1" spc="300" dirty="0">
                <a:solidFill>
                  <a:schemeClr val="tx1">
                    <a:lumMod val="65000"/>
                    <a:lumOff val="35000"/>
                  </a:schemeClr>
                </a:solidFill>
                <a:latin typeface="+mj-ea"/>
                <a:ea typeface="+mj-ea"/>
              </a:rPr>
              <a:t>算法方案</a:t>
            </a:r>
            <a:r>
              <a:rPr lang="zh-CN" altLang="en-US" sz="2400" b="1" spc="300" dirty="0" smtClean="0">
                <a:solidFill>
                  <a:schemeClr val="tx1">
                    <a:lumMod val="65000"/>
                    <a:lumOff val="35000"/>
                  </a:schemeClr>
                </a:solidFill>
                <a:latin typeface="+mj-ea"/>
                <a:ea typeface="+mj-ea"/>
              </a:rPr>
              <a:t>解析</a:t>
            </a:r>
            <a:r>
              <a:rPr lang="en-US" altLang="zh-CN" sz="2400" b="1" spc="300" dirty="0" smtClean="0">
                <a:solidFill>
                  <a:schemeClr val="tx1">
                    <a:lumMod val="65000"/>
                    <a:lumOff val="35000"/>
                  </a:schemeClr>
                </a:solidFill>
                <a:latin typeface="+mj-ea"/>
                <a:ea typeface="+mj-ea"/>
              </a:rPr>
              <a:t>-</a:t>
            </a:r>
            <a:r>
              <a:rPr lang="zh-CN" altLang="en-US" sz="2400" b="1" spc="300" dirty="0" smtClean="0">
                <a:solidFill>
                  <a:schemeClr val="tx1">
                    <a:lumMod val="65000"/>
                    <a:lumOff val="35000"/>
                  </a:schemeClr>
                </a:solidFill>
                <a:latin typeface="+mj-ea"/>
                <a:ea typeface="+mj-ea"/>
              </a:rPr>
              <a:t>训练细节</a:t>
            </a:r>
            <a:endParaRPr lang="zh-CN" altLang="en-US" sz="2400" b="1" spc="300" dirty="0">
              <a:solidFill>
                <a:schemeClr val="tx1">
                  <a:lumMod val="65000"/>
                  <a:lumOff val="35000"/>
                </a:schemeClr>
              </a:solidFill>
              <a:latin typeface="+mj-ea"/>
              <a:ea typeface="+mj-ea"/>
            </a:endParaRPr>
          </a:p>
        </p:txBody>
      </p:sp>
      <p:sp>
        <p:nvSpPr>
          <p:cNvPr id="17" name="矩形 16"/>
          <p:cNvSpPr/>
          <p:nvPr/>
        </p:nvSpPr>
        <p:spPr>
          <a:xfrm>
            <a:off x="1805622" y="774146"/>
            <a:ext cx="2573140" cy="369332"/>
          </a:xfrm>
          <a:prstGeom prst="rect">
            <a:avLst/>
          </a:prstGeom>
        </p:spPr>
        <p:txBody>
          <a:bodyPr wrap="none">
            <a:spAutoFit/>
          </a:bodyPr>
          <a:lstStyle/>
          <a:p>
            <a:r>
              <a:rPr lang="zh-CN" altLang="en-US" b="1" dirty="0">
                <a:latin typeface="+mj-ea"/>
                <a:ea typeface="+mj-ea"/>
              </a:rPr>
              <a:t>指数移动平均（</a:t>
            </a:r>
            <a:r>
              <a:rPr lang="en-US" altLang="zh-CN" b="1" dirty="0">
                <a:latin typeface="+mj-ea"/>
                <a:ea typeface="+mj-ea"/>
              </a:rPr>
              <a:t>EMA</a:t>
            </a:r>
            <a:r>
              <a:rPr lang="zh-CN" altLang="en-US" b="1" dirty="0">
                <a:latin typeface="+mj-ea"/>
                <a:ea typeface="+mj-ea"/>
              </a:rPr>
              <a:t>）</a:t>
            </a:r>
          </a:p>
        </p:txBody>
      </p:sp>
      <p:graphicFrame>
        <p:nvGraphicFramePr>
          <p:cNvPr id="18" name="对象 17"/>
          <p:cNvGraphicFramePr>
            <a:graphicFrameLocks noChangeAspect="1"/>
          </p:cNvGraphicFramePr>
          <p:nvPr>
            <p:extLst>
              <p:ext uri="{D42A27DB-BD31-4B8C-83A1-F6EECF244321}">
                <p14:modId xmlns:p14="http://schemas.microsoft.com/office/powerpoint/2010/main" val="3687241156"/>
              </p:ext>
            </p:extLst>
          </p:nvPr>
        </p:nvGraphicFramePr>
        <p:xfrm>
          <a:off x="1256076" y="1914539"/>
          <a:ext cx="2590711" cy="392532"/>
        </p:xfrm>
        <a:graphic>
          <a:graphicData uri="http://schemas.openxmlformats.org/presentationml/2006/ole">
            <mc:AlternateContent xmlns:mc="http://schemas.openxmlformats.org/markup-compatibility/2006">
              <mc:Choice xmlns:v="urn:schemas-microsoft-com:vml" Requires="v">
                <p:oleObj spid="_x0000_s2101" name="Equation" r:id="rId3" imgW="1257120" imgH="190440" progId="Equation.DSMT4">
                  <p:embed/>
                </p:oleObj>
              </mc:Choice>
              <mc:Fallback>
                <p:oleObj name="Equation" r:id="rId3" imgW="1257120" imgH="190440" progId="Equation.DSMT4">
                  <p:embed/>
                  <p:pic>
                    <p:nvPicPr>
                      <p:cNvPr id="12" name="对象 11"/>
                      <p:cNvPicPr/>
                      <p:nvPr/>
                    </p:nvPicPr>
                    <p:blipFill>
                      <a:blip r:embed="rId4"/>
                      <a:stretch>
                        <a:fillRect/>
                      </a:stretch>
                    </p:blipFill>
                    <p:spPr>
                      <a:xfrm>
                        <a:off x="1256076" y="1914539"/>
                        <a:ext cx="2590711" cy="392532"/>
                      </a:xfrm>
                      <a:prstGeom prst="rect">
                        <a:avLst/>
                      </a:prstGeom>
                    </p:spPr>
                  </p:pic>
                </p:oleObj>
              </mc:Fallback>
            </mc:AlternateContent>
          </a:graphicData>
        </a:graphic>
      </p:graphicFrame>
      <p:cxnSp>
        <p:nvCxnSpPr>
          <p:cNvPr id="20" name="直接箭头连接符 19"/>
          <p:cNvCxnSpPr/>
          <p:nvPr/>
        </p:nvCxnSpPr>
        <p:spPr>
          <a:xfrm>
            <a:off x="1409941" y="2307071"/>
            <a:ext cx="0" cy="4198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748024" y="2798694"/>
            <a:ext cx="2138951" cy="3038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solidFill>
                  <a:schemeClr val="tx1"/>
                </a:solidFill>
                <a:ea typeface="楷体" panose="02010609060101010101" pitchFamily="49" charset="-122"/>
              </a:rPr>
              <a:t>ema</a:t>
            </a:r>
            <a:r>
              <a:rPr lang="zh-CN" altLang="en-US" dirty="0" smtClean="0">
                <a:solidFill>
                  <a:schemeClr val="tx1"/>
                </a:solidFill>
                <a:ea typeface="楷体" panose="02010609060101010101" pitchFamily="49" charset="-122"/>
              </a:rPr>
              <a:t>后的模型参数</a:t>
            </a:r>
            <a:endParaRPr lang="zh-CN" altLang="en-US" dirty="0">
              <a:solidFill>
                <a:schemeClr val="tx1"/>
              </a:solidFill>
              <a:ea typeface="楷体" panose="02010609060101010101" pitchFamily="49" charset="-122"/>
            </a:endParaRPr>
          </a:p>
        </p:txBody>
      </p:sp>
      <p:sp>
        <p:nvSpPr>
          <p:cNvPr id="23" name="矩形 22"/>
          <p:cNvSpPr/>
          <p:nvPr/>
        </p:nvSpPr>
        <p:spPr>
          <a:xfrm>
            <a:off x="2551431" y="1373799"/>
            <a:ext cx="1874694" cy="3038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ea typeface="楷体" panose="02010609060101010101" pitchFamily="49" charset="-122"/>
              </a:rPr>
              <a:t>前一刻模型参数</a:t>
            </a:r>
            <a:endParaRPr lang="zh-CN" altLang="en-US" dirty="0">
              <a:solidFill>
                <a:schemeClr val="tx1"/>
              </a:solidFill>
              <a:ea typeface="楷体" panose="02010609060101010101" pitchFamily="49" charset="-122"/>
            </a:endParaRPr>
          </a:p>
        </p:txBody>
      </p:sp>
      <p:sp>
        <p:nvSpPr>
          <p:cNvPr id="24" name="矩形 23"/>
          <p:cNvSpPr/>
          <p:nvPr/>
        </p:nvSpPr>
        <p:spPr>
          <a:xfrm>
            <a:off x="3187225" y="2795441"/>
            <a:ext cx="1575827" cy="3038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ea typeface="楷体" panose="02010609060101010101" pitchFamily="49" charset="-122"/>
              </a:rPr>
              <a:t>当前模型参数</a:t>
            </a:r>
            <a:endParaRPr lang="zh-CN" altLang="en-US" dirty="0">
              <a:solidFill>
                <a:schemeClr val="tx1"/>
              </a:solidFill>
              <a:ea typeface="楷体" panose="02010609060101010101" pitchFamily="49" charset="-122"/>
            </a:endParaRPr>
          </a:p>
        </p:txBody>
      </p:sp>
      <p:sp>
        <p:nvSpPr>
          <p:cNvPr id="27" name="矩形 26"/>
          <p:cNvSpPr/>
          <p:nvPr/>
        </p:nvSpPr>
        <p:spPr>
          <a:xfrm>
            <a:off x="1527045" y="1382295"/>
            <a:ext cx="898181" cy="3038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ea typeface="楷体" panose="02010609060101010101" pitchFamily="49" charset="-122"/>
              </a:rPr>
              <a:t>衰减率</a:t>
            </a:r>
            <a:endParaRPr lang="zh-CN" altLang="en-US" dirty="0">
              <a:solidFill>
                <a:schemeClr val="tx1"/>
              </a:solidFill>
              <a:ea typeface="楷体" panose="02010609060101010101" pitchFamily="49" charset="-122"/>
            </a:endParaRPr>
          </a:p>
        </p:txBody>
      </p:sp>
      <p:cxnSp>
        <p:nvCxnSpPr>
          <p:cNvPr id="28" name="直接箭头连接符 27"/>
          <p:cNvCxnSpPr>
            <a:endCxn id="27" idx="2"/>
          </p:cNvCxnSpPr>
          <p:nvPr/>
        </p:nvCxnSpPr>
        <p:spPr>
          <a:xfrm flipV="1">
            <a:off x="1890689" y="1686116"/>
            <a:ext cx="85447" cy="27649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V="1">
            <a:off x="2361537" y="1686116"/>
            <a:ext cx="525438" cy="27649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3672523" y="2307071"/>
            <a:ext cx="0" cy="4883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1" name="图片 30"/>
          <p:cNvPicPr>
            <a:picLocks noChangeAspect="1"/>
          </p:cNvPicPr>
          <p:nvPr/>
        </p:nvPicPr>
        <p:blipFill>
          <a:blip r:embed="rId5"/>
          <a:stretch>
            <a:fillRect/>
          </a:stretch>
        </p:blipFill>
        <p:spPr>
          <a:xfrm>
            <a:off x="1163784" y="3187973"/>
            <a:ext cx="3381238" cy="2179375"/>
          </a:xfrm>
          <a:prstGeom prst="rect">
            <a:avLst/>
          </a:prstGeom>
        </p:spPr>
      </p:pic>
      <p:pic>
        <p:nvPicPr>
          <p:cNvPr id="32" name="图片 31"/>
          <p:cNvPicPr>
            <a:picLocks noChangeAspect="1"/>
          </p:cNvPicPr>
          <p:nvPr/>
        </p:nvPicPr>
        <p:blipFill>
          <a:blip r:embed="rId6"/>
          <a:stretch>
            <a:fillRect/>
          </a:stretch>
        </p:blipFill>
        <p:spPr>
          <a:xfrm>
            <a:off x="6153592" y="1092853"/>
            <a:ext cx="3638350" cy="1984941"/>
          </a:xfrm>
          <a:prstGeom prst="rect">
            <a:avLst/>
          </a:prstGeom>
        </p:spPr>
      </p:pic>
      <p:pic>
        <p:nvPicPr>
          <p:cNvPr id="33" name="图片 32"/>
          <p:cNvPicPr>
            <a:picLocks noChangeAspect="1"/>
          </p:cNvPicPr>
          <p:nvPr/>
        </p:nvPicPr>
        <p:blipFill>
          <a:blip r:embed="rId7"/>
          <a:stretch>
            <a:fillRect/>
          </a:stretch>
        </p:blipFill>
        <p:spPr>
          <a:xfrm>
            <a:off x="6268817" y="2998355"/>
            <a:ext cx="3639256" cy="2031414"/>
          </a:xfrm>
          <a:prstGeom prst="rect">
            <a:avLst/>
          </a:prstGeom>
        </p:spPr>
      </p:pic>
      <p:sp>
        <p:nvSpPr>
          <p:cNvPr id="34" name="矩形 33"/>
          <p:cNvSpPr/>
          <p:nvPr/>
        </p:nvSpPr>
        <p:spPr>
          <a:xfrm>
            <a:off x="6094456" y="4854574"/>
            <a:ext cx="4785815" cy="584775"/>
          </a:xfrm>
          <a:prstGeom prst="rect">
            <a:avLst/>
          </a:prstGeom>
        </p:spPr>
        <p:txBody>
          <a:bodyPr wrap="square">
            <a:spAutoFit/>
          </a:bodyPr>
          <a:lstStyle/>
          <a:p>
            <a:r>
              <a:rPr lang="zh-CN" altLang="en-US" sz="1600" dirty="0" smtClean="0"/>
              <a:t>最后 </a:t>
            </a:r>
            <a:r>
              <a:rPr lang="en-US" altLang="zh-CN" sz="1600" dirty="0" smtClean="0"/>
              <a:t>25% </a:t>
            </a:r>
            <a:r>
              <a:rPr lang="zh-CN" altLang="en-US" sz="1600" dirty="0" smtClean="0"/>
              <a:t>的训练中采用循环学习率，</a:t>
            </a:r>
            <a:r>
              <a:rPr lang="zh-CN" altLang="en-US" sz="1600" dirty="0"/>
              <a:t>取</a:t>
            </a:r>
            <a:r>
              <a:rPr lang="zh-CN" altLang="en-US" sz="1600" dirty="0" smtClean="0"/>
              <a:t>每个循环结束时权重进行平均</a:t>
            </a:r>
            <a:endParaRPr lang="zh-CN" altLang="en-US" sz="1600" dirty="0"/>
          </a:p>
        </p:txBody>
      </p:sp>
      <p:sp>
        <p:nvSpPr>
          <p:cNvPr id="35" name="矩形 34"/>
          <p:cNvSpPr/>
          <p:nvPr/>
        </p:nvSpPr>
        <p:spPr>
          <a:xfrm>
            <a:off x="7059623" y="778652"/>
            <a:ext cx="2121928" cy="369332"/>
          </a:xfrm>
          <a:prstGeom prst="rect">
            <a:avLst/>
          </a:prstGeom>
        </p:spPr>
        <p:txBody>
          <a:bodyPr wrap="none">
            <a:spAutoFit/>
          </a:bodyPr>
          <a:lstStyle/>
          <a:p>
            <a:r>
              <a:rPr lang="zh-CN" altLang="en-US" b="1" dirty="0">
                <a:latin typeface="+mj-ea"/>
                <a:ea typeface="+mj-ea"/>
              </a:rPr>
              <a:t>随机权重平均</a:t>
            </a:r>
            <a:r>
              <a:rPr lang="en-US" altLang="zh-CN" b="1" dirty="0">
                <a:latin typeface="+mj-ea"/>
                <a:ea typeface="+mj-ea"/>
              </a:rPr>
              <a:t>SWA</a:t>
            </a:r>
            <a:endParaRPr lang="zh-CN" altLang="en-US" b="1" dirty="0">
              <a:latin typeface="+mj-ea"/>
              <a:ea typeface="+mj-ea"/>
            </a:endParaRPr>
          </a:p>
        </p:txBody>
      </p:sp>
      <p:sp>
        <p:nvSpPr>
          <p:cNvPr id="36" name="矩形 35"/>
          <p:cNvSpPr/>
          <p:nvPr/>
        </p:nvSpPr>
        <p:spPr>
          <a:xfrm>
            <a:off x="1000179" y="5704616"/>
            <a:ext cx="9803892" cy="424732"/>
          </a:xfrm>
          <a:prstGeom prst="rect">
            <a:avLst/>
          </a:prstGeom>
          <a:gradFill flip="none" rotWithShape="1">
            <a:gsLst>
              <a:gs pos="0">
                <a:schemeClr val="bg1">
                  <a:lumMod val="85000"/>
                  <a:alpha val="52000"/>
                </a:schemeClr>
              </a:gs>
              <a:gs pos="27000">
                <a:schemeClr val="bg1">
                  <a:lumMod val="95000"/>
                  <a:alpha val="39000"/>
                </a:schemeClr>
              </a:gs>
              <a:gs pos="100000">
                <a:schemeClr val="bg1">
                  <a:shade val="100000"/>
                  <a:satMod val="115000"/>
                </a:schemeClr>
              </a:gs>
            </a:gsLst>
            <a:lin ang="0" scaled="1"/>
            <a:tileRect/>
          </a:gradFill>
          <a:ln w="6350">
            <a:solidFill>
              <a:schemeClr val="bg1">
                <a:lumMod val="75000"/>
              </a:schemeClr>
            </a:solidFill>
          </a:ln>
        </p:spPr>
        <p:txBody>
          <a:bodyPr wrap="square">
            <a:spAutoFit/>
          </a:bodyPr>
          <a:lstStyle/>
          <a:p>
            <a:pPr algn="just">
              <a:lnSpc>
                <a:spcPct val="120000"/>
              </a:lnSpc>
            </a:pPr>
            <a:r>
              <a:rPr lang="zh-CN" altLang="en-US" b="1" dirty="0">
                <a:latin typeface="微软雅黑" panose="020B0503020204020204" pitchFamily="34" charset="-122"/>
                <a:ea typeface="微软雅黑" panose="020B0503020204020204" pitchFamily="34" charset="-122"/>
              </a:rPr>
              <a:t>自</a:t>
            </a:r>
            <a:r>
              <a:rPr lang="zh-CN" altLang="en-US" b="1" dirty="0" smtClean="0">
                <a:latin typeface="微软雅黑" panose="020B0503020204020204" pitchFamily="34" charset="-122"/>
                <a:ea typeface="微软雅黑" panose="020B0503020204020204" pitchFamily="34" charset="-122"/>
              </a:rPr>
              <a:t>模型</a:t>
            </a:r>
            <a:r>
              <a:rPr lang="zh-CN" altLang="en-US" b="1" dirty="0">
                <a:latin typeface="微软雅黑" panose="020B0503020204020204" pitchFamily="34" charset="-122"/>
                <a:ea typeface="微软雅黑" panose="020B0503020204020204" pitchFamily="34" charset="-122"/>
              </a:rPr>
              <a:t>集成</a:t>
            </a:r>
            <a:r>
              <a:rPr lang="zh-CN" altLang="en-US" b="1" dirty="0" smtClean="0">
                <a:latin typeface="微软雅黑" panose="020B0503020204020204" pitchFamily="34" charset="-122"/>
                <a:ea typeface="微软雅黑" panose="020B0503020204020204" pitchFamily="34" charset="-122"/>
              </a:rPr>
              <a:t>训练，</a:t>
            </a:r>
            <a:r>
              <a:rPr lang="zh-CN" altLang="en-US" b="1" dirty="0">
                <a:latin typeface="微软雅黑" panose="020B0503020204020204" pitchFamily="34" charset="-122"/>
                <a:ea typeface="微软雅黑" panose="020B0503020204020204" pitchFamily="34" charset="-122"/>
              </a:rPr>
              <a:t>不增加模型参数、训练和推理时间下实现模型融合，提高模型预测</a:t>
            </a:r>
            <a:r>
              <a:rPr lang="zh-CN" altLang="en-US" b="1" dirty="0" smtClean="0">
                <a:latin typeface="微软雅黑" panose="020B0503020204020204" pitchFamily="34" charset="-122"/>
                <a:ea typeface="微软雅黑" panose="020B0503020204020204" pitchFamily="34" charset="-122"/>
              </a:rPr>
              <a:t>效果。</a:t>
            </a:r>
            <a:endParaRPr lang="zh-CN" altLang="en-US" b="1" dirty="0">
              <a:latin typeface="微软雅黑" panose="020B0503020204020204" pitchFamily="34" charset="-122"/>
              <a:ea typeface="微软雅黑" panose="020B0503020204020204" pitchFamily="34" charset="-122"/>
            </a:endParaRPr>
          </a:p>
        </p:txBody>
      </p:sp>
      <p:sp>
        <p:nvSpPr>
          <p:cNvPr id="39" name="矩形 38"/>
          <p:cNvSpPr>
            <a:spLocks/>
          </p:cNvSpPr>
          <p:nvPr/>
        </p:nvSpPr>
        <p:spPr>
          <a:xfrm>
            <a:off x="457669" y="1133099"/>
            <a:ext cx="5363051" cy="4327560"/>
          </a:xfrm>
          <a:prstGeom prst="rect">
            <a:avLst/>
          </a:prstGeom>
          <a:noFill/>
          <a:ln w="952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a:spLocks/>
          </p:cNvSpPr>
          <p:nvPr/>
        </p:nvSpPr>
        <p:spPr>
          <a:xfrm>
            <a:off x="5902125" y="1133099"/>
            <a:ext cx="5363051" cy="4327560"/>
          </a:xfrm>
          <a:prstGeom prst="rect">
            <a:avLst/>
          </a:prstGeom>
          <a:noFill/>
          <a:ln w="952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824245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133187" y="240671"/>
            <a:ext cx="5210089" cy="461665"/>
          </a:xfrm>
          <a:prstGeom prst="rect">
            <a:avLst/>
          </a:prstGeom>
          <a:noFill/>
        </p:spPr>
        <p:txBody>
          <a:bodyPr wrap="square" rtlCol="0">
            <a:spAutoFit/>
          </a:bodyPr>
          <a:lstStyle/>
          <a:p>
            <a:r>
              <a:rPr lang="zh-CN" altLang="en-US" sz="2400" b="1" spc="300" dirty="0">
                <a:solidFill>
                  <a:schemeClr val="tx1">
                    <a:lumMod val="65000"/>
                    <a:lumOff val="35000"/>
                  </a:schemeClr>
                </a:solidFill>
                <a:latin typeface="+mj-ea"/>
                <a:ea typeface="+mj-ea"/>
              </a:rPr>
              <a:t>算法方案</a:t>
            </a:r>
            <a:r>
              <a:rPr lang="zh-CN" altLang="en-US" sz="2400" b="1" spc="300" dirty="0" smtClean="0">
                <a:solidFill>
                  <a:schemeClr val="tx1">
                    <a:lumMod val="65000"/>
                    <a:lumOff val="35000"/>
                  </a:schemeClr>
                </a:solidFill>
                <a:latin typeface="+mj-ea"/>
                <a:ea typeface="+mj-ea"/>
              </a:rPr>
              <a:t>解析</a:t>
            </a:r>
            <a:r>
              <a:rPr lang="en-US" altLang="zh-CN" sz="2400" b="1" spc="300" dirty="0" smtClean="0">
                <a:solidFill>
                  <a:schemeClr val="tx1">
                    <a:lumMod val="65000"/>
                    <a:lumOff val="35000"/>
                  </a:schemeClr>
                </a:solidFill>
                <a:latin typeface="+mj-ea"/>
                <a:ea typeface="+mj-ea"/>
              </a:rPr>
              <a:t>-</a:t>
            </a:r>
            <a:r>
              <a:rPr lang="zh-CN" altLang="en-US" sz="2400" b="1" spc="300" dirty="0" smtClean="0">
                <a:solidFill>
                  <a:schemeClr val="tx1">
                    <a:lumMod val="65000"/>
                    <a:lumOff val="35000"/>
                  </a:schemeClr>
                </a:solidFill>
                <a:latin typeface="+mj-ea"/>
                <a:ea typeface="+mj-ea"/>
              </a:rPr>
              <a:t>训练细节</a:t>
            </a:r>
            <a:endParaRPr lang="zh-CN" altLang="en-US" sz="2400" b="1" spc="300" dirty="0">
              <a:solidFill>
                <a:schemeClr val="tx1">
                  <a:lumMod val="65000"/>
                  <a:lumOff val="35000"/>
                </a:schemeClr>
              </a:solidFill>
              <a:latin typeface="+mj-ea"/>
              <a:ea typeface="+mj-ea"/>
            </a:endParaRPr>
          </a:p>
        </p:txBody>
      </p:sp>
      <p:sp>
        <p:nvSpPr>
          <p:cNvPr id="25" name="矩形 24"/>
          <p:cNvSpPr/>
          <p:nvPr/>
        </p:nvSpPr>
        <p:spPr>
          <a:xfrm>
            <a:off x="6516167" y="900326"/>
            <a:ext cx="3070071" cy="369332"/>
          </a:xfrm>
          <a:prstGeom prst="rect">
            <a:avLst/>
          </a:prstGeom>
        </p:spPr>
        <p:txBody>
          <a:bodyPr wrap="none">
            <a:spAutoFit/>
          </a:bodyPr>
          <a:lstStyle/>
          <a:p>
            <a:r>
              <a:rPr lang="zh-CN" altLang="en-US" b="1" dirty="0">
                <a:latin typeface="+mj-ea"/>
                <a:ea typeface="+mj-ea"/>
              </a:rPr>
              <a:t>对抗训练</a:t>
            </a:r>
            <a:r>
              <a:rPr lang="en-US" altLang="zh-CN" b="1" dirty="0">
                <a:latin typeface="+mj-ea"/>
                <a:ea typeface="+mj-ea"/>
              </a:rPr>
              <a:t>-</a:t>
            </a:r>
            <a:r>
              <a:rPr lang="zh-CN" altLang="en-US" b="1" dirty="0">
                <a:latin typeface="+mj-ea"/>
                <a:ea typeface="+mj-ea"/>
              </a:rPr>
              <a:t>增强模型的鲁棒性</a:t>
            </a:r>
          </a:p>
        </p:txBody>
      </p:sp>
      <p:pic>
        <p:nvPicPr>
          <p:cNvPr id="26" name="图片 25"/>
          <p:cNvPicPr>
            <a:picLocks noChangeAspect="1"/>
          </p:cNvPicPr>
          <p:nvPr/>
        </p:nvPicPr>
        <p:blipFill>
          <a:blip r:embed="rId3"/>
          <a:stretch>
            <a:fillRect/>
          </a:stretch>
        </p:blipFill>
        <p:spPr>
          <a:xfrm>
            <a:off x="699233" y="839542"/>
            <a:ext cx="3938081" cy="1619694"/>
          </a:xfrm>
          <a:prstGeom prst="rect">
            <a:avLst/>
          </a:prstGeom>
        </p:spPr>
      </p:pic>
      <p:sp>
        <p:nvSpPr>
          <p:cNvPr id="37" name="矩形 36"/>
          <p:cNvSpPr/>
          <p:nvPr/>
        </p:nvSpPr>
        <p:spPr>
          <a:xfrm>
            <a:off x="304119" y="2592465"/>
            <a:ext cx="4108817" cy="369332"/>
          </a:xfrm>
          <a:prstGeom prst="rect">
            <a:avLst/>
          </a:prstGeom>
        </p:spPr>
        <p:txBody>
          <a:bodyPr wrap="none">
            <a:spAutoFit/>
          </a:bodyPr>
          <a:lstStyle/>
          <a:p>
            <a:r>
              <a:rPr lang="zh-CN" altLang="en-US" dirty="0" smtClean="0"/>
              <a:t>不同于数据增强，对抗的噪声是有目的</a:t>
            </a:r>
            <a:endParaRPr lang="zh-CN" altLang="en-US" dirty="0"/>
          </a:p>
        </p:txBody>
      </p:sp>
      <p:sp>
        <p:nvSpPr>
          <p:cNvPr id="38" name="矩形 37"/>
          <p:cNvSpPr/>
          <p:nvPr/>
        </p:nvSpPr>
        <p:spPr>
          <a:xfrm>
            <a:off x="298739" y="2962775"/>
            <a:ext cx="4422982" cy="646331"/>
          </a:xfrm>
          <a:prstGeom prst="rect">
            <a:avLst/>
          </a:prstGeom>
        </p:spPr>
        <p:txBody>
          <a:bodyPr wrap="square">
            <a:spAutoFit/>
          </a:bodyPr>
          <a:lstStyle/>
          <a:p>
            <a:r>
              <a:rPr lang="zh-CN" altLang="en-US" dirty="0" smtClean="0"/>
              <a:t>扰动计算：梯度求解使得</a:t>
            </a:r>
            <a:r>
              <a:rPr lang="en-US" altLang="zh-CN" dirty="0" smtClean="0"/>
              <a:t>loss</a:t>
            </a:r>
            <a:r>
              <a:rPr lang="zh-CN" altLang="en-US" dirty="0" smtClean="0"/>
              <a:t>增大的微小扰动</a:t>
            </a:r>
            <a:r>
              <a:rPr lang="en-US" altLang="zh-CN" dirty="0" err="1" smtClean="0"/>
              <a:t>adv</a:t>
            </a:r>
            <a:r>
              <a:rPr lang="en-US" altLang="zh-CN" dirty="0" smtClean="0"/>
              <a:t>​</a:t>
            </a:r>
          </a:p>
        </p:txBody>
      </p:sp>
      <p:sp>
        <p:nvSpPr>
          <p:cNvPr id="41" name="矩形 40"/>
          <p:cNvSpPr/>
          <p:nvPr/>
        </p:nvSpPr>
        <p:spPr>
          <a:xfrm>
            <a:off x="836990" y="3638390"/>
            <a:ext cx="769763" cy="369332"/>
          </a:xfrm>
          <a:prstGeom prst="rect">
            <a:avLst/>
          </a:prstGeom>
        </p:spPr>
        <p:txBody>
          <a:bodyPr wrap="none">
            <a:spAutoFit/>
          </a:bodyPr>
          <a:lstStyle/>
          <a:p>
            <a:r>
              <a:rPr lang="en-US" altLang="zh-CN" dirty="0" smtClean="0"/>
              <a:t>FGSM</a:t>
            </a:r>
            <a:endParaRPr lang="zh-CN" altLang="en-US" dirty="0"/>
          </a:p>
        </p:txBody>
      </p:sp>
      <p:sp>
        <p:nvSpPr>
          <p:cNvPr id="42" name="矩形 41"/>
          <p:cNvSpPr/>
          <p:nvPr/>
        </p:nvSpPr>
        <p:spPr>
          <a:xfrm>
            <a:off x="847005" y="4223551"/>
            <a:ext cx="651140" cy="369332"/>
          </a:xfrm>
          <a:prstGeom prst="rect">
            <a:avLst/>
          </a:prstGeom>
        </p:spPr>
        <p:txBody>
          <a:bodyPr wrap="none">
            <a:spAutoFit/>
          </a:bodyPr>
          <a:lstStyle/>
          <a:p>
            <a:r>
              <a:rPr lang="en-US" altLang="zh-CN" dirty="0" smtClean="0"/>
              <a:t>FGM</a:t>
            </a:r>
            <a:endParaRPr lang="zh-CN" altLang="en-US" dirty="0"/>
          </a:p>
        </p:txBody>
      </p:sp>
      <p:sp>
        <p:nvSpPr>
          <p:cNvPr id="43" name="矩形 42"/>
          <p:cNvSpPr/>
          <p:nvPr/>
        </p:nvSpPr>
        <p:spPr>
          <a:xfrm>
            <a:off x="827769" y="5406902"/>
            <a:ext cx="670376" cy="369332"/>
          </a:xfrm>
          <a:prstGeom prst="rect">
            <a:avLst/>
          </a:prstGeom>
        </p:spPr>
        <p:txBody>
          <a:bodyPr wrap="none">
            <a:spAutoFit/>
          </a:bodyPr>
          <a:lstStyle/>
          <a:p>
            <a:r>
              <a:rPr lang="en-US" altLang="zh-CN" dirty="0" smtClean="0"/>
              <a:t>AWP</a:t>
            </a:r>
            <a:endParaRPr lang="zh-CN" altLang="en-US" dirty="0"/>
          </a:p>
        </p:txBody>
      </p:sp>
      <p:sp>
        <p:nvSpPr>
          <p:cNvPr id="44" name="矩形 43"/>
          <p:cNvSpPr/>
          <p:nvPr/>
        </p:nvSpPr>
        <p:spPr>
          <a:xfrm>
            <a:off x="5009368" y="5698446"/>
            <a:ext cx="2935304" cy="30382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楷体" panose="02010609060101010101" pitchFamily="49" charset="-122"/>
                <a:ea typeface="楷体" panose="02010609060101010101" pitchFamily="49" charset="-122"/>
              </a:rPr>
              <a:t>输入和模型参数同时扰动</a:t>
            </a:r>
            <a:endParaRPr lang="zh-CN" altLang="en-US" dirty="0">
              <a:solidFill>
                <a:schemeClr val="tx1"/>
              </a:solidFill>
              <a:latin typeface="楷体" panose="02010609060101010101" pitchFamily="49" charset="-122"/>
              <a:ea typeface="楷体" panose="02010609060101010101" pitchFamily="49" charset="-122"/>
            </a:endParaRPr>
          </a:p>
        </p:txBody>
      </p:sp>
      <p:sp>
        <p:nvSpPr>
          <p:cNvPr id="45" name="矩形 44"/>
          <p:cNvSpPr/>
          <p:nvPr/>
        </p:nvSpPr>
        <p:spPr>
          <a:xfrm>
            <a:off x="5568680" y="2067919"/>
            <a:ext cx="6327227" cy="2677656"/>
          </a:xfrm>
          <a:prstGeom prst="rect">
            <a:avLst/>
          </a:prstGeom>
          <a:ln>
            <a:solidFill>
              <a:schemeClr val="tx1"/>
            </a:solidFill>
          </a:ln>
        </p:spPr>
        <p:txBody>
          <a:bodyPr wrap="square">
            <a:spAutoFit/>
          </a:bodyPr>
          <a:lstStyle/>
          <a:p>
            <a:pPr marL="285750" indent="-285750">
              <a:spcAft>
                <a:spcPts val="1800"/>
              </a:spcAft>
              <a:buFont typeface="Wingdings" panose="05000000000000000000" pitchFamily="2" charset="2"/>
              <a:buChar char="Ø"/>
            </a:pPr>
            <a:r>
              <a:rPr lang="en-US" altLang="zh-CN" dirty="0" smtClean="0"/>
              <a:t>  1.</a:t>
            </a:r>
            <a:r>
              <a:rPr lang="zh-CN" altLang="en-US" dirty="0" smtClean="0"/>
              <a:t>计算</a:t>
            </a:r>
            <a:r>
              <a:rPr lang="en-US" altLang="zh-CN" dirty="0" smtClean="0"/>
              <a:t>x</a:t>
            </a:r>
            <a:r>
              <a:rPr lang="zh-CN" altLang="en-US" dirty="0" smtClean="0"/>
              <a:t>的前向</a:t>
            </a:r>
            <a:r>
              <a:rPr lang="en-US" altLang="zh-CN" dirty="0" smtClean="0"/>
              <a:t>loss</a:t>
            </a:r>
            <a:r>
              <a:rPr lang="zh-CN" altLang="en-US" dirty="0" smtClean="0"/>
              <a:t>、反向传播得到梯度</a:t>
            </a:r>
          </a:p>
          <a:p>
            <a:pPr marL="285750" indent="-285750">
              <a:spcAft>
                <a:spcPts val="1800"/>
              </a:spcAft>
              <a:buFont typeface="Wingdings" panose="05000000000000000000" pitchFamily="2" charset="2"/>
              <a:buChar char="Ø"/>
            </a:pPr>
            <a:r>
              <a:rPr lang="zh-CN" altLang="en-US" dirty="0" smtClean="0"/>
              <a:t>  </a:t>
            </a:r>
            <a:r>
              <a:rPr lang="en-US" altLang="zh-CN" dirty="0" smtClean="0"/>
              <a:t>2.</a:t>
            </a:r>
            <a:r>
              <a:rPr lang="zh-CN" altLang="en-US" dirty="0" smtClean="0"/>
              <a:t>根据梯度计算出扰动</a:t>
            </a:r>
            <a:r>
              <a:rPr lang="en-US" altLang="zh-CN" dirty="0" smtClean="0"/>
              <a:t>r</a:t>
            </a:r>
            <a:r>
              <a:rPr lang="zh-CN" altLang="en-US" dirty="0" smtClean="0"/>
              <a:t>，并加到当前输入和模型权重上</a:t>
            </a:r>
            <a:endParaRPr lang="en-US" altLang="zh-CN" dirty="0" smtClean="0"/>
          </a:p>
          <a:p>
            <a:pPr marL="285750" indent="-285750">
              <a:spcAft>
                <a:spcPts val="1800"/>
              </a:spcAft>
              <a:buFont typeface="Wingdings" panose="05000000000000000000" pitchFamily="2" charset="2"/>
              <a:buChar char="Ø"/>
            </a:pPr>
            <a:r>
              <a:rPr lang="en-US" altLang="zh-CN" dirty="0" smtClean="0"/>
              <a:t>  3.</a:t>
            </a:r>
            <a:r>
              <a:rPr lang="zh-CN" altLang="en-US" dirty="0" smtClean="0"/>
              <a:t>计算加入扰动后的前向</a:t>
            </a:r>
            <a:r>
              <a:rPr lang="en-US" altLang="zh-CN" dirty="0" smtClean="0"/>
              <a:t>loss</a:t>
            </a:r>
            <a:r>
              <a:rPr lang="zh-CN" altLang="en-US" dirty="0" smtClean="0"/>
              <a:t>，反向传播得到对抗的梯度，累加到</a:t>
            </a:r>
            <a:r>
              <a:rPr lang="en-US" altLang="zh-CN" dirty="0" smtClean="0"/>
              <a:t>(1)</a:t>
            </a:r>
            <a:r>
              <a:rPr lang="zh-CN" altLang="en-US" dirty="0" smtClean="0"/>
              <a:t>的梯度上</a:t>
            </a:r>
          </a:p>
          <a:p>
            <a:pPr marL="285750" indent="-285750">
              <a:spcAft>
                <a:spcPts val="1800"/>
              </a:spcAft>
              <a:buFont typeface="Wingdings" panose="05000000000000000000" pitchFamily="2" charset="2"/>
              <a:buChar char="Ø"/>
            </a:pPr>
            <a:r>
              <a:rPr lang="zh-CN" altLang="en-US" dirty="0" smtClean="0"/>
              <a:t>  </a:t>
            </a:r>
            <a:r>
              <a:rPr lang="en-US" altLang="zh-CN" dirty="0" smtClean="0"/>
              <a:t>4.</a:t>
            </a:r>
            <a:r>
              <a:rPr lang="zh-CN" altLang="en-US" dirty="0" smtClean="0"/>
              <a:t>将输入和模型权重恢复为</a:t>
            </a:r>
            <a:r>
              <a:rPr lang="en-US" altLang="zh-CN" dirty="0" smtClean="0"/>
              <a:t>(1)</a:t>
            </a:r>
            <a:r>
              <a:rPr lang="zh-CN" altLang="en-US" dirty="0" smtClean="0"/>
              <a:t>时的值</a:t>
            </a:r>
          </a:p>
          <a:p>
            <a:pPr marL="285750" indent="-285750">
              <a:spcAft>
                <a:spcPts val="1800"/>
              </a:spcAft>
              <a:buFont typeface="Wingdings" panose="05000000000000000000" pitchFamily="2" charset="2"/>
              <a:buChar char="Ø"/>
            </a:pPr>
            <a:r>
              <a:rPr lang="zh-CN" altLang="en-US" dirty="0" smtClean="0"/>
              <a:t>  </a:t>
            </a:r>
            <a:r>
              <a:rPr lang="en-US" altLang="zh-CN" dirty="0" smtClean="0"/>
              <a:t>5.</a:t>
            </a:r>
            <a:r>
              <a:rPr lang="zh-CN" altLang="en-US" dirty="0" smtClean="0"/>
              <a:t>根据</a:t>
            </a:r>
            <a:r>
              <a:rPr lang="en-US" altLang="zh-CN" dirty="0" smtClean="0"/>
              <a:t>(3)</a:t>
            </a:r>
            <a:r>
              <a:rPr lang="zh-CN" altLang="en-US" dirty="0" smtClean="0"/>
              <a:t>的梯度对参数进行更新</a:t>
            </a:r>
            <a:endParaRPr lang="zh-CN" altLang="en-US" dirty="0"/>
          </a:p>
        </p:txBody>
      </p:sp>
      <p:graphicFrame>
        <p:nvGraphicFramePr>
          <p:cNvPr id="46" name="对象 45"/>
          <p:cNvGraphicFramePr>
            <a:graphicFrameLocks noChangeAspect="1"/>
          </p:cNvGraphicFramePr>
          <p:nvPr>
            <p:extLst>
              <p:ext uri="{D42A27DB-BD31-4B8C-83A1-F6EECF244321}">
                <p14:modId xmlns:p14="http://schemas.microsoft.com/office/powerpoint/2010/main" val="3969985296"/>
              </p:ext>
            </p:extLst>
          </p:nvPr>
        </p:nvGraphicFramePr>
        <p:xfrm>
          <a:off x="1839991" y="3661862"/>
          <a:ext cx="2067070" cy="322387"/>
        </p:xfrm>
        <a:graphic>
          <a:graphicData uri="http://schemas.openxmlformats.org/presentationml/2006/ole">
            <mc:AlternateContent xmlns:mc="http://schemas.openxmlformats.org/markup-compatibility/2006">
              <mc:Choice xmlns:v="urn:schemas-microsoft-com:vml" Requires="v">
                <p:oleObj spid="_x0000_s3209" name="Equation" r:id="rId4" imgW="1384200" imgH="215640" progId="Equation.DSMT4">
                  <p:embed/>
                </p:oleObj>
              </mc:Choice>
              <mc:Fallback>
                <p:oleObj name="Equation" r:id="rId4" imgW="1384200" imgH="215640" progId="Equation.DSMT4">
                  <p:embed/>
                  <p:pic>
                    <p:nvPicPr>
                      <p:cNvPr id="29" name="对象 28"/>
                      <p:cNvPicPr/>
                      <p:nvPr/>
                    </p:nvPicPr>
                    <p:blipFill>
                      <a:blip r:embed="rId5"/>
                      <a:stretch>
                        <a:fillRect/>
                      </a:stretch>
                    </p:blipFill>
                    <p:spPr>
                      <a:xfrm>
                        <a:off x="1839991" y="3661862"/>
                        <a:ext cx="2067070" cy="322387"/>
                      </a:xfrm>
                      <a:prstGeom prst="rect">
                        <a:avLst/>
                      </a:prstGeom>
                    </p:spPr>
                  </p:pic>
                </p:oleObj>
              </mc:Fallback>
            </mc:AlternateContent>
          </a:graphicData>
        </a:graphic>
      </p:graphicFrame>
      <p:graphicFrame>
        <p:nvGraphicFramePr>
          <p:cNvPr id="47" name="对象 46"/>
          <p:cNvGraphicFramePr>
            <a:graphicFrameLocks noChangeAspect="1"/>
          </p:cNvGraphicFramePr>
          <p:nvPr>
            <p:extLst>
              <p:ext uri="{D42A27DB-BD31-4B8C-83A1-F6EECF244321}">
                <p14:modId xmlns:p14="http://schemas.microsoft.com/office/powerpoint/2010/main" val="3358544774"/>
              </p:ext>
            </p:extLst>
          </p:nvPr>
        </p:nvGraphicFramePr>
        <p:xfrm>
          <a:off x="1839991" y="4118024"/>
          <a:ext cx="1273105" cy="580386"/>
        </p:xfrm>
        <a:graphic>
          <a:graphicData uri="http://schemas.openxmlformats.org/presentationml/2006/ole">
            <mc:AlternateContent xmlns:mc="http://schemas.openxmlformats.org/markup-compatibility/2006">
              <mc:Choice xmlns:v="urn:schemas-microsoft-com:vml" Requires="v">
                <p:oleObj spid="_x0000_s3210" name="Equation" r:id="rId6" imgW="863280" imgH="393480" progId="Equation.DSMT4">
                  <p:embed/>
                </p:oleObj>
              </mc:Choice>
              <mc:Fallback>
                <p:oleObj name="Equation" r:id="rId6" imgW="863280" imgH="393480" progId="Equation.DSMT4">
                  <p:embed/>
                  <p:pic>
                    <p:nvPicPr>
                      <p:cNvPr id="30" name="对象 29"/>
                      <p:cNvPicPr/>
                      <p:nvPr/>
                    </p:nvPicPr>
                    <p:blipFill>
                      <a:blip r:embed="rId7"/>
                      <a:stretch>
                        <a:fillRect/>
                      </a:stretch>
                    </p:blipFill>
                    <p:spPr>
                      <a:xfrm>
                        <a:off x="1839991" y="4118024"/>
                        <a:ext cx="1273105" cy="580386"/>
                      </a:xfrm>
                      <a:prstGeom prst="rect">
                        <a:avLst/>
                      </a:prstGeom>
                    </p:spPr>
                  </p:pic>
                </p:oleObj>
              </mc:Fallback>
            </mc:AlternateContent>
          </a:graphicData>
        </a:graphic>
      </p:graphicFrame>
      <p:graphicFrame>
        <p:nvGraphicFramePr>
          <p:cNvPr id="48" name="对象 47"/>
          <p:cNvGraphicFramePr>
            <a:graphicFrameLocks noChangeAspect="1"/>
          </p:cNvGraphicFramePr>
          <p:nvPr>
            <p:extLst>
              <p:ext uri="{D42A27DB-BD31-4B8C-83A1-F6EECF244321}">
                <p14:modId xmlns:p14="http://schemas.microsoft.com/office/powerpoint/2010/main" val="106539434"/>
              </p:ext>
            </p:extLst>
          </p:nvPr>
        </p:nvGraphicFramePr>
        <p:xfrm>
          <a:off x="1785793" y="4851417"/>
          <a:ext cx="2935927" cy="1849634"/>
        </p:xfrm>
        <a:graphic>
          <a:graphicData uri="http://schemas.openxmlformats.org/presentationml/2006/ole">
            <mc:AlternateContent xmlns:mc="http://schemas.openxmlformats.org/markup-compatibility/2006">
              <mc:Choice xmlns:v="urn:schemas-microsoft-com:vml" Requires="v">
                <p:oleObj spid="_x0000_s3211" name="Equation" r:id="rId8" imgW="2539800" imgH="1600200" progId="Equation.DSMT4">
                  <p:embed/>
                </p:oleObj>
              </mc:Choice>
              <mc:Fallback>
                <p:oleObj name="Equation" r:id="rId8" imgW="2539800" imgH="1600200" progId="Equation.DSMT4">
                  <p:embed/>
                  <p:pic>
                    <p:nvPicPr>
                      <p:cNvPr id="31" name="对象 30"/>
                      <p:cNvPicPr/>
                      <p:nvPr/>
                    </p:nvPicPr>
                    <p:blipFill>
                      <a:blip r:embed="rId9"/>
                      <a:stretch>
                        <a:fillRect/>
                      </a:stretch>
                    </p:blipFill>
                    <p:spPr>
                      <a:xfrm>
                        <a:off x="1785793" y="4851417"/>
                        <a:ext cx="2935927" cy="1849634"/>
                      </a:xfrm>
                      <a:prstGeom prst="rect">
                        <a:avLst/>
                      </a:prstGeom>
                    </p:spPr>
                  </p:pic>
                </p:oleObj>
              </mc:Fallback>
            </mc:AlternateContent>
          </a:graphicData>
        </a:graphic>
      </p:graphicFrame>
      <p:sp>
        <p:nvSpPr>
          <p:cNvPr id="49" name="等腰三角形 48">
            <a:extLst>
              <a:ext uri="{FF2B5EF4-FFF2-40B4-BE49-F238E27FC236}">
                <a16:creationId xmlns:a16="http://schemas.microsoft.com/office/drawing/2014/main" id="{5C569757-27AF-C956-0CB3-BA99A6A6E64F}"/>
              </a:ext>
            </a:extLst>
          </p:cNvPr>
          <p:cNvSpPr/>
          <p:nvPr/>
        </p:nvSpPr>
        <p:spPr>
          <a:xfrm rot="5400000">
            <a:off x="3400884" y="3292744"/>
            <a:ext cx="3592286" cy="435735"/>
          </a:xfrm>
          <a:prstGeom prst="triangle">
            <a:avLst/>
          </a:prstGeom>
          <a:gradFill>
            <a:gsLst>
              <a:gs pos="0">
                <a:schemeClr val="accent1">
                  <a:lumMod val="5000"/>
                  <a:lumOff val="95000"/>
                </a:schemeClr>
              </a:gs>
              <a:gs pos="84000">
                <a:schemeClr val="accent6"/>
              </a:gs>
              <a:gs pos="85000">
                <a:schemeClr val="accent6"/>
              </a:gs>
              <a:gs pos="100000">
                <a:schemeClr val="accent6"/>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9477626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133187" y="240671"/>
            <a:ext cx="5210089" cy="461665"/>
          </a:xfrm>
          <a:prstGeom prst="rect">
            <a:avLst/>
          </a:prstGeom>
          <a:noFill/>
        </p:spPr>
        <p:txBody>
          <a:bodyPr wrap="square" rtlCol="0">
            <a:spAutoFit/>
          </a:bodyPr>
          <a:lstStyle/>
          <a:p>
            <a:r>
              <a:rPr lang="zh-CN" altLang="en-US" sz="2400" b="1" spc="300" dirty="0">
                <a:solidFill>
                  <a:schemeClr val="tx1">
                    <a:lumMod val="65000"/>
                    <a:lumOff val="35000"/>
                  </a:schemeClr>
                </a:solidFill>
                <a:latin typeface="+mj-ea"/>
                <a:ea typeface="+mj-ea"/>
              </a:rPr>
              <a:t>算法方案</a:t>
            </a:r>
            <a:r>
              <a:rPr lang="zh-CN" altLang="en-US" sz="2400" b="1" spc="300" dirty="0" smtClean="0">
                <a:solidFill>
                  <a:schemeClr val="tx1">
                    <a:lumMod val="65000"/>
                    <a:lumOff val="35000"/>
                  </a:schemeClr>
                </a:solidFill>
                <a:latin typeface="+mj-ea"/>
                <a:ea typeface="+mj-ea"/>
              </a:rPr>
              <a:t>解析</a:t>
            </a:r>
            <a:r>
              <a:rPr lang="en-US" altLang="zh-CN" sz="2400" b="1" spc="300" dirty="0" smtClean="0">
                <a:solidFill>
                  <a:schemeClr val="tx1">
                    <a:lumMod val="65000"/>
                    <a:lumOff val="35000"/>
                  </a:schemeClr>
                </a:solidFill>
                <a:latin typeface="+mj-ea"/>
                <a:ea typeface="+mj-ea"/>
              </a:rPr>
              <a:t>-</a:t>
            </a:r>
            <a:r>
              <a:rPr lang="zh-CN" altLang="en-US" sz="2400" b="1" spc="300" dirty="0" smtClean="0">
                <a:solidFill>
                  <a:schemeClr val="tx1">
                    <a:lumMod val="65000"/>
                    <a:lumOff val="35000"/>
                  </a:schemeClr>
                </a:solidFill>
                <a:latin typeface="+mj-ea"/>
                <a:ea typeface="+mj-ea"/>
              </a:rPr>
              <a:t>方案总结</a:t>
            </a:r>
            <a:endParaRPr lang="zh-CN" altLang="en-US" sz="2400" b="1" spc="300" dirty="0">
              <a:solidFill>
                <a:schemeClr val="tx1">
                  <a:lumMod val="65000"/>
                  <a:lumOff val="35000"/>
                </a:schemeClr>
              </a:solidFill>
              <a:latin typeface="+mj-ea"/>
              <a:ea typeface="+mj-ea"/>
            </a:endParaRPr>
          </a:p>
        </p:txBody>
      </p:sp>
      <p:sp>
        <p:nvSpPr>
          <p:cNvPr id="7" name="矩形 6"/>
          <p:cNvSpPr/>
          <p:nvPr/>
        </p:nvSpPr>
        <p:spPr>
          <a:xfrm>
            <a:off x="1439373" y="1220623"/>
            <a:ext cx="10493828" cy="4401205"/>
          </a:xfrm>
          <a:prstGeom prst="rect">
            <a:avLst/>
          </a:prstGeom>
          <a:gradFill flip="none" rotWithShape="1">
            <a:gsLst>
              <a:gs pos="0">
                <a:schemeClr val="bg1">
                  <a:lumMod val="85000"/>
                  <a:alpha val="64000"/>
                </a:schemeClr>
              </a:gs>
              <a:gs pos="8000">
                <a:schemeClr val="bg1">
                  <a:shade val="67500"/>
                  <a:satMod val="115000"/>
                  <a:alpha val="53000"/>
                </a:schemeClr>
              </a:gs>
              <a:gs pos="100000">
                <a:schemeClr val="bg1">
                  <a:shade val="100000"/>
                  <a:satMod val="115000"/>
                </a:schemeClr>
              </a:gs>
            </a:gsLst>
            <a:lin ang="10800000" scaled="1"/>
            <a:tileRect/>
          </a:gradFill>
          <a:ln w="6350">
            <a:solidFill>
              <a:schemeClr val="bg1">
                <a:lumMod val="75000"/>
              </a:schemeClr>
            </a:solidFill>
          </a:ln>
        </p:spPr>
        <p:txBody>
          <a:bodyPr wrap="square">
            <a:spAutoFit/>
          </a:bodyPr>
          <a:lstStyle/>
          <a:p>
            <a:pPr marL="342900" indent="-342900" eaLnBrk="0" fontAlgn="ctr" hangingPunct="0">
              <a:lnSpc>
                <a:spcPct val="150000"/>
              </a:lnSpc>
              <a:spcBef>
                <a:spcPct val="0"/>
              </a:spcBef>
              <a:spcAft>
                <a:spcPts val="2400"/>
              </a:spcAft>
              <a:buFont typeface="Wingdings" panose="05000000000000000000" pitchFamily="2" charset="2"/>
              <a:buChar char="l"/>
            </a:pPr>
            <a:r>
              <a:rPr lang="zh-CN" altLang="en-US" sz="2000" b="1" kern="0" dirty="0" smtClean="0">
                <a:latin typeface="微软雅黑" panose="020B0503020204020204" pitchFamily="34" charset="-122"/>
                <a:ea typeface="微软雅黑" panose="020B0503020204020204" pitchFamily="34" charset="-122"/>
              </a:rPr>
              <a:t>提出样本切片拼接、随机</a:t>
            </a:r>
            <a:r>
              <a:rPr lang="en-US" altLang="zh-CN" sz="2000" b="1" kern="0" dirty="0" smtClean="0">
                <a:latin typeface="微软雅黑" panose="020B0503020204020204" pitchFamily="34" charset="-122"/>
                <a:ea typeface="微软雅黑" panose="020B0503020204020204" pitchFamily="34" charset="-122"/>
              </a:rPr>
              <a:t>mask</a:t>
            </a:r>
            <a:r>
              <a:rPr lang="zh-CN" altLang="en-US" sz="2000" b="1" kern="0" dirty="0" smtClean="0">
                <a:latin typeface="微软雅黑" panose="020B0503020204020204" pitchFamily="34" charset="-122"/>
                <a:ea typeface="微软雅黑" panose="020B0503020204020204" pitchFamily="34" charset="-122"/>
              </a:rPr>
              <a:t>实现数据增强，</a:t>
            </a:r>
            <a:r>
              <a:rPr lang="zh-CN" altLang="en-US" sz="2000" b="1" kern="0" dirty="0" smtClean="0">
                <a:solidFill>
                  <a:srgbClr val="FF0000"/>
                </a:solidFill>
                <a:latin typeface="微软雅黑" panose="020B0503020204020204" pitchFamily="34" charset="-122"/>
                <a:ea typeface="微软雅黑" panose="020B0503020204020204" pitchFamily="34" charset="-122"/>
              </a:rPr>
              <a:t>提升少样本下的识别能力</a:t>
            </a:r>
            <a:endParaRPr lang="en-US" altLang="zh-CN" sz="2000" b="1" kern="0" dirty="0" smtClean="0">
              <a:solidFill>
                <a:srgbClr val="FF0000"/>
              </a:solidFill>
              <a:latin typeface="微软雅黑" panose="020B0503020204020204" pitchFamily="34" charset="-122"/>
              <a:ea typeface="微软雅黑" panose="020B0503020204020204" pitchFamily="34" charset="-122"/>
            </a:endParaRPr>
          </a:p>
          <a:p>
            <a:pPr marL="342900" indent="-342900" eaLnBrk="0" fontAlgn="ctr" hangingPunct="0">
              <a:lnSpc>
                <a:spcPct val="150000"/>
              </a:lnSpc>
              <a:spcBef>
                <a:spcPct val="0"/>
              </a:spcBef>
              <a:spcAft>
                <a:spcPts val="2400"/>
              </a:spcAft>
              <a:buFont typeface="Wingdings" panose="05000000000000000000" pitchFamily="2" charset="2"/>
              <a:buChar char="l"/>
            </a:pPr>
            <a:r>
              <a:rPr lang="zh-CN" altLang="en-US" sz="2000" b="1" kern="0" dirty="0">
                <a:latin typeface="微软雅黑" panose="020B0503020204020204" pitchFamily="34" charset="-122"/>
                <a:ea typeface="微软雅黑" panose="020B0503020204020204" pitchFamily="34" charset="-122"/>
              </a:rPr>
              <a:t>采用少类别重采样，</a:t>
            </a:r>
            <a:r>
              <a:rPr lang="zh-CN" altLang="en-US" sz="2000" b="1" kern="0" dirty="0">
                <a:solidFill>
                  <a:srgbClr val="FF0000"/>
                </a:solidFill>
                <a:latin typeface="微软雅黑" panose="020B0503020204020204" pitchFamily="34" charset="-122"/>
                <a:ea typeface="微软雅黑" panose="020B0503020204020204" pitchFamily="34" charset="-122"/>
              </a:rPr>
              <a:t>解决类别不平衡</a:t>
            </a:r>
            <a:r>
              <a:rPr lang="zh-CN" altLang="en-US" sz="2000" b="1" kern="0" dirty="0" smtClean="0">
                <a:solidFill>
                  <a:srgbClr val="FF0000"/>
                </a:solidFill>
                <a:latin typeface="微软雅黑" panose="020B0503020204020204" pitchFamily="34" charset="-122"/>
                <a:ea typeface="微软雅黑" panose="020B0503020204020204" pitchFamily="34" charset="-122"/>
              </a:rPr>
              <a:t>难题</a:t>
            </a:r>
            <a:endParaRPr lang="en-US" altLang="zh-CN" sz="2000" b="1" kern="0" dirty="0" smtClean="0">
              <a:solidFill>
                <a:srgbClr val="FF0000"/>
              </a:solidFill>
              <a:latin typeface="微软雅黑" panose="020B0503020204020204" pitchFamily="34" charset="-122"/>
              <a:ea typeface="微软雅黑" panose="020B0503020204020204" pitchFamily="34" charset="-122"/>
            </a:endParaRPr>
          </a:p>
          <a:p>
            <a:pPr marL="342900" indent="-342900" eaLnBrk="0" fontAlgn="ctr" hangingPunct="0">
              <a:lnSpc>
                <a:spcPct val="150000"/>
              </a:lnSpc>
              <a:spcBef>
                <a:spcPct val="0"/>
              </a:spcBef>
              <a:spcAft>
                <a:spcPts val="2400"/>
              </a:spcAft>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提出</a:t>
            </a:r>
            <a:r>
              <a:rPr lang="zh-CN" altLang="en-US" sz="2000" b="1" dirty="0">
                <a:latin typeface="微软雅黑" panose="020B0503020204020204" pitchFamily="34" charset="-122"/>
                <a:ea typeface="微软雅黑" panose="020B0503020204020204" pitchFamily="34" charset="-122"/>
              </a:rPr>
              <a:t>双流</a:t>
            </a:r>
            <a:r>
              <a:rPr lang="zh-CN" altLang="en-US" sz="2000" b="1" dirty="0" smtClean="0">
                <a:latin typeface="微软雅黑" panose="020B0503020204020204" pitchFamily="34" charset="-122"/>
                <a:ea typeface="微软雅黑" panose="020B0503020204020204" pitchFamily="34" charset="-122"/>
              </a:rPr>
              <a:t>拼接后期融合模型</a:t>
            </a:r>
            <a:r>
              <a:rPr lang="zh-CN" altLang="en-US" sz="2000" b="1" dirty="0">
                <a:latin typeface="微软雅黑" panose="020B0503020204020204" pitchFamily="34" charset="-122"/>
                <a:ea typeface="微软雅黑" panose="020B0503020204020204" pitchFamily="34" charset="-122"/>
              </a:rPr>
              <a:t>，</a:t>
            </a:r>
            <a:r>
              <a:rPr lang="zh-CN" altLang="en-US" sz="2000" b="1" kern="0" dirty="0">
                <a:solidFill>
                  <a:srgbClr val="FF0000"/>
                </a:solidFill>
                <a:latin typeface="微软雅黑" panose="020B0503020204020204" pitchFamily="34" charset="-122"/>
                <a:ea typeface="微软雅黑" panose="020B0503020204020204" pitchFamily="34" charset="-122"/>
              </a:rPr>
              <a:t>解决长文本截断信息损失问题</a:t>
            </a:r>
            <a:endParaRPr lang="en-US" altLang="zh-CN" sz="2000" b="1" kern="0" dirty="0">
              <a:solidFill>
                <a:srgbClr val="FF0000"/>
              </a:solidFill>
              <a:latin typeface="微软雅黑" panose="020B0503020204020204" pitchFamily="34" charset="-122"/>
              <a:ea typeface="微软雅黑" panose="020B0503020204020204" pitchFamily="34" charset="-122"/>
            </a:endParaRPr>
          </a:p>
          <a:p>
            <a:pPr marL="342900" indent="-342900" eaLnBrk="0" fontAlgn="ctr" hangingPunct="0">
              <a:lnSpc>
                <a:spcPct val="150000"/>
              </a:lnSpc>
              <a:spcBef>
                <a:spcPct val="0"/>
              </a:spcBef>
              <a:spcAft>
                <a:spcPts val="2400"/>
              </a:spcAft>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设计</a:t>
            </a:r>
            <a:r>
              <a:rPr lang="zh-CN" altLang="en-US" sz="2000" b="1" dirty="0">
                <a:latin typeface="微软雅黑" panose="020B0503020204020204" pitchFamily="34" charset="-122"/>
                <a:ea typeface="微软雅黑" panose="020B0503020204020204" pitchFamily="34" charset="-122"/>
              </a:rPr>
              <a:t>后期融合</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软注意力机制，</a:t>
            </a:r>
            <a:r>
              <a:rPr lang="zh-CN" altLang="en-US" sz="2000" b="1" kern="0" dirty="0">
                <a:solidFill>
                  <a:srgbClr val="FF0000"/>
                </a:solidFill>
                <a:latin typeface="微软雅黑" panose="020B0503020204020204" pitchFamily="34" charset="-122"/>
                <a:ea typeface="微软雅黑" panose="020B0503020204020204" pitchFamily="34" charset="-122"/>
              </a:rPr>
              <a:t>更有效提高模型特征提取能力</a:t>
            </a:r>
            <a:endParaRPr lang="en-US" altLang="zh-CN" sz="2000" b="1" kern="0" dirty="0">
              <a:solidFill>
                <a:srgbClr val="FF0000"/>
              </a:solidFill>
              <a:latin typeface="微软雅黑" panose="020B0503020204020204" pitchFamily="34" charset="-122"/>
              <a:ea typeface="微软雅黑" panose="020B0503020204020204" pitchFamily="34" charset="-122"/>
            </a:endParaRPr>
          </a:p>
          <a:p>
            <a:pPr marL="342900" indent="-342900" eaLnBrk="0" fontAlgn="ctr" hangingPunct="0">
              <a:lnSpc>
                <a:spcPct val="150000"/>
              </a:lnSpc>
              <a:spcBef>
                <a:spcPct val="0"/>
              </a:spcBef>
              <a:spcAft>
                <a:spcPts val="2400"/>
              </a:spcAft>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采用</a:t>
            </a:r>
            <a:r>
              <a:rPr lang="en-US" altLang="zh-CN" sz="2000" b="1" dirty="0" smtClean="0">
                <a:latin typeface="微软雅黑" panose="020B0503020204020204" pitchFamily="34" charset="-122"/>
                <a:ea typeface="微软雅黑" panose="020B0503020204020204" pitchFamily="34" charset="-122"/>
              </a:rPr>
              <a:t>EMA</a:t>
            </a:r>
            <a:r>
              <a:rPr lang="zh-CN" altLang="en-US" sz="2000" b="1" dirty="0" smtClean="0">
                <a:latin typeface="微软雅黑" panose="020B0503020204020204" pitchFamily="34" charset="-122"/>
                <a:ea typeface="微软雅黑" panose="020B0503020204020204" pitchFamily="34" charset="-122"/>
              </a:rPr>
              <a:t>、</a:t>
            </a:r>
            <a:r>
              <a:rPr lang="en-US" altLang="zh-CN" sz="2000" b="1" dirty="0" smtClean="0">
                <a:latin typeface="微软雅黑" panose="020B0503020204020204" pitchFamily="34" charset="-122"/>
                <a:ea typeface="微软雅黑" panose="020B0503020204020204" pitchFamily="34" charset="-122"/>
              </a:rPr>
              <a:t>SWA</a:t>
            </a:r>
            <a:r>
              <a:rPr lang="zh-CN" altLang="en-US" sz="2000" b="1" dirty="0" smtClean="0">
                <a:latin typeface="微软雅黑" panose="020B0503020204020204" pitchFamily="34" charset="-122"/>
                <a:ea typeface="微软雅黑" panose="020B0503020204020204" pitchFamily="34" charset="-122"/>
              </a:rPr>
              <a:t>自模型集成，</a:t>
            </a:r>
            <a:r>
              <a:rPr lang="zh-CN" altLang="en-US" sz="2000" b="1" kern="0" dirty="0">
                <a:solidFill>
                  <a:srgbClr val="FF0000"/>
                </a:solidFill>
                <a:latin typeface="微软雅黑" panose="020B0503020204020204" pitchFamily="34" charset="-122"/>
                <a:ea typeface="微软雅黑" panose="020B0503020204020204" pitchFamily="34" charset="-122"/>
              </a:rPr>
              <a:t>不增加模型参数、推理时间下实现模型融合提高</a:t>
            </a:r>
            <a:r>
              <a:rPr lang="zh-CN" altLang="en-US" sz="2000" b="1" kern="0" dirty="0" smtClean="0">
                <a:solidFill>
                  <a:srgbClr val="FF0000"/>
                </a:solidFill>
                <a:latin typeface="微软雅黑" panose="020B0503020204020204" pitchFamily="34" charset="-122"/>
                <a:ea typeface="微软雅黑" panose="020B0503020204020204" pitchFamily="34" charset="-122"/>
              </a:rPr>
              <a:t>效果</a:t>
            </a:r>
            <a:endParaRPr lang="zh-CN" altLang="en-US" sz="2000" b="1" dirty="0">
              <a:latin typeface="微软雅黑" panose="020B0503020204020204" pitchFamily="34" charset="-122"/>
              <a:ea typeface="微软雅黑" panose="020B0503020204020204" pitchFamily="34" charset="-122"/>
            </a:endParaRPr>
          </a:p>
          <a:p>
            <a:pPr marL="342900" indent="-342900" eaLnBrk="0" fontAlgn="ctr" hangingPunct="0">
              <a:lnSpc>
                <a:spcPct val="150000"/>
              </a:lnSpc>
              <a:spcBef>
                <a:spcPct val="0"/>
              </a:spcBef>
              <a:spcAft>
                <a:spcPts val="2400"/>
              </a:spcAft>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通过对抗训练，</a:t>
            </a:r>
            <a:r>
              <a:rPr lang="zh-CN" altLang="en-US" sz="2000" b="1" kern="0" dirty="0" smtClean="0">
                <a:solidFill>
                  <a:srgbClr val="FF0000"/>
                </a:solidFill>
                <a:latin typeface="微软雅黑" panose="020B0503020204020204" pitchFamily="34" charset="-122"/>
                <a:ea typeface="微软雅黑" panose="020B0503020204020204" pitchFamily="34" charset="-122"/>
              </a:rPr>
              <a:t>增加模型鲁棒性，</a:t>
            </a:r>
            <a:r>
              <a:rPr lang="zh-CN" altLang="en-US" sz="2000" b="1" kern="0" dirty="0">
                <a:solidFill>
                  <a:srgbClr val="FF0000"/>
                </a:solidFill>
                <a:latin typeface="微软雅黑" panose="020B0503020204020204" pitchFamily="34" charset="-122"/>
                <a:ea typeface="微软雅黑" panose="020B0503020204020204" pitchFamily="34" charset="-122"/>
              </a:rPr>
              <a:t>提高</a:t>
            </a:r>
            <a:r>
              <a:rPr lang="zh-CN" altLang="en-US" sz="2000" b="1" kern="0" dirty="0" smtClean="0">
                <a:solidFill>
                  <a:srgbClr val="FF0000"/>
                </a:solidFill>
                <a:latin typeface="微软雅黑" panose="020B0503020204020204" pitchFamily="34" charset="-122"/>
                <a:ea typeface="微软雅黑" panose="020B0503020204020204" pitchFamily="34" charset="-122"/>
              </a:rPr>
              <a:t>模型泛化能力</a:t>
            </a:r>
            <a:endParaRPr lang="en-US" altLang="zh-CN" sz="2000" b="1" kern="0" dirty="0" smtClean="0">
              <a:solidFill>
                <a:srgbClr val="FF0000"/>
              </a:solidFill>
              <a:latin typeface="微软雅黑" panose="020B0503020204020204" pitchFamily="34" charset="-122"/>
              <a:ea typeface="微软雅黑" panose="020B0503020204020204" pitchFamily="34" charset="-122"/>
            </a:endParaRPr>
          </a:p>
        </p:txBody>
      </p:sp>
      <p:sp>
        <p:nvSpPr>
          <p:cNvPr id="8" name="矩形 7"/>
          <p:cNvSpPr>
            <a:spLocks/>
          </p:cNvSpPr>
          <p:nvPr/>
        </p:nvSpPr>
        <p:spPr>
          <a:xfrm>
            <a:off x="269077" y="2849808"/>
            <a:ext cx="1170296" cy="5714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latin typeface="微软雅黑" panose="020B0503020204020204" pitchFamily="34" charset="-122"/>
                <a:ea typeface="微软雅黑" panose="020B0503020204020204" pitchFamily="34" charset="-122"/>
              </a:rPr>
              <a:t>创新点</a:t>
            </a:r>
            <a:endParaRPr lang="zh-CN" altLang="en-US" sz="24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422608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133187" y="240671"/>
            <a:ext cx="5210089" cy="461665"/>
          </a:xfrm>
          <a:prstGeom prst="rect">
            <a:avLst/>
          </a:prstGeom>
          <a:noFill/>
        </p:spPr>
        <p:txBody>
          <a:bodyPr wrap="square" rtlCol="0">
            <a:spAutoFit/>
          </a:bodyPr>
          <a:lstStyle/>
          <a:p>
            <a:r>
              <a:rPr lang="zh-CN" altLang="en-US" sz="2400" b="1" spc="300" dirty="0">
                <a:solidFill>
                  <a:schemeClr val="tx1">
                    <a:lumMod val="65000"/>
                    <a:lumOff val="35000"/>
                  </a:schemeClr>
                </a:solidFill>
                <a:latin typeface="+mj-ea"/>
                <a:ea typeface="+mj-ea"/>
              </a:rPr>
              <a:t>算法方案</a:t>
            </a:r>
            <a:r>
              <a:rPr lang="zh-CN" altLang="en-US" sz="2400" b="1" spc="300" dirty="0" smtClean="0">
                <a:solidFill>
                  <a:schemeClr val="tx1">
                    <a:lumMod val="65000"/>
                    <a:lumOff val="35000"/>
                  </a:schemeClr>
                </a:solidFill>
                <a:latin typeface="+mj-ea"/>
                <a:ea typeface="+mj-ea"/>
              </a:rPr>
              <a:t>解析</a:t>
            </a:r>
            <a:r>
              <a:rPr lang="en-US" altLang="zh-CN" sz="2400" b="1" spc="300" dirty="0" smtClean="0">
                <a:solidFill>
                  <a:schemeClr val="tx1">
                    <a:lumMod val="65000"/>
                    <a:lumOff val="35000"/>
                  </a:schemeClr>
                </a:solidFill>
                <a:latin typeface="+mj-ea"/>
                <a:ea typeface="+mj-ea"/>
              </a:rPr>
              <a:t>-</a:t>
            </a:r>
            <a:r>
              <a:rPr lang="zh-CN" altLang="en-US" sz="2400" b="1" spc="300" dirty="0" smtClean="0">
                <a:solidFill>
                  <a:schemeClr val="tx1">
                    <a:lumMod val="65000"/>
                    <a:lumOff val="35000"/>
                  </a:schemeClr>
                </a:solidFill>
                <a:latin typeface="+mj-ea"/>
                <a:ea typeface="+mj-ea"/>
              </a:rPr>
              <a:t>方案总结</a:t>
            </a:r>
            <a:endParaRPr lang="zh-CN" altLang="en-US" sz="2400" b="1" spc="300" dirty="0">
              <a:solidFill>
                <a:schemeClr val="tx1">
                  <a:lumMod val="65000"/>
                  <a:lumOff val="35000"/>
                </a:schemeClr>
              </a:solidFill>
              <a:latin typeface="+mj-ea"/>
              <a:ea typeface="+mj-ea"/>
            </a:endParaRPr>
          </a:p>
        </p:txBody>
      </p:sp>
      <p:grpSp>
        <p:nvGrpSpPr>
          <p:cNvPr id="5" name="85ef5519-b43e-40c9-8acf-0fb2729ac4ca" descr="LQkAAB+LCAAAAAAABADlVU1v2kAQ/S/b5IYiY+JAufGhRD2kiQTqpeKwsQczrb1G67UUFPHfOyx2PMYfTVJyKid2dmb3zXtvxy/iAgMxFn3RExdmtwX6v4ilNnOUoZbxfRJARHuPOtmCNgipGP98yYtcVvRDRhnkWTuK36PCOIttWIydK4dC8pmF+o4NzsHHWEZzDNHQ2RT5lj6C9kGZPNHoDHoiX3i26E4n2ZYudcS+V4AZMDCzJEo0A5MXF6nXLPVhvUYflhuIwVbR1hKVmahgsZFBAX2qMdwYBWmaBx6efoFvWNl4RIX2SJuepRs6/Mst/aYTzyOcjaC9t4O++UfQ102gvWbQk5tZfz5rAz3kXjEaVVhHLZxL0Vw9YtXTJIlAqnr5UXNWviJ8qAK6ixvwKzvrTssAyTV5mvUsOUvvqrwe+NSwtoah/hbgJyroyLLSNcRdG5f0RMCATu3OCRK2W9AsbjE6PKeJCiNaukMrFIm2he+Ue+jtSIENidW+/vLK6yudVAD/N2mr0ld9h08jTPEJIzQ7boeaiKN2Ea0AaUXCBpmW8Gw6VBpxuOdY8H75yD7gKDs9eZRlv8P3m/ksPLitgn5wwXlwT2dop+SD9laPI6Dj0fqHrxLN3hRMPjGLAfsavBpWR3G50fzOp9L/3UHcoNX8H1xw4mpfzLMTZ23xRuKc9xH3F8d9AnGr/R8Yv6DNLQkAAA==">
            <a:extLst>
              <a:ext uri="{FF2B5EF4-FFF2-40B4-BE49-F238E27FC236}">
                <a16:creationId xmlns:a16="http://schemas.microsoft.com/office/drawing/2014/main" id="{B268C0A2-210F-4CDF-8627-F73084D3ED18}"/>
              </a:ext>
            </a:extLst>
          </p:cNvPr>
          <p:cNvGrpSpPr>
            <a:grpSpLocks noChangeAspect="1"/>
          </p:cNvGrpSpPr>
          <p:nvPr/>
        </p:nvGrpSpPr>
        <p:grpSpPr>
          <a:xfrm>
            <a:off x="4028210" y="2076080"/>
            <a:ext cx="3168227" cy="3151327"/>
            <a:chOff x="1801342" y="1860425"/>
            <a:chExt cx="2566530" cy="2552839"/>
          </a:xfrm>
        </p:grpSpPr>
        <p:sp>
          <p:nvSpPr>
            <p:cNvPr id="6" name="ValueShape">
              <a:extLst>
                <a:ext uri="{FF2B5EF4-FFF2-40B4-BE49-F238E27FC236}">
                  <a16:creationId xmlns:a16="http://schemas.microsoft.com/office/drawing/2014/main" id="{6603B824-84F8-468B-B72C-2AD138EF0869}"/>
                </a:ext>
              </a:extLst>
            </p:cNvPr>
            <p:cNvSpPr/>
            <p:nvPr/>
          </p:nvSpPr>
          <p:spPr bwMode="auto">
            <a:xfrm>
              <a:off x="1801342" y="1860425"/>
              <a:ext cx="2566530" cy="2552839"/>
            </a:xfrm>
            <a:custGeom>
              <a:avLst/>
              <a:gdLst>
                <a:gd name="connsiteX0" fmla="*/ 1266154 w 2566530"/>
                <a:gd name="connsiteY0" fmla="*/ 1756125 h 2552839"/>
                <a:gd name="connsiteX1" fmla="*/ 1834212 w 2566530"/>
                <a:gd name="connsiteY1" fmla="*/ 1994104 h 2552839"/>
                <a:gd name="connsiteX2" fmla="*/ 1266154 w 2566530"/>
                <a:gd name="connsiteY2" fmla="*/ 2552839 h 2552839"/>
                <a:gd name="connsiteX3" fmla="*/ 698096 w 2566530"/>
                <a:gd name="connsiteY3" fmla="*/ 1994104 h 2552839"/>
                <a:gd name="connsiteX4" fmla="*/ 1266154 w 2566530"/>
                <a:gd name="connsiteY4" fmla="*/ 1756125 h 2552839"/>
                <a:gd name="connsiteX5" fmla="*/ 567843 w 2566530"/>
                <a:gd name="connsiteY5" fmla="*/ 732316 h 2552839"/>
                <a:gd name="connsiteX6" fmla="*/ 567843 w 2566530"/>
                <a:gd name="connsiteY6" fmla="*/ 1854744 h 2552839"/>
                <a:gd name="connsiteX7" fmla="*/ 0 w 2566530"/>
                <a:gd name="connsiteY7" fmla="*/ 1290087 h 2552839"/>
                <a:gd name="connsiteX8" fmla="*/ 567843 w 2566530"/>
                <a:gd name="connsiteY8" fmla="*/ 732316 h 2552839"/>
                <a:gd name="connsiteX9" fmla="*/ 1998687 w 2566530"/>
                <a:gd name="connsiteY9" fmla="*/ 698096 h 2552839"/>
                <a:gd name="connsiteX10" fmla="*/ 2566530 w 2566530"/>
                <a:gd name="connsiteY10" fmla="*/ 1262753 h 2552839"/>
                <a:gd name="connsiteX11" fmla="*/ 1998687 w 2566530"/>
                <a:gd name="connsiteY11" fmla="*/ 1820524 h 2552839"/>
                <a:gd name="connsiteX12" fmla="*/ 1998687 w 2566530"/>
                <a:gd name="connsiteY12" fmla="*/ 698096 h 2552839"/>
                <a:gd name="connsiteX13" fmla="*/ 1300416 w 2566530"/>
                <a:gd name="connsiteY13" fmla="*/ 0 h 2552839"/>
                <a:gd name="connsiteX14" fmla="*/ 1861588 w 2566530"/>
                <a:gd name="connsiteY14" fmla="*/ 565633 h 2552839"/>
                <a:gd name="connsiteX15" fmla="*/ 732316 w 2566530"/>
                <a:gd name="connsiteY15" fmla="*/ 565633 h 2552839"/>
                <a:gd name="connsiteX16" fmla="*/ 1300416 w 2566530"/>
                <a:gd name="connsiteY16" fmla="*/ 0 h 2552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66530" h="2552839">
                  <a:moveTo>
                    <a:pt x="1266154" y="1756125"/>
                  </a:moveTo>
                  <a:cubicBezTo>
                    <a:pt x="1472248" y="1756125"/>
                    <a:pt x="1678343" y="1835451"/>
                    <a:pt x="1834212" y="1994104"/>
                  </a:cubicBezTo>
                  <a:cubicBezTo>
                    <a:pt x="1266154" y="2552839"/>
                    <a:pt x="1266154" y="2552839"/>
                    <a:pt x="1266154" y="2552839"/>
                  </a:cubicBezTo>
                  <a:lnTo>
                    <a:pt x="698096" y="1994104"/>
                  </a:lnTo>
                  <a:cubicBezTo>
                    <a:pt x="853966" y="1835451"/>
                    <a:pt x="1060060" y="1756125"/>
                    <a:pt x="1266154" y="1756125"/>
                  </a:cubicBezTo>
                  <a:close/>
                  <a:moveTo>
                    <a:pt x="567843" y="732316"/>
                  </a:moveTo>
                  <a:cubicBezTo>
                    <a:pt x="879465" y="1042189"/>
                    <a:pt x="879465" y="1544871"/>
                    <a:pt x="567843" y="1854744"/>
                  </a:cubicBezTo>
                  <a:lnTo>
                    <a:pt x="0" y="1290087"/>
                  </a:lnTo>
                  <a:cubicBezTo>
                    <a:pt x="0" y="1290087"/>
                    <a:pt x="0" y="1290087"/>
                    <a:pt x="567843" y="732316"/>
                  </a:cubicBezTo>
                  <a:close/>
                  <a:moveTo>
                    <a:pt x="1998687" y="698096"/>
                  </a:moveTo>
                  <a:lnTo>
                    <a:pt x="2566530" y="1262753"/>
                  </a:lnTo>
                  <a:cubicBezTo>
                    <a:pt x="2566530" y="1262753"/>
                    <a:pt x="2566530" y="1262753"/>
                    <a:pt x="1998687" y="1820524"/>
                  </a:cubicBezTo>
                  <a:cubicBezTo>
                    <a:pt x="1687065" y="1510651"/>
                    <a:pt x="1687065" y="1007969"/>
                    <a:pt x="1998687" y="698096"/>
                  </a:cubicBezTo>
                  <a:close/>
                  <a:moveTo>
                    <a:pt x="1300416" y="0"/>
                  </a:moveTo>
                  <a:lnTo>
                    <a:pt x="1861588" y="565633"/>
                  </a:lnTo>
                  <a:cubicBezTo>
                    <a:pt x="1549826" y="876041"/>
                    <a:pt x="1044078" y="876041"/>
                    <a:pt x="732316" y="565633"/>
                  </a:cubicBezTo>
                  <a:cubicBezTo>
                    <a:pt x="1300416" y="0"/>
                    <a:pt x="1300416" y="0"/>
                    <a:pt x="1300416" y="0"/>
                  </a:cubicBezTo>
                  <a:close/>
                </a:path>
              </a:pathLst>
            </a:custGeom>
            <a:gradFill flip="none" rotWithShape="1">
              <a:gsLst>
                <a:gs pos="0">
                  <a:schemeClr val="accent4">
                    <a:lumMod val="100000"/>
                  </a:schemeClr>
                </a:gs>
                <a:gs pos="100000">
                  <a:schemeClr val="accent1">
                    <a:lumMod val="60000"/>
                    <a:lumOff val="40000"/>
                  </a:schemeClr>
                </a:gs>
                <a:gs pos="50000">
                  <a:schemeClr val="accent4">
                    <a:lumMod val="100000"/>
                  </a:schemeClr>
                </a:gs>
                <a:gs pos="50100">
                  <a:schemeClr val="accent1">
                    <a:lumMod val="60000"/>
                    <a:lumOff val="40000"/>
                  </a:schemeClr>
                </a:gs>
              </a:gsLst>
              <a:lin ang="16200000" scaled="1"/>
              <a:tileRect/>
            </a:gradFill>
            <a:ln>
              <a:noFill/>
            </a:ln>
          </p:spPr>
          <p:txBody>
            <a:bodyPr vert="horz" wrap="square" lIns="91440" tIns="45720" rIns="91440" bIns="45720" numCol="1" anchor="t" anchorCtr="0" compatLnSpc="1">
              <a:prstTxWarp prst="textNoShape">
                <a:avLst/>
              </a:prstTxWarp>
              <a:noAutofit/>
            </a:bodyPr>
            <a:lstStyle/>
            <a:p>
              <a:endParaRPr lang="zh-CN" altLang="en-US" sz="1000"/>
            </a:p>
          </p:txBody>
        </p:sp>
        <p:sp>
          <p:nvSpPr>
            <p:cNvPr id="9" name="ValueBack">
              <a:extLst>
                <a:ext uri="{FF2B5EF4-FFF2-40B4-BE49-F238E27FC236}">
                  <a16:creationId xmlns:a16="http://schemas.microsoft.com/office/drawing/2014/main" id="{19FBC3C1-0005-492D-A27C-2C11674DAEC2}"/>
                </a:ext>
              </a:extLst>
            </p:cNvPr>
            <p:cNvSpPr/>
            <p:nvPr/>
          </p:nvSpPr>
          <p:spPr bwMode="auto">
            <a:xfrm>
              <a:off x="2155183" y="2212894"/>
              <a:ext cx="1854744" cy="1847900"/>
            </a:xfrm>
            <a:custGeom>
              <a:avLst/>
              <a:gdLst>
                <a:gd name="T0" fmla="*/ 0 w 268"/>
                <a:gd name="T1" fmla="*/ 134 h 268"/>
                <a:gd name="T2" fmla="*/ 134 w 268"/>
                <a:gd name="T3" fmla="*/ 0 h 268"/>
                <a:gd name="T4" fmla="*/ 268 w 268"/>
                <a:gd name="T5" fmla="*/ 134 h 268"/>
                <a:gd name="T6" fmla="*/ 134 w 268"/>
                <a:gd name="T7" fmla="*/ 268 h 268"/>
                <a:gd name="T8" fmla="*/ 0 w 268"/>
                <a:gd name="T9" fmla="*/ 134 h 268"/>
              </a:gdLst>
              <a:ahLst/>
              <a:cxnLst>
                <a:cxn ang="0">
                  <a:pos x="T0" y="T1"/>
                </a:cxn>
                <a:cxn ang="0">
                  <a:pos x="T2" y="T3"/>
                </a:cxn>
                <a:cxn ang="0">
                  <a:pos x="T4" y="T5"/>
                </a:cxn>
                <a:cxn ang="0">
                  <a:pos x="T6" y="T7"/>
                </a:cxn>
                <a:cxn ang="0">
                  <a:pos x="T8" y="T9"/>
                </a:cxn>
              </a:cxnLst>
              <a:rect l="0" t="0" r="r" b="b"/>
              <a:pathLst>
                <a:path w="268" h="268">
                  <a:moveTo>
                    <a:pt x="0" y="134"/>
                  </a:moveTo>
                  <a:cubicBezTo>
                    <a:pt x="97" y="134"/>
                    <a:pt x="134" y="97"/>
                    <a:pt x="134" y="0"/>
                  </a:cubicBezTo>
                  <a:cubicBezTo>
                    <a:pt x="134" y="97"/>
                    <a:pt x="171" y="134"/>
                    <a:pt x="268" y="134"/>
                  </a:cubicBezTo>
                  <a:cubicBezTo>
                    <a:pt x="171" y="134"/>
                    <a:pt x="134" y="171"/>
                    <a:pt x="134" y="268"/>
                  </a:cubicBezTo>
                  <a:cubicBezTo>
                    <a:pt x="134" y="171"/>
                    <a:pt x="97" y="134"/>
                    <a:pt x="0" y="134"/>
                  </a:cubicBezTo>
                  <a:close/>
                </a:path>
              </a:pathLst>
            </a:custGeom>
            <a:solidFill>
              <a:schemeClr val="accent4">
                <a:lumMod val="30000"/>
                <a:lumOff val="70000"/>
              </a:schemeClr>
            </a:solidFill>
            <a:ln>
              <a:noFill/>
            </a:ln>
          </p:spPr>
          <p:txBody>
            <a:bodyPr vert="horz" wrap="square" lIns="91440" tIns="45720" rIns="91440" bIns="45720" numCol="1" anchor="t" anchorCtr="0" compatLnSpc="1">
              <a:prstTxWarp prst="textNoShape">
                <a:avLst/>
              </a:prstTxWarp>
            </a:bodyPr>
            <a:lstStyle/>
            <a:p>
              <a:pPr algn="ctr"/>
              <a:endParaRPr lang="zh-CN" altLang="en-US" sz="1000" dirty="0"/>
            </a:p>
          </p:txBody>
        </p:sp>
      </p:grpSp>
      <p:sp>
        <p:nvSpPr>
          <p:cNvPr id="10" name="文本框 9"/>
          <p:cNvSpPr txBox="1"/>
          <p:nvPr/>
        </p:nvSpPr>
        <p:spPr>
          <a:xfrm>
            <a:off x="7244710" y="4001506"/>
            <a:ext cx="2525067" cy="430887"/>
          </a:xfrm>
          <a:prstGeom prst="rect">
            <a:avLst/>
          </a:prstGeom>
          <a:noFill/>
        </p:spPr>
        <p:txBody>
          <a:bodyPr wrap="square" rtlCol="0">
            <a:spAutoFit/>
          </a:bodyPr>
          <a:lstStyle>
            <a:defPPr>
              <a:defRPr lang="zh-CN"/>
            </a:defPPr>
            <a:lvl1pPr>
              <a:defRPr sz="2200" b="1">
                <a:solidFill>
                  <a:schemeClr val="bg1"/>
                </a:solidFill>
              </a:defRPr>
            </a:lvl1pPr>
          </a:lstStyle>
          <a:p>
            <a:r>
              <a:rPr lang="zh-CN" altLang="en-US" dirty="0" smtClean="0">
                <a:solidFill>
                  <a:schemeClr val="tx1"/>
                </a:solidFill>
                <a:latin typeface="微软雅黑" panose="020B0503020204020204" pitchFamily="34" charset="-122"/>
                <a:ea typeface="微软雅黑" panose="020B0503020204020204" pitchFamily="34" charset="-122"/>
              </a:rPr>
              <a:t>更多的数据</a:t>
            </a:r>
            <a:r>
              <a:rPr lang="zh-CN" altLang="en-US" dirty="0">
                <a:solidFill>
                  <a:schemeClr val="tx1"/>
                </a:solidFill>
                <a:latin typeface="微软雅黑" panose="020B0503020204020204" pitchFamily="34" charset="-122"/>
                <a:ea typeface="微软雅黑" panose="020B0503020204020204" pitchFamily="34" charset="-122"/>
              </a:rPr>
              <a:t>量训练</a:t>
            </a:r>
          </a:p>
        </p:txBody>
      </p:sp>
      <p:sp>
        <p:nvSpPr>
          <p:cNvPr id="11" name="文本框 10"/>
          <p:cNvSpPr txBox="1"/>
          <p:nvPr/>
        </p:nvSpPr>
        <p:spPr>
          <a:xfrm>
            <a:off x="1879105" y="2414657"/>
            <a:ext cx="2248774" cy="430887"/>
          </a:xfrm>
          <a:prstGeom prst="rect">
            <a:avLst/>
          </a:prstGeom>
          <a:noFill/>
        </p:spPr>
        <p:txBody>
          <a:bodyPr wrap="square" rtlCol="0">
            <a:spAutoFit/>
          </a:bodyPr>
          <a:lstStyle/>
          <a:p>
            <a:r>
              <a:rPr lang="zh-CN" altLang="en-US" sz="2200" b="1" dirty="0">
                <a:latin typeface="微软雅黑" panose="020B0503020204020204" pitchFamily="34" charset="-122"/>
                <a:ea typeface="微软雅黑" panose="020B0503020204020204" pitchFamily="34" charset="-122"/>
              </a:rPr>
              <a:t>更优的模型</a:t>
            </a:r>
            <a:r>
              <a:rPr lang="zh-CN" altLang="en-US" sz="2200" b="1" dirty="0" smtClean="0">
                <a:latin typeface="微软雅黑" panose="020B0503020204020204" pitchFamily="34" charset="-122"/>
                <a:ea typeface="微软雅黑" panose="020B0503020204020204" pitchFamily="34" charset="-122"/>
              </a:rPr>
              <a:t>算法</a:t>
            </a:r>
            <a:endParaRPr lang="en-US" altLang="zh-CN" sz="2200" b="1" dirty="0" smtClean="0">
              <a:latin typeface="微软雅黑" panose="020B0503020204020204" pitchFamily="34" charset="-122"/>
              <a:ea typeface="微软雅黑" panose="020B0503020204020204" pitchFamily="34" charset="-122"/>
            </a:endParaRPr>
          </a:p>
        </p:txBody>
      </p:sp>
      <p:sp>
        <p:nvSpPr>
          <p:cNvPr id="12" name="文本框 11"/>
          <p:cNvSpPr txBox="1"/>
          <p:nvPr/>
        </p:nvSpPr>
        <p:spPr>
          <a:xfrm>
            <a:off x="1863674" y="4004813"/>
            <a:ext cx="2608089" cy="430887"/>
          </a:xfrm>
          <a:prstGeom prst="rect">
            <a:avLst/>
          </a:prstGeom>
          <a:noFill/>
        </p:spPr>
        <p:txBody>
          <a:bodyPr wrap="square" rtlCol="0">
            <a:spAutoFit/>
          </a:bodyPr>
          <a:lstStyle>
            <a:defPPr>
              <a:defRPr lang="zh-CN"/>
            </a:defPPr>
            <a:lvl1pPr>
              <a:defRPr sz="2200" b="1">
                <a:latin typeface="微软雅黑" panose="020B0503020204020204" pitchFamily="34" charset="-122"/>
                <a:ea typeface="微软雅黑" panose="020B0503020204020204" pitchFamily="34" charset="-122"/>
              </a:defRPr>
            </a:lvl1pPr>
          </a:lstStyle>
          <a:p>
            <a:r>
              <a:rPr lang="zh-CN" altLang="en-US" dirty="0"/>
              <a:t>更细致</a:t>
            </a:r>
            <a:r>
              <a:rPr lang="zh-CN" altLang="en-US" dirty="0" smtClean="0"/>
              <a:t>的数据分析</a:t>
            </a:r>
            <a:endParaRPr lang="en-US" altLang="zh-CN" dirty="0" smtClean="0"/>
          </a:p>
        </p:txBody>
      </p:sp>
      <p:sp>
        <p:nvSpPr>
          <p:cNvPr id="13" name="文本框 12"/>
          <p:cNvSpPr txBox="1"/>
          <p:nvPr/>
        </p:nvSpPr>
        <p:spPr>
          <a:xfrm>
            <a:off x="7196653" y="2405160"/>
            <a:ext cx="2248774" cy="430887"/>
          </a:xfrm>
          <a:prstGeom prst="rect">
            <a:avLst/>
          </a:prstGeom>
          <a:noFill/>
        </p:spPr>
        <p:txBody>
          <a:bodyPr wrap="square" rtlCol="0">
            <a:spAutoFit/>
          </a:bodyPr>
          <a:lstStyle/>
          <a:p>
            <a:r>
              <a:rPr lang="zh-CN" altLang="en-US" sz="2200" b="1" dirty="0">
                <a:latin typeface="微软雅黑" panose="020B0503020204020204" pitchFamily="34" charset="-122"/>
                <a:ea typeface="微软雅黑" panose="020B0503020204020204" pitchFamily="34" charset="-122"/>
              </a:rPr>
              <a:t>更深入的思考</a:t>
            </a:r>
          </a:p>
        </p:txBody>
      </p:sp>
      <p:sp>
        <p:nvSpPr>
          <p:cNvPr id="14" name="矩形 13"/>
          <p:cNvSpPr>
            <a:spLocks/>
          </p:cNvSpPr>
          <p:nvPr/>
        </p:nvSpPr>
        <p:spPr>
          <a:xfrm>
            <a:off x="708808" y="1096424"/>
            <a:ext cx="1561951" cy="5714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solidFill>
                  <a:schemeClr val="tx1"/>
                </a:solidFill>
                <a:latin typeface="微软雅黑" panose="020B0503020204020204" pitchFamily="34" charset="-122"/>
                <a:ea typeface="微软雅黑" panose="020B0503020204020204" pitchFamily="34" charset="-122"/>
              </a:rPr>
              <a:t>后续改进</a:t>
            </a:r>
            <a:endParaRPr lang="zh-CN" altLang="en-US" sz="24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985022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txBox="1"/>
          <p:nvPr>
            <p:custDataLst>
              <p:tags r:id="rId1"/>
            </p:custDataLst>
          </p:nvPr>
        </p:nvSpPr>
        <p:spPr>
          <a:xfrm>
            <a:off x="1884680" y="3509645"/>
            <a:ext cx="4826635" cy="1320800"/>
          </a:xfrm>
          <a:prstGeom prst="rect">
            <a:avLst/>
          </a:prstGeom>
          <a:noFill/>
        </p:spPr>
        <p:txBody>
          <a:bodyPr wrap="square" lIns="91434" tIns="45717" rIns="91434" bIns="45717">
            <a:spAutoFit/>
          </a:bodyPr>
          <a:lstStyle/>
          <a:p>
            <a:pPr algn="just" defTabSz="913765" eaLnBrk="1" fontAlgn="auto" hangingPunct="1">
              <a:spcBef>
                <a:spcPts val="0"/>
              </a:spcBef>
              <a:spcAft>
                <a:spcPts val="0"/>
              </a:spcAft>
              <a:defRPr/>
            </a:pPr>
            <a:r>
              <a:rPr lang="en-US" altLang="zh-CN" sz="1000" b="1" dirty="0">
                <a:solidFill>
                  <a:prstClr val="black">
                    <a:lumMod val="65000"/>
                    <a:lumOff val="35000"/>
                  </a:prstClr>
                </a:solidFill>
                <a:latin typeface="Arial" panose="020B0604020202090204"/>
                <a:ea typeface="微软雅黑" panose="020B0503020204020204" pitchFamily="34" charset="-122"/>
              </a:rPr>
              <a:t>Copyright©2015 Huawei Technologies Co., Ltd. All Rights Reserved.</a:t>
            </a:r>
            <a:endParaRPr lang="zh-CN" altLang="zh-CN" sz="1000" dirty="0">
              <a:solidFill>
                <a:prstClr val="black">
                  <a:lumMod val="65000"/>
                  <a:lumOff val="35000"/>
                </a:prstClr>
              </a:solidFill>
              <a:latin typeface="Arial" panose="020B0604020202090204"/>
              <a:ea typeface="微软雅黑" panose="020B0503020204020204" pitchFamily="34" charset="-122"/>
            </a:endParaRPr>
          </a:p>
          <a:p>
            <a:pPr algn="just" defTabSz="913765" eaLnBrk="1" fontAlgn="auto" hangingPunct="1">
              <a:spcBef>
                <a:spcPts val="0"/>
              </a:spcBef>
              <a:spcAft>
                <a:spcPts val="0"/>
              </a:spcAft>
              <a:defRPr/>
            </a:pPr>
            <a:r>
              <a:rPr lang="en-US" altLang="zh-CN" sz="1000" dirty="0">
                <a:solidFill>
                  <a:prstClr val="black">
                    <a:lumMod val="65000"/>
                    <a:lumOff val="35000"/>
                  </a:prstClr>
                </a:solidFill>
                <a:latin typeface="Arial" panose="020B0604020202090204"/>
                <a:ea typeface="微软雅黑" panose="020B0503020204020204" pitchFamily="34" charset="-122"/>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2702108" y="2747289"/>
            <a:ext cx="6787784" cy="1363423"/>
            <a:chOff x="2702108" y="2688855"/>
            <a:chExt cx="6787784" cy="1363423"/>
          </a:xfrm>
        </p:grpSpPr>
        <p:sp>
          <p:nvSpPr>
            <p:cNvPr id="28" name="文本框 27"/>
            <p:cNvSpPr txBox="1"/>
            <p:nvPr/>
          </p:nvSpPr>
          <p:spPr>
            <a:xfrm>
              <a:off x="2702108" y="2688855"/>
              <a:ext cx="6787784" cy="461665"/>
            </a:xfrm>
            <a:prstGeom prst="rect">
              <a:avLst/>
            </a:prstGeom>
            <a:noFill/>
          </p:spPr>
          <p:txBody>
            <a:bodyPr wrap="square">
              <a:spAutoFit/>
            </a:bodyPr>
            <a:lstStyle/>
            <a:p>
              <a:pPr algn="ctr"/>
              <a:r>
                <a:rPr lang="en-US" altLang="zh-CN" sz="2400" spc="300" dirty="0" smtClean="0">
                  <a:solidFill>
                    <a:schemeClr val="tx1">
                      <a:lumMod val="65000"/>
                      <a:lumOff val="35000"/>
                    </a:schemeClr>
                  </a:solidFill>
                  <a:latin typeface="+mj-ea"/>
                  <a:ea typeface="+mj-ea"/>
                </a:rPr>
                <a:t>01</a:t>
              </a:r>
              <a:r>
                <a:rPr lang="zh-CN" altLang="en-US" sz="2400" spc="300" dirty="0">
                  <a:solidFill>
                    <a:schemeClr val="tx1">
                      <a:lumMod val="65000"/>
                      <a:lumOff val="35000"/>
                    </a:schemeClr>
                  </a:solidFill>
                  <a:latin typeface="+mj-ea"/>
                  <a:ea typeface="+mj-ea"/>
                </a:rPr>
                <a:t>团队介绍</a:t>
              </a:r>
            </a:p>
          </p:txBody>
        </p:sp>
        <p:sp>
          <p:nvSpPr>
            <p:cNvPr id="45" name="矩形 44"/>
            <p:cNvSpPr/>
            <p:nvPr/>
          </p:nvSpPr>
          <p:spPr>
            <a:xfrm>
              <a:off x="2702108" y="3404682"/>
              <a:ext cx="6787784" cy="48636"/>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p:cNvSpPr txBox="1"/>
            <p:nvPr/>
          </p:nvSpPr>
          <p:spPr>
            <a:xfrm>
              <a:off x="4599437" y="3775279"/>
              <a:ext cx="2993127" cy="276999"/>
            </a:xfrm>
            <a:prstGeom prst="rect">
              <a:avLst/>
            </a:prstGeom>
            <a:noFill/>
          </p:spPr>
          <p:txBody>
            <a:bodyPr wrap="none" rtlCol="0">
              <a:spAutoFit/>
            </a:bodyPr>
            <a:lstStyle/>
            <a:p>
              <a:r>
                <a:rPr lang="zh-CN" altLang="en-US" sz="1200" dirty="0">
                  <a:solidFill>
                    <a:schemeClr val="tx1">
                      <a:lumMod val="75000"/>
                      <a:lumOff val="25000"/>
                    </a:schemeClr>
                  </a:solidFill>
                  <a:latin typeface="+mj-ea"/>
                  <a:ea typeface="+mj-ea"/>
                </a:rPr>
                <a:t>“</a:t>
              </a:r>
              <a:r>
                <a:rPr lang="zh-CN" altLang="en-US" sz="1200" b="1" dirty="0">
                  <a:solidFill>
                    <a:srgbClr val="C7000B"/>
                  </a:solidFill>
                  <a:latin typeface="+mj-ea"/>
                  <a:ea typeface="+mj-ea"/>
                </a:rPr>
                <a:t>华为云杯</a:t>
              </a:r>
              <a:r>
                <a:rPr lang="zh-CN" altLang="en-US" sz="1200" dirty="0">
                  <a:solidFill>
                    <a:schemeClr val="tx1">
                      <a:lumMod val="75000"/>
                      <a:lumOff val="25000"/>
                    </a:schemeClr>
                  </a:solidFill>
                  <a:latin typeface="+mj-ea"/>
                  <a:ea typeface="+mj-ea"/>
                </a:rPr>
                <a:t>”</a:t>
              </a:r>
              <a:r>
                <a:rPr lang="en-US" altLang="zh-CN" sz="1200" dirty="0" smtClean="0">
                  <a:solidFill>
                    <a:schemeClr val="tx1">
                      <a:lumMod val="75000"/>
                      <a:lumOff val="25000"/>
                    </a:schemeClr>
                  </a:solidFill>
                  <a:latin typeface="+mj-ea"/>
                  <a:ea typeface="+mj-ea"/>
                </a:rPr>
                <a:t>2022</a:t>
              </a:r>
              <a:r>
                <a:rPr lang="zh-CN" altLang="en-US" sz="1200" dirty="0" smtClean="0">
                  <a:solidFill>
                    <a:schemeClr val="tx1">
                      <a:lumMod val="75000"/>
                      <a:lumOff val="25000"/>
                    </a:schemeClr>
                  </a:solidFill>
                  <a:latin typeface="+mj-ea"/>
                  <a:ea typeface="+mj-ea"/>
                </a:rPr>
                <a:t>人工智能</a:t>
              </a:r>
              <a:r>
                <a:rPr lang="zh-CN" altLang="en-US" sz="1200" dirty="0">
                  <a:solidFill>
                    <a:schemeClr val="tx1">
                      <a:lumMod val="75000"/>
                      <a:lumOff val="25000"/>
                    </a:schemeClr>
                  </a:solidFill>
                  <a:latin typeface="+mj-ea"/>
                  <a:ea typeface="+mj-ea"/>
                </a:rPr>
                <a:t>应用创新大赛</a:t>
              </a:r>
            </a:p>
          </p:txBody>
        </p:sp>
      </p:grpSp>
      <p:pic>
        <p:nvPicPr>
          <p:cNvPr id="49" name="图片 48"/>
          <p:cNvPicPr>
            <a:picLocks noChangeAspect="1"/>
          </p:cNvPicPr>
          <p:nvPr/>
        </p:nvPicPr>
        <p:blipFill rotWithShape="1">
          <a:blip r:embed="rId2" cstate="print">
            <a:extLst>
              <a:ext uri="{28A0092B-C50C-407E-A947-70E740481C1C}">
                <a14:useLocalDpi xmlns:a14="http://schemas.microsoft.com/office/drawing/2010/main" val="0"/>
              </a:ext>
            </a:extLst>
          </a:blip>
          <a:srcRect r="86160"/>
          <a:stretch>
            <a:fillRect/>
          </a:stretch>
        </p:blipFill>
        <p:spPr>
          <a:xfrm>
            <a:off x="10393131" y="239278"/>
            <a:ext cx="1003004" cy="37072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694418" y="2305129"/>
            <a:ext cx="3833668" cy="3577622"/>
          </a:xfrm>
          <a:prstGeom prst="rect">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0" name="矩形 19"/>
          <p:cNvSpPr/>
          <p:nvPr/>
        </p:nvSpPr>
        <p:spPr>
          <a:xfrm>
            <a:off x="1694418" y="1895595"/>
            <a:ext cx="3833668" cy="409534"/>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团队成员</a:t>
            </a:r>
            <a:endPar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2" name="文本框 21"/>
          <p:cNvSpPr txBox="1"/>
          <p:nvPr/>
        </p:nvSpPr>
        <p:spPr>
          <a:xfrm>
            <a:off x="133188" y="240671"/>
            <a:ext cx="1569660" cy="461665"/>
          </a:xfrm>
          <a:prstGeom prst="rect">
            <a:avLst/>
          </a:prstGeom>
          <a:noFill/>
        </p:spPr>
        <p:txBody>
          <a:bodyPr wrap="none" rtlCol="0">
            <a:spAutoFit/>
          </a:bodyPr>
          <a:lstStyle/>
          <a:p>
            <a:r>
              <a:rPr lang="zh-CN" altLang="en-US" sz="2400" b="1" spc="300" dirty="0" smtClean="0">
                <a:solidFill>
                  <a:schemeClr val="tx1">
                    <a:lumMod val="65000"/>
                    <a:lumOff val="35000"/>
                  </a:schemeClr>
                </a:solidFill>
                <a:latin typeface="+mj-ea"/>
                <a:ea typeface="+mj-ea"/>
              </a:rPr>
              <a:t>团队介绍</a:t>
            </a:r>
            <a:endParaRPr lang="zh-CN" altLang="en-US" sz="2400" b="1" spc="300" dirty="0">
              <a:solidFill>
                <a:schemeClr val="tx1">
                  <a:lumMod val="65000"/>
                  <a:lumOff val="35000"/>
                </a:schemeClr>
              </a:solidFill>
              <a:latin typeface="+mj-ea"/>
              <a:ea typeface="+mj-ea"/>
            </a:endParaRPr>
          </a:p>
        </p:txBody>
      </p:sp>
      <p:sp>
        <p:nvSpPr>
          <p:cNvPr id="2" name="矩形 1"/>
          <p:cNvSpPr/>
          <p:nvPr/>
        </p:nvSpPr>
        <p:spPr>
          <a:xfrm>
            <a:off x="4869403" y="1083671"/>
            <a:ext cx="2339102" cy="461665"/>
          </a:xfrm>
          <a:prstGeom prst="rect">
            <a:avLst/>
          </a:prstGeom>
        </p:spPr>
        <p:txBody>
          <a:bodyPr wrap="none">
            <a:spAutoFit/>
          </a:bodyPr>
          <a:lstStyle/>
          <a:p>
            <a:r>
              <a:rPr lang="zh-CN" altLang="en-US" sz="2400" b="1" dirty="0">
                <a:solidFill>
                  <a:srgbClr val="FF0000"/>
                </a:solidFill>
                <a:latin typeface="微软雅黑" panose="020B0503020204020204" pitchFamily="34" charset="-122"/>
                <a:ea typeface="微软雅黑" panose="020B0503020204020204" pitchFamily="34" charset="-122"/>
              </a:rPr>
              <a:t>三两大闸蟹</a:t>
            </a:r>
            <a:r>
              <a:rPr lang="zh-CN" altLang="en-US" sz="2400" b="1" dirty="0" smtClean="0">
                <a:solidFill>
                  <a:srgbClr val="FF0000"/>
                </a:solidFill>
                <a:latin typeface="微软雅黑" panose="020B0503020204020204" pitchFamily="34" charset="-122"/>
                <a:ea typeface="微软雅黑" panose="020B0503020204020204" pitchFamily="34" charset="-122"/>
              </a:rPr>
              <a:t>团队</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4" name="矩形 3"/>
          <p:cNvSpPr/>
          <p:nvPr/>
        </p:nvSpPr>
        <p:spPr>
          <a:xfrm>
            <a:off x="6344846" y="2305129"/>
            <a:ext cx="3833668" cy="3577622"/>
          </a:xfrm>
          <a:prstGeom prst="rect">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 name="文本框 4"/>
          <p:cNvSpPr txBox="1">
            <a:spLocks/>
          </p:cNvSpPr>
          <p:nvPr/>
        </p:nvSpPr>
        <p:spPr>
          <a:xfrm>
            <a:off x="2168756" y="3639314"/>
            <a:ext cx="2777712" cy="400110"/>
          </a:xfrm>
          <a:prstGeom prst="rect">
            <a:avLst/>
          </a:prstGeom>
          <a:noFill/>
        </p:spPr>
        <p:txBody>
          <a:bodyPr wrap="square" rtlCol="0">
            <a:spAutoFit/>
          </a:bodyPr>
          <a:lstStyle/>
          <a:p>
            <a:r>
              <a:rPr lang="zh-CN" altLang="en-US" sz="2000" b="1" dirty="0" smtClean="0">
                <a:latin typeface="微软雅黑" panose="020B0503020204020204" pitchFamily="34" charset="-122"/>
                <a:ea typeface="微软雅黑" panose="020B0503020204020204" pitchFamily="34" charset="-122"/>
              </a:rPr>
              <a:t>程伟豪：</a:t>
            </a:r>
            <a:r>
              <a:rPr lang="zh-CN" altLang="en-US" sz="2000" dirty="0" smtClean="0">
                <a:latin typeface="微软雅黑" panose="020B0503020204020204" pitchFamily="34" charset="-122"/>
                <a:ea typeface="微软雅黑" panose="020B0503020204020204" pitchFamily="34" charset="-122"/>
              </a:rPr>
              <a:t>浙江大学</a:t>
            </a:r>
            <a:endParaRPr lang="zh-CN" altLang="en-US" sz="2000" dirty="0">
              <a:latin typeface="微软雅黑" panose="020B0503020204020204" pitchFamily="34" charset="-122"/>
              <a:ea typeface="微软雅黑" panose="020B0503020204020204" pitchFamily="34" charset="-122"/>
            </a:endParaRPr>
          </a:p>
        </p:txBody>
      </p:sp>
      <p:sp>
        <p:nvSpPr>
          <p:cNvPr id="7" name="文本框 6"/>
          <p:cNvSpPr txBox="1">
            <a:spLocks/>
          </p:cNvSpPr>
          <p:nvPr/>
        </p:nvSpPr>
        <p:spPr>
          <a:xfrm>
            <a:off x="2168756" y="2959773"/>
            <a:ext cx="2777712" cy="400110"/>
          </a:xfrm>
          <a:prstGeom prst="rect">
            <a:avLst/>
          </a:prstGeom>
          <a:noFill/>
        </p:spPr>
        <p:txBody>
          <a:bodyPr wrap="square" rtlCol="0">
            <a:spAutoFit/>
          </a:bodyPr>
          <a:lstStyle/>
          <a:p>
            <a:r>
              <a:rPr lang="zh-CN" altLang="en-US" sz="2000" b="1" dirty="0" smtClean="0">
                <a:latin typeface="微软雅黑" panose="020B0503020204020204" pitchFamily="34" charset="-122"/>
                <a:ea typeface="微软雅黑" panose="020B0503020204020204" pitchFamily="34" charset="-122"/>
              </a:rPr>
              <a:t>陈鑫：</a:t>
            </a:r>
            <a:r>
              <a:rPr lang="zh-CN" altLang="en-US" sz="2000" dirty="0" smtClean="0">
                <a:latin typeface="微软雅黑" panose="020B0503020204020204" pitchFamily="34" charset="-122"/>
                <a:ea typeface="微软雅黑" panose="020B0503020204020204" pitchFamily="34" charset="-122"/>
              </a:rPr>
              <a:t>浙江大学</a:t>
            </a:r>
            <a:endParaRPr lang="zh-CN" altLang="en-US" sz="20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F2AB1536-D2AD-43C8-A012-08704ED90EED}"/>
              </a:ext>
            </a:extLst>
          </p:cNvPr>
          <p:cNvSpPr txBox="1">
            <a:spLocks/>
          </p:cNvSpPr>
          <p:nvPr/>
        </p:nvSpPr>
        <p:spPr>
          <a:xfrm>
            <a:off x="2168755" y="4318855"/>
            <a:ext cx="3023729"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吕</a:t>
            </a:r>
            <a:r>
              <a:rPr lang="zh-CN" altLang="en-US" sz="2000" b="1" dirty="0" smtClean="0">
                <a:latin typeface="微软雅黑" panose="020B0503020204020204" pitchFamily="34" charset="-122"/>
                <a:ea typeface="微软雅黑" panose="020B0503020204020204" pitchFamily="34" charset="-122"/>
              </a:rPr>
              <a:t>思索：</a:t>
            </a:r>
            <a:r>
              <a:rPr lang="zh-CN" altLang="en-US" sz="2000" dirty="0">
                <a:latin typeface="微软雅黑" panose="020B0503020204020204" pitchFamily="34" charset="-122"/>
                <a:ea typeface="微软雅黑" panose="020B0503020204020204" pitchFamily="34" charset="-122"/>
              </a:rPr>
              <a:t>哈尔滨工业大学</a:t>
            </a:r>
          </a:p>
        </p:txBody>
      </p:sp>
      <p:sp>
        <p:nvSpPr>
          <p:cNvPr id="3" name="矩形 2"/>
          <p:cNvSpPr>
            <a:spLocks/>
          </p:cNvSpPr>
          <p:nvPr/>
        </p:nvSpPr>
        <p:spPr>
          <a:xfrm>
            <a:off x="6715268" y="4368137"/>
            <a:ext cx="3092824" cy="400110"/>
          </a:xfrm>
          <a:prstGeom prst="rect">
            <a:avLst/>
          </a:prstGeom>
          <a:noFill/>
        </p:spPr>
        <p:txBody>
          <a:bodyPr wrap="square" rtlCol="0">
            <a:spAutoFit/>
          </a:bodyPr>
          <a:lstStyle/>
          <a:p>
            <a:r>
              <a:rPr lang="zh-CN" altLang="en-US" sz="2000" dirty="0" smtClean="0">
                <a:solidFill>
                  <a:schemeClr val="tx1"/>
                </a:solidFill>
                <a:latin typeface="微软雅黑" panose="020B0503020204020204" pitchFamily="34" charset="-122"/>
                <a:ea typeface="微软雅黑" panose="020B0503020204020204" pitchFamily="34" charset="-122"/>
              </a:rPr>
              <a:t>医疗影像异常检测，</a:t>
            </a:r>
            <a:r>
              <a:rPr lang="zh-CN" altLang="en-US" sz="2000" b="1" dirty="0" smtClean="0">
                <a:solidFill>
                  <a:schemeClr val="tx1"/>
                </a:solidFill>
                <a:latin typeface="微软雅黑" panose="020B0503020204020204" pitchFamily="34" charset="-122"/>
                <a:ea typeface="微软雅黑" panose="020B0503020204020204" pitchFamily="34" charset="-122"/>
              </a:rPr>
              <a:t>排</a:t>
            </a:r>
            <a:r>
              <a:rPr lang="en-US" altLang="zh-CN" sz="2000" b="1" dirty="0" smtClean="0">
                <a:solidFill>
                  <a:schemeClr val="tx1"/>
                </a:solidFill>
                <a:latin typeface="微软雅黑" panose="020B0503020204020204" pitchFamily="34" charset="-122"/>
                <a:ea typeface="微软雅黑" panose="020B0503020204020204" pitchFamily="34" charset="-122"/>
              </a:rPr>
              <a:t>7</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sp>
        <p:nvSpPr>
          <p:cNvPr id="14" name="矩形 13"/>
          <p:cNvSpPr>
            <a:spLocks/>
          </p:cNvSpPr>
          <p:nvPr/>
        </p:nvSpPr>
        <p:spPr>
          <a:xfrm>
            <a:off x="6715268" y="2514608"/>
            <a:ext cx="3321425" cy="400110"/>
          </a:xfrm>
          <a:prstGeom prst="rect">
            <a:avLst/>
          </a:prstGeom>
          <a:noFill/>
        </p:spPr>
        <p:txBody>
          <a:bodyPr wrap="square" rtlCol="0">
            <a:spAutoFit/>
          </a:bodyPr>
          <a:lstStyle/>
          <a:p>
            <a:r>
              <a:rPr lang="en-US" altLang="zh-CN" sz="2000" dirty="0" smtClean="0">
                <a:solidFill>
                  <a:schemeClr val="tx1"/>
                </a:solidFill>
                <a:latin typeface="微软雅黑" panose="020B0503020204020204" pitchFamily="34" charset="-122"/>
                <a:ea typeface="微软雅黑" panose="020B0503020204020204" pitchFamily="34" charset="-122"/>
              </a:rPr>
              <a:t>2021</a:t>
            </a:r>
            <a:r>
              <a:rPr lang="zh-CN" altLang="en-US" sz="2000" dirty="0">
                <a:latin typeface="微软雅黑" panose="020B0503020204020204" pitchFamily="34" charset="-122"/>
                <a:ea typeface="微软雅黑" panose="020B0503020204020204" pitchFamily="34" charset="-122"/>
              </a:rPr>
              <a:t>华为云</a:t>
            </a:r>
            <a:r>
              <a:rPr lang="zh-CN" altLang="en-US" sz="2000" dirty="0" smtClean="0">
                <a:latin typeface="微软雅黑" panose="020B0503020204020204" pitchFamily="34" charset="-122"/>
                <a:ea typeface="微软雅黑" panose="020B0503020204020204" pitchFamily="34" charset="-122"/>
              </a:rPr>
              <a:t>杯大赛，</a:t>
            </a:r>
            <a:r>
              <a:rPr lang="zh-CN" altLang="en-US" sz="2000" b="1" dirty="0" smtClean="0">
                <a:solidFill>
                  <a:schemeClr val="tx1"/>
                </a:solidFill>
                <a:latin typeface="微软雅黑" panose="020B0503020204020204" pitchFamily="34" charset="-122"/>
                <a:ea typeface="微软雅黑" panose="020B0503020204020204" pitchFamily="34" charset="-122"/>
              </a:rPr>
              <a:t>二等奖</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sp>
        <p:nvSpPr>
          <p:cNvPr id="15" name="矩形 14"/>
          <p:cNvSpPr>
            <a:spLocks/>
          </p:cNvSpPr>
          <p:nvPr/>
        </p:nvSpPr>
        <p:spPr>
          <a:xfrm>
            <a:off x="6715268" y="3132451"/>
            <a:ext cx="3092824" cy="400110"/>
          </a:xfrm>
          <a:prstGeom prst="rect">
            <a:avLst/>
          </a:prstGeom>
          <a:noFill/>
        </p:spPr>
        <p:txBody>
          <a:bodyPr wrap="square" rtlCol="0">
            <a:spAutoFit/>
          </a:bodyPr>
          <a:lstStyle/>
          <a:p>
            <a:r>
              <a:rPr lang="zh-CN" altLang="en-US" sz="2000" dirty="0">
                <a:solidFill>
                  <a:schemeClr val="tx1"/>
                </a:solidFill>
                <a:latin typeface="微软雅黑" panose="020B0503020204020204" pitchFamily="34" charset="-122"/>
                <a:ea typeface="微软雅黑" panose="020B0503020204020204" pitchFamily="34" charset="-122"/>
              </a:rPr>
              <a:t>时序温室温度预测，</a:t>
            </a:r>
            <a:r>
              <a:rPr lang="zh-CN" altLang="en-US" sz="2000" b="1" dirty="0">
                <a:solidFill>
                  <a:schemeClr val="tx1"/>
                </a:solidFill>
                <a:latin typeface="微软雅黑" panose="020B0503020204020204" pitchFamily="34" charset="-122"/>
                <a:ea typeface="微软雅黑" panose="020B0503020204020204" pitchFamily="34" charset="-122"/>
              </a:rPr>
              <a:t>排</a:t>
            </a:r>
            <a:r>
              <a:rPr lang="en-US" altLang="zh-CN" sz="2000" b="1" dirty="0">
                <a:solidFill>
                  <a:schemeClr val="tx1"/>
                </a:solidFill>
                <a:latin typeface="微软雅黑" panose="020B0503020204020204" pitchFamily="34" charset="-122"/>
                <a:ea typeface="微软雅黑" panose="020B0503020204020204" pitchFamily="34" charset="-122"/>
              </a:rPr>
              <a:t>1</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sp>
        <p:nvSpPr>
          <p:cNvPr id="16" name="矩形 15"/>
          <p:cNvSpPr>
            <a:spLocks/>
          </p:cNvSpPr>
          <p:nvPr/>
        </p:nvSpPr>
        <p:spPr>
          <a:xfrm>
            <a:off x="6715268" y="3750294"/>
            <a:ext cx="3092824" cy="400110"/>
          </a:xfrm>
          <a:prstGeom prst="rect">
            <a:avLst/>
          </a:prstGeom>
          <a:noFill/>
        </p:spPr>
        <p:txBody>
          <a:bodyPr wrap="square" rtlCol="0">
            <a:spAutoFit/>
          </a:bodyPr>
          <a:lstStyle/>
          <a:p>
            <a:r>
              <a:rPr lang="zh-CN" altLang="en-US" sz="2000" dirty="0">
                <a:solidFill>
                  <a:schemeClr val="tx1"/>
                </a:solidFill>
                <a:latin typeface="微软雅黑" panose="020B0503020204020204" pitchFamily="34" charset="-122"/>
                <a:ea typeface="微软雅黑" panose="020B0503020204020204" pitchFamily="34" charset="-122"/>
              </a:rPr>
              <a:t>医院病人数量预测，</a:t>
            </a:r>
            <a:r>
              <a:rPr lang="zh-CN" altLang="en-US" sz="2000" b="1" dirty="0">
                <a:solidFill>
                  <a:schemeClr val="tx1"/>
                </a:solidFill>
                <a:latin typeface="微软雅黑" panose="020B0503020204020204" pitchFamily="34" charset="-122"/>
                <a:ea typeface="微软雅黑" panose="020B0503020204020204" pitchFamily="34" charset="-122"/>
              </a:rPr>
              <a:t>排</a:t>
            </a:r>
            <a:r>
              <a:rPr lang="en-US" altLang="zh-CN" sz="2000" b="1" dirty="0">
                <a:solidFill>
                  <a:schemeClr val="tx1"/>
                </a:solidFill>
                <a:latin typeface="微软雅黑" panose="020B0503020204020204" pitchFamily="34" charset="-122"/>
                <a:ea typeface="微软雅黑" panose="020B0503020204020204" pitchFamily="34" charset="-122"/>
              </a:rPr>
              <a:t>3</a:t>
            </a:r>
            <a:endParaRPr lang="zh-CN" altLang="en-US" sz="2000" b="1" dirty="0">
              <a:solidFill>
                <a:schemeClr val="tx1"/>
              </a:solidFill>
              <a:latin typeface="微软雅黑" panose="020B0503020204020204" pitchFamily="34" charset="-122"/>
              <a:ea typeface="微软雅黑" panose="020B0503020204020204" pitchFamily="34" charset="-122"/>
            </a:endParaRPr>
          </a:p>
        </p:txBody>
      </p:sp>
      <p:sp>
        <p:nvSpPr>
          <p:cNvPr id="13" name="矩形 12"/>
          <p:cNvSpPr/>
          <p:nvPr/>
        </p:nvSpPr>
        <p:spPr>
          <a:xfrm>
            <a:off x="6344846" y="1887341"/>
            <a:ext cx="3833668" cy="409534"/>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团队实力</a:t>
            </a:r>
          </a:p>
        </p:txBody>
      </p:sp>
      <p:sp>
        <p:nvSpPr>
          <p:cNvPr id="8" name="矩形 7"/>
          <p:cNvSpPr/>
          <p:nvPr/>
        </p:nvSpPr>
        <p:spPr>
          <a:xfrm>
            <a:off x="6715268" y="4985979"/>
            <a:ext cx="2651688" cy="400110"/>
          </a:xfrm>
          <a:prstGeom prst="rect">
            <a:avLst/>
          </a:prstGeom>
        </p:spPr>
        <p:txBody>
          <a:bodyPr wrap="none">
            <a:spAutoFit/>
          </a:bodyPr>
          <a:lstStyle/>
          <a:p>
            <a:r>
              <a:rPr lang="zh-CN" altLang="en-US" sz="2000" dirty="0" smtClean="0">
                <a:latin typeface="微软雅黑" panose="020B0503020204020204" pitchFamily="34" charset="-122"/>
                <a:ea typeface="微软雅黑" panose="020B0503020204020204" pitchFamily="34" charset="-122"/>
              </a:rPr>
              <a:t>蛋白质</a:t>
            </a:r>
            <a:r>
              <a:rPr lang="zh-CN" altLang="en-US" sz="2000" dirty="0">
                <a:latin typeface="微软雅黑" panose="020B0503020204020204" pitchFamily="34" charset="-122"/>
                <a:ea typeface="微软雅黑" panose="020B0503020204020204" pitchFamily="34" charset="-122"/>
              </a:rPr>
              <a:t>结构预测</a:t>
            </a:r>
            <a:r>
              <a:rPr lang="zh-CN" altLang="en-US" sz="2000"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排4</a:t>
            </a:r>
            <a:endParaRPr lang="zh-CN" altLang="en-US" sz="2000" b="1" dirty="0">
              <a:latin typeface="微软雅黑" panose="020B0503020204020204" pitchFamily="34" charset="-122"/>
              <a:ea typeface="微软雅黑" panose="020B0503020204020204" pitchFamily="34" charset="-122"/>
            </a:endParaRPr>
          </a:p>
        </p:txBody>
      </p:sp>
      <p:sp>
        <p:nvSpPr>
          <p:cNvPr id="9" name="矩形 8"/>
          <p:cNvSpPr/>
          <p:nvPr/>
        </p:nvSpPr>
        <p:spPr>
          <a:xfrm>
            <a:off x="6667900" y="5436759"/>
            <a:ext cx="3254737" cy="400110"/>
          </a:xfrm>
          <a:prstGeom prst="rect">
            <a:avLst/>
          </a:prstGeom>
        </p:spPr>
        <p:txBody>
          <a:bodyPr wrap="none">
            <a:spAutoFit/>
          </a:bodyPr>
          <a:lstStyle/>
          <a:p>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共</a:t>
            </a:r>
            <a:r>
              <a:rPr lang="en-US" altLang="zh-CN" sz="2000" b="1" dirty="0">
                <a:latin typeface="微软雅黑" panose="020B0503020204020204" pitchFamily="34" charset="-122"/>
                <a:ea typeface="微软雅黑" panose="020B0503020204020204" pitchFamily="34" charset="-122"/>
              </a:rPr>
              <a:t>12</a:t>
            </a:r>
            <a:r>
              <a:rPr lang="zh-CN" altLang="en-US" sz="2000" b="1" dirty="0">
                <a:latin typeface="微软雅黑" panose="020B0503020204020204" pitchFamily="34" charset="-122"/>
                <a:ea typeface="微软雅黑" panose="020B0503020204020204" pitchFamily="34" charset="-122"/>
              </a:rPr>
              <a:t>项</a:t>
            </a:r>
            <a:r>
              <a:rPr lang="zh-CN" altLang="en-US" sz="2000" b="1" dirty="0" smtClean="0">
                <a:latin typeface="微软雅黑" panose="020B0503020204020204" pitchFamily="34" charset="-122"/>
                <a:ea typeface="微软雅黑" panose="020B0503020204020204" pitchFamily="34" charset="-122"/>
              </a:rPr>
              <a:t>国内外比赛 </a:t>
            </a:r>
            <a:r>
              <a:rPr lang="en-US" altLang="zh-CN" sz="2000" b="1" dirty="0">
                <a:latin typeface="微软雅黑" panose="020B0503020204020204" pitchFamily="34" charset="-122"/>
                <a:ea typeface="微软雅黑" panose="020B0503020204020204" pitchFamily="34" charset="-122"/>
              </a:rPr>
              <a:t>Top5</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2702108" y="2747289"/>
            <a:ext cx="6787784" cy="1363423"/>
            <a:chOff x="2702108" y="2688855"/>
            <a:chExt cx="6787784" cy="1363423"/>
          </a:xfrm>
        </p:grpSpPr>
        <p:sp>
          <p:nvSpPr>
            <p:cNvPr id="28" name="文本框 27"/>
            <p:cNvSpPr txBox="1"/>
            <p:nvPr/>
          </p:nvSpPr>
          <p:spPr>
            <a:xfrm>
              <a:off x="2702108" y="2688855"/>
              <a:ext cx="6787784" cy="461665"/>
            </a:xfrm>
            <a:prstGeom prst="rect">
              <a:avLst/>
            </a:prstGeom>
            <a:noFill/>
          </p:spPr>
          <p:txBody>
            <a:bodyPr wrap="square">
              <a:spAutoFit/>
            </a:bodyPr>
            <a:lstStyle/>
            <a:p>
              <a:pPr algn="ctr"/>
              <a:r>
                <a:rPr lang="en-US" altLang="zh-CN" sz="2400" spc="300" dirty="0" smtClean="0">
                  <a:solidFill>
                    <a:schemeClr val="tx1">
                      <a:lumMod val="65000"/>
                      <a:lumOff val="35000"/>
                    </a:schemeClr>
                  </a:solidFill>
                  <a:latin typeface="+mj-ea"/>
                  <a:ea typeface="+mj-ea"/>
                </a:rPr>
                <a:t>02</a:t>
              </a:r>
              <a:r>
                <a:rPr lang="zh-CN" altLang="en-US" sz="2400" spc="300" dirty="0" smtClean="0">
                  <a:solidFill>
                    <a:schemeClr val="tx1">
                      <a:lumMod val="65000"/>
                      <a:lumOff val="35000"/>
                    </a:schemeClr>
                  </a:solidFill>
                  <a:latin typeface="+mj-ea"/>
                  <a:ea typeface="+mj-ea"/>
                </a:rPr>
                <a:t>算法</a:t>
              </a:r>
              <a:r>
                <a:rPr lang="zh-CN" altLang="en-US" sz="2400" spc="300" dirty="0">
                  <a:solidFill>
                    <a:schemeClr val="tx1">
                      <a:lumMod val="65000"/>
                      <a:lumOff val="35000"/>
                    </a:schemeClr>
                  </a:solidFill>
                  <a:latin typeface="+mj-ea"/>
                  <a:ea typeface="+mj-ea"/>
                </a:rPr>
                <a:t>方案解析</a:t>
              </a:r>
            </a:p>
          </p:txBody>
        </p:sp>
        <p:sp>
          <p:nvSpPr>
            <p:cNvPr id="45" name="矩形 44"/>
            <p:cNvSpPr/>
            <p:nvPr/>
          </p:nvSpPr>
          <p:spPr>
            <a:xfrm>
              <a:off x="2702108" y="3404682"/>
              <a:ext cx="6787784" cy="48636"/>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p:cNvSpPr txBox="1"/>
            <p:nvPr/>
          </p:nvSpPr>
          <p:spPr>
            <a:xfrm>
              <a:off x="4599437" y="3775279"/>
              <a:ext cx="2993127" cy="276999"/>
            </a:xfrm>
            <a:prstGeom prst="rect">
              <a:avLst/>
            </a:prstGeom>
            <a:noFill/>
          </p:spPr>
          <p:txBody>
            <a:bodyPr wrap="none" rtlCol="0">
              <a:spAutoFit/>
            </a:bodyPr>
            <a:lstStyle/>
            <a:p>
              <a:r>
                <a:rPr lang="zh-CN" altLang="en-US" sz="1200" dirty="0">
                  <a:solidFill>
                    <a:schemeClr val="tx1">
                      <a:lumMod val="75000"/>
                      <a:lumOff val="25000"/>
                    </a:schemeClr>
                  </a:solidFill>
                  <a:latin typeface="+mj-ea"/>
                  <a:ea typeface="+mj-ea"/>
                </a:rPr>
                <a:t>“</a:t>
              </a:r>
              <a:r>
                <a:rPr lang="zh-CN" altLang="en-US" sz="1200" b="1" dirty="0">
                  <a:solidFill>
                    <a:srgbClr val="C7000B"/>
                  </a:solidFill>
                  <a:latin typeface="+mj-ea"/>
                  <a:ea typeface="+mj-ea"/>
                </a:rPr>
                <a:t>华为云杯</a:t>
              </a:r>
              <a:r>
                <a:rPr lang="zh-CN" altLang="en-US" sz="1200" dirty="0">
                  <a:solidFill>
                    <a:schemeClr val="tx1">
                      <a:lumMod val="75000"/>
                      <a:lumOff val="25000"/>
                    </a:schemeClr>
                  </a:solidFill>
                  <a:latin typeface="+mj-ea"/>
                  <a:ea typeface="+mj-ea"/>
                </a:rPr>
                <a:t>”</a:t>
              </a:r>
              <a:r>
                <a:rPr lang="en-US" altLang="zh-CN" sz="1200" dirty="0" smtClean="0">
                  <a:solidFill>
                    <a:schemeClr val="tx1">
                      <a:lumMod val="75000"/>
                      <a:lumOff val="25000"/>
                    </a:schemeClr>
                  </a:solidFill>
                  <a:latin typeface="+mj-ea"/>
                  <a:ea typeface="+mj-ea"/>
                </a:rPr>
                <a:t>2022</a:t>
              </a:r>
              <a:r>
                <a:rPr lang="zh-CN" altLang="en-US" sz="1200" dirty="0" smtClean="0">
                  <a:solidFill>
                    <a:schemeClr val="tx1">
                      <a:lumMod val="75000"/>
                      <a:lumOff val="25000"/>
                    </a:schemeClr>
                  </a:solidFill>
                  <a:latin typeface="+mj-ea"/>
                  <a:ea typeface="+mj-ea"/>
                </a:rPr>
                <a:t>人工智能</a:t>
              </a:r>
              <a:r>
                <a:rPr lang="zh-CN" altLang="en-US" sz="1200" dirty="0">
                  <a:solidFill>
                    <a:schemeClr val="tx1">
                      <a:lumMod val="75000"/>
                      <a:lumOff val="25000"/>
                    </a:schemeClr>
                  </a:solidFill>
                  <a:latin typeface="+mj-ea"/>
                  <a:ea typeface="+mj-ea"/>
                </a:rPr>
                <a:t>应用创新大赛</a:t>
              </a:r>
            </a:p>
          </p:txBody>
        </p:sp>
      </p:grpSp>
      <p:pic>
        <p:nvPicPr>
          <p:cNvPr id="49" name="图片 48"/>
          <p:cNvPicPr>
            <a:picLocks noChangeAspect="1"/>
          </p:cNvPicPr>
          <p:nvPr/>
        </p:nvPicPr>
        <p:blipFill rotWithShape="1">
          <a:blip r:embed="rId2" cstate="print">
            <a:extLst>
              <a:ext uri="{28A0092B-C50C-407E-A947-70E740481C1C}">
                <a14:useLocalDpi xmlns:a14="http://schemas.microsoft.com/office/drawing/2010/main" val="0"/>
              </a:ext>
            </a:extLst>
          </a:blip>
          <a:srcRect r="86160"/>
          <a:stretch>
            <a:fillRect/>
          </a:stretch>
        </p:blipFill>
        <p:spPr>
          <a:xfrm>
            <a:off x="10393131" y="239278"/>
            <a:ext cx="1003004" cy="370725"/>
          </a:xfrm>
          <a:prstGeom prst="rect">
            <a:avLst/>
          </a:prstGeom>
        </p:spPr>
      </p:pic>
    </p:spTree>
    <p:extLst>
      <p:ext uri="{BB962C8B-B14F-4D97-AF65-F5344CB8AC3E}">
        <p14:creationId xmlns:p14="http://schemas.microsoft.com/office/powerpoint/2010/main" val="8190232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229663" y="1331813"/>
            <a:ext cx="5733894" cy="4218382"/>
          </a:xfrm>
          <a:prstGeom prst="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33187" y="240671"/>
            <a:ext cx="5210089" cy="461665"/>
          </a:xfrm>
          <a:prstGeom prst="rect">
            <a:avLst/>
          </a:prstGeom>
          <a:noFill/>
        </p:spPr>
        <p:txBody>
          <a:bodyPr wrap="square" rtlCol="0">
            <a:spAutoFit/>
          </a:bodyPr>
          <a:lstStyle/>
          <a:p>
            <a:r>
              <a:rPr lang="zh-CN" altLang="en-US" sz="2400" b="1" spc="300" dirty="0">
                <a:solidFill>
                  <a:schemeClr val="tx1">
                    <a:lumMod val="65000"/>
                    <a:lumOff val="35000"/>
                  </a:schemeClr>
                </a:solidFill>
                <a:latin typeface="+mj-ea"/>
                <a:ea typeface="+mj-ea"/>
              </a:rPr>
              <a:t>算法方案</a:t>
            </a:r>
            <a:r>
              <a:rPr lang="zh-CN" altLang="en-US" sz="2400" b="1" spc="300" dirty="0" smtClean="0">
                <a:solidFill>
                  <a:schemeClr val="tx1">
                    <a:lumMod val="65000"/>
                    <a:lumOff val="35000"/>
                  </a:schemeClr>
                </a:solidFill>
                <a:latin typeface="+mj-ea"/>
                <a:ea typeface="+mj-ea"/>
              </a:rPr>
              <a:t>解析</a:t>
            </a:r>
            <a:r>
              <a:rPr lang="en-US" altLang="zh-CN" sz="2400" b="1" spc="300" dirty="0" smtClean="0">
                <a:solidFill>
                  <a:schemeClr val="tx1">
                    <a:lumMod val="65000"/>
                    <a:lumOff val="35000"/>
                  </a:schemeClr>
                </a:solidFill>
                <a:latin typeface="+mj-ea"/>
                <a:ea typeface="+mj-ea"/>
              </a:rPr>
              <a:t>-</a:t>
            </a:r>
            <a:r>
              <a:rPr lang="zh-CN" altLang="en-US" sz="2400" b="1" spc="300" dirty="0" smtClean="0">
                <a:solidFill>
                  <a:schemeClr val="tx1">
                    <a:lumMod val="65000"/>
                    <a:lumOff val="35000"/>
                  </a:schemeClr>
                </a:solidFill>
                <a:latin typeface="+mj-ea"/>
                <a:ea typeface="+mj-ea"/>
              </a:rPr>
              <a:t>赛题理解</a:t>
            </a:r>
            <a:endParaRPr lang="zh-CN" altLang="en-US" sz="2400" b="1" spc="300" dirty="0">
              <a:solidFill>
                <a:schemeClr val="tx1">
                  <a:lumMod val="65000"/>
                  <a:lumOff val="35000"/>
                </a:schemeClr>
              </a:solidFill>
              <a:latin typeface="+mj-ea"/>
              <a:ea typeface="+mj-ea"/>
            </a:endParaRPr>
          </a:p>
        </p:txBody>
      </p:sp>
      <p:sp>
        <p:nvSpPr>
          <p:cNvPr id="3" name="矩形 2"/>
          <p:cNvSpPr/>
          <p:nvPr/>
        </p:nvSpPr>
        <p:spPr>
          <a:xfrm>
            <a:off x="4493741" y="801631"/>
            <a:ext cx="3899585" cy="430887"/>
          </a:xfrm>
          <a:prstGeom prst="rect">
            <a:avLst/>
          </a:prstGeom>
        </p:spPr>
        <p:txBody>
          <a:bodyPr wrap="square">
            <a:spAutoFit/>
          </a:bodyPr>
          <a:lstStyle/>
          <a:p>
            <a:r>
              <a:rPr lang="zh-CN" altLang="en-US" sz="2200" b="1" dirty="0">
                <a:latin typeface="+mj-ea"/>
                <a:ea typeface="+mj-ea"/>
              </a:rPr>
              <a:t>电子病历</a:t>
            </a:r>
            <a:r>
              <a:rPr lang="en-US" altLang="zh-CN" sz="2200" b="1" dirty="0" smtClean="0">
                <a:latin typeface="+mj-ea"/>
                <a:ea typeface="+mj-ea"/>
              </a:rPr>
              <a:t>AI</a:t>
            </a:r>
            <a:r>
              <a:rPr lang="zh-CN" altLang="en-US" sz="2200" b="1" dirty="0" smtClean="0">
                <a:latin typeface="+mj-ea"/>
                <a:ea typeface="+mj-ea"/>
              </a:rPr>
              <a:t>临床智能诊断</a:t>
            </a:r>
            <a:endParaRPr lang="zh-CN" altLang="en-US" sz="2200" b="1" dirty="0">
              <a:latin typeface="+mj-ea"/>
              <a:ea typeface="+mj-ea"/>
            </a:endParaRPr>
          </a:p>
        </p:txBody>
      </p:sp>
      <p:sp>
        <p:nvSpPr>
          <p:cNvPr id="19" name="五边形 18"/>
          <p:cNvSpPr>
            <a:spLocks/>
          </p:cNvSpPr>
          <p:nvPr/>
        </p:nvSpPr>
        <p:spPr>
          <a:xfrm>
            <a:off x="7209774" y="4519895"/>
            <a:ext cx="4579922" cy="866228"/>
          </a:xfrm>
          <a:prstGeom prst="homePlate">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solidFill>
                  <a:schemeClr val="tx1"/>
                </a:solidFill>
                <a:latin typeface="微软雅黑" panose="020B0503020204020204" pitchFamily="34" charset="-122"/>
                <a:ea typeface="微软雅黑" panose="020B0503020204020204" pitchFamily="34" charset="-122"/>
              </a:rPr>
              <a:t>                </a:t>
            </a:r>
            <a:r>
              <a:rPr lang="en-US" altLang="zh-CN" b="1" dirty="0" smtClean="0">
                <a:solidFill>
                  <a:schemeClr val="tx1"/>
                </a:solidFill>
                <a:latin typeface="微软雅黑" panose="020B0503020204020204" pitchFamily="34" charset="-122"/>
                <a:ea typeface="微软雅黑" panose="020B0503020204020204" pitchFamily="34" charset="-122"/>
              </a:rPr>
              <a:t>macro F1</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20" name="五边形 19"/>
          <p:cNvSpPr>
            <a:spLocks/>
          </p:cNvSpPr>
          <p:nvPr/>
        </p:nvSpPr>
        <p:spPr>
          <a:xfrm>
            <a:off x="7198387" y="3183512"/>
            <a:ext cx="4591309" cy="866228"/>
          </a:xfrm>
          <a:prstGeom prst="homePlate">
            <a:avLst/>
          </a:prstGeom>
          <a:solidFill>
            <a:srgbClr val="EC55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smtClean="0">
                <a:latin typeface="微软雅黑" panose="020B0503020204020204" pitchFamily="34" charset="-122"/>
                <a:ea typeface="微软雅黑" panose="020B0503020204020204" pitchFamily="34" charset="-122"/>
              </a:rPr>
              <a:t>          推断</a:t>
            </a:r>
            <a:r>
              <a:rPr lang="zh-CN" altLang="en-US" b="1" dirty="0">
                <a:latin typeface="微软雅黑" panose="020B0503020204020204" pitchFamily="34" charset="-122"/>
                <a:ea typeface="微软雅黑" panose="020B0503020204020204" pitchFamily="34" charset="-122"/>
              </a:rPr>
              <a:t>出病人所患有的全部疾病</a:t>
            </a:r>
            <a:endPar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1" name="五边形 20"/>
          <p:cNvSpPr>
            <a:spLocks/>
          </p:cNvSpPr>
          <p:nvPr/>
        </p:nvSpPr>
        <p:spPr>
          <a:xfrm>
            <a:off x="7070863" y="1599466"/>
            <a:ext cx="4718833" cy="866228"/>
          </a:xfrm>
          <a:prstGeom prst="homePlat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微软雅黑" panose="020B0503020204020204" pitchFamily="34" charset="-122"/>
                <a:ea typeface="微软雅黑" panose="020B0503020204020204" pitchFamily="34" charset="-122"/>
              </a:rPr>
              <a:t>病人电子病历文本信息</a:t>
            </a:r>
            <a:endPar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3" name="椭圆 22"/>
          <p:cNvSpPr>
            <a:spLocks/>
          </p:cNvSpPr>
          <p:nvPr/>
        </p:nvSpPr>
        <p:spPr>
          <a:xfrm>
            <a:off x="6584978" y="1539325"/>
            <a:ext cx="1014869" cy="971739"/>
          </a:xfrm>
          <a:prstGeom prst="ellipse">
            <a:avLst/>
          </a:prstGeom>
          <a:solidFill>
            <a:srgbClr val="66C7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微软雅黑" panose="020B0503020204020204" pitchFamily="34" charset="-122"/>
                <a:ea typeface="微软雅黑" panose="020B0503020204020204" pitchFamily="34" charset="-122"/>
              </a:rPr>
              <a:t>数据</a:t>
            </a:r>
          </a:p>
        </p:txBody>
      </p:sp>
      <p:sp>
        <p:nvSpPr>
          <p:cNvPr id="24" name="椭圆 23"/>
          <p:cNvSpPr>
            <a:spLocks/>
          </p:cNvSpPr>
          <p:nvPr/>
        </p:nvSpPr>
        <p:spPr>
          <a:xfrm>
            <a:off x="6584978" y="3133878"/>
            <a:ext cx="1014869" cy="971739"/>
          </a:xfrm>
          <a:prstGeom prst="ellipse">
            <a:avLst/>
          </a:prstGeom>
          <a:solidFill>
            <a:srgbClr val="FFE0DC"/>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微软雅黑" panose="020B0503020204020204" pitchFamily="34" charset="-122"/>
                <a:ea typeface="微软雅黑" panose="020B0503020204020204" pitchFamily="34" charset="-122"/>
              </a:rPr>
              <a:t>目标</a:t>
            </a:r>
          </a:p>
        </p:txBody>
      </p:sp>
      <p:sp>
        <p:nvSpPr>
          <p:cNvPr id="25" name="椭圆 24"/>
          <p:cNvSpPr>
            <a:spLocks/>
          </p:cNvSpPr>
          <p:nvPr/>
        </p:nvSpPr>
        <p:spPr>
          <a:xfrm>
            <a:off x="6608420" y="4448474"/>
            <a:ext cx="1014869" cy="971739"/>
          </a:xfrm>
          <a:prstGeom prst="ellipse">
            <a:avLst/>
          </a:prstGeom>
          <a:solidFill>
            <a:srgbClr val="D0FBF6"/>
          </a:solidFill>
          <a:ln>
            <a:solidFill>
              <a:srgbClr val="CAF8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latin typeface="微软雅黑" panose="020B0503020204020204" pitchFamily="34" charset="-122"/>
                <a:ea typeface="微软雅黑" panose="020B0503020204020204" pitchFamily="34" charset="-122"/>
              </a:rPr>
              <a:t>评估指标</a:t>
            </a:r>
          </a:p>
        </p:txBody>
      </p:sp>
      <p:sp>
        <p:nvSpPr>
          <p:cNvPr id="27" name="文本框 26"/>
          <p:cNvSpPr txBox="1"/>
          <p:nvPr/>
        </p:nvSpPr>
        <p:spPr>
          <a:xfrm>
            <a:off x="3593933" y="5638635"/>
            <a:ext cx="5699200" cy="523220"/>
          </a:xfrm>
          <a:prstGeom prst="rect">
            <a:avLst/>
          </a:prstGeom>
          <a:gradFill flip="none" rotWithShape="1">
            <a:gsLst>
              <a:gs pos="0">
                <a:schemeClr val="bg1">
                  <a:lumMod val="85000"/>
                  <a:alpha val="64000"/>
                </a:schemeClr>
              </a:gs>
              <a:gs pos="8000">
                <a:schemeClr val="bg1">
                  <a:shade val="67500"/>
                  <a:satMod val="115000"/>
                  <a:alpha val="53000"/>
                </a:schemeClr>
              </a:gs>
              <a:gs pos="100000">
                <a:schemeClr val="bg1">
                  <a:shade val="100000"/>
                  <a:satMod val="115000"/>
                </a:schemeClr>
              </a:gs>
            </a:gsLst>
            <a:lin ang="10800000" scaled="1"/>
            <a:tileRect/>
          </a:gradFill>
          <a:ln w="6350">
            <a:solidFill>
              <a:schemeClr val="bg1">
                <a:lumMod val="75000"/>
              </a:schemeClr>
            </a:solidFill>
          </a:ln>
        </p:spPr>
        <p:txBody>
          <a:bodyPr wrap="square">
            <a:spAutoFit/>
          </a:bodyPr>
          <a:lstStyle>
            <a:defPPr>
              <a:defRPr lang="zh-CN"/>
            </a:defPPr>
            <a:lvl1pPr eaLnBrk="0" fontAlgn="ctr" hangingPunct="0">
              <a:spcBef>
                <a:spcPct val="0"/>
              </a:spcBef>
              <a:spcAft>
                <a:spcPct val="0"/>
              </a:spcAft>
              <a:defRPr sz="1200" b="1" kern="0">
                <a:latin typeface="微软雅黑" panose="020B0503020204020204" pitchFamily="34" charset="-122"/>
                <a:ea typeface="微软雅黑" panose="020B0503020204020204" pitchFamily="34" charset="-122"/>
              </a:defRPr>
            </a:lvl1pPr>
          </a:lstStyle>
          <a:p>
            <a:r>
              <a:rPr lang="zh-CN" altLang="en-US" sz="2800" dirty="0" smtClean="0">
                <a:solidFill>
                  <a:srgbClr val="FF0000"/>
                </a:solidFill>
              </a:rPr>
              <a:t>赛题本</a:t>
            </a:r>
            <a:r>
              <a:rPr lang="zh-CN" altLang="en-US" sz="2800" dirty="0">
                <a:solidFill>
                  <a:srgbClr val="FF0000"/>
                </a:solidFill>
              </a:rPr>
              <a:t>质</a:t>
            </a:r>
            <a:r>
              <a:rPr lang="zh-CN" altLang="en-US" sz="2800" dirty="0" smtClean="0">
                <a:solidFill>
                  <a:srgbClr val="FF0000"/>
                </a:solidFill>
              </a:rPr>
              <a:t>：多标签文本分类问题！</a:t>
            </a:r>
            <a:endParaRPr lang="zh-CN" altLang="en-US" sz="2800" dirty="0"/>
          </a:p>
        </p:txBody>
      </p:sp>
      <p:pic>
        <p:nvPicPr>
          <p:cNvPr id="2" name="图片 1"/>
          <p:cNvPicPr>
            <a:picLocks noChangeAspect="1"/>
          </p:cNvPicPr>
          <p:nvPr/>
        </p:nvPicPr>
        <p:blipFill>
          <a:blip r:embed="rId2"/>
          <a:stretch>
            <a:fillRect/>
          </a:stretch>
        </p:blipFill>
        <p:spPr>
          <a:xfrm>
            <a:off x="1016559" y="2826630"/>
            <a:ext cx="4281072" cy="2693794"/>
          </a:xfrm>
          <a:prstGeom prst="rect">
            <a:avLst/>
          </a:prstGeom>
        </p:spPr>
      </p:pic>
      <p:sp>
        <p:nvSpPr>
          <p:cNvPr id="28" name="等腰三角形 27">
            <a:extLst>
              <a:ext uri="{FF2B5EF4-FFF2-40B4-BE49-F238E27FC236}">
                <a16:creationId xmlns:a16="http://schemas.microsoft.com/office/drawing/2014/main" id="{5C569757-27AF-C956-0CB3-BA99A6A6E64F}"/>
              </a:ext>
            </a:extLst>
          </p:cNvPr>
          <p:cNvSpPr/>
          <p:nvPr/>
        </p:nvSpPr>
        <p:spPr>
          <a:xfrm rot="5400000">
            <a:off x="4532280" y="3322043"/>
            <a:ext cx="3592286" cy="435735"/>
          </a:xfrm>
          <a:prstGeom prst="triangle">
            <a:avLst/>
          </a:prstGeom>
          <a:gradFill>
            <a:gsLst>
              <a:gs pos="0">
                <a:schemeClr val="accent1">
                  <a:lumMod val="5000"/>
                  <a:lumOff val="95000"/>
                </a:schemeClr>
              </a:gs>
              <a:gs pos="84000">
                <a:schemeClr val="accent6"/>
              </a:gs>
              <a:gs pos="85000">
                <a:schemeClr val="accent6"/>
              </a:gs>
              <a:gs pos="100000">
                <a:schemeClr val="accent6"/>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705043" y="1392215"/>
            <a:ext cx="5201256" cy="1415772"/>
          </a:xfrm>
          <a:prstGeom prst="rect">
            <a:avLst/>
          </a:prstGeom>
          <a:ln>
            <a:solidFill>
              <a:schemeClr val="tx1"/>
            </a:solidFill>
          </a:ln>
        </p:spPr>
        <p:txBody>
          <a:bodyPr wrap="square">
            <a:spAutoFit/>
          </a:bodyPr>
          <a:lstStyle/>
          <a:p>
            <a:pPr>
              <a:spcAft>
                <a:spcPts val="600"/>
              </a:spcAft>
            </a:pPr>
            <a:r>
              <a:rPr lang="zh-CN" altLang="en-US" sz="900" dirty="0" smtClean="0"/>
              <a:t>样本</a:t>
            </a:r>
            <a:r>
              <a:rPr lang="en-US" altLang="zh-CN" sz="900" dirty="0" smtClean="0"/>
              <a:t>1</a:t>
            </a:r>
            <a:r>
              <a:rPr lang="zh-CN" altLang="en-US" sz="900" dirty="0" smtClean="0"/>
              <a:t>：</a:t>
            </a:r>
            <a:r>
              <a:rPr lang="en-US" altLang="zh-CN" sz="900" dirty="0" smtClean="0"/>
              <a:t>{"</a:t>
            </a:r>
            <a:r>
              <a:rPr lang="en-US" altLang="zh-CN" sz="900" dirty="0" err="1"/>
              <a:t>emr_id</a:t>
            </a:r>
            <a:r>
              <a:rPr lang="en-US" altLang="zh-CN" sz="900" dirty="0"/>
              <a:t>": "ZY010610", "age": "Y48", "gender": "</a:t>
            </a:r>
            <a:r>
              <a:rPr lang="zh-CN" altLang="en-US" sz="900" dirty="0"/>
              <a:t>男</a:t>
            </a:r>
            <a:r>
              <a:rPr lang="en-US" altLang="zh-CN" sz="900" dirty="0"/>
              <a:t>", "</a:t>
            </a:r>
            <a:r>
              <a:rPr lang="en-US" altLang="zh-CN" sz="900" dirty="0" err="1"/>
              <a:t>chief_complaint</a:t>
            </a:r>
            <a:r>
              <a:rPr lang="en-US" altLang="zh-CN" sz="900" dirty="0"/>
              <a:t>": "</a:t>
            </a:r>
            <a:r>
              <a:rPr lang="zh-CN" altLang="en-US" sz="900" dirty="0"/>
              <a:t>主诉：反复右足跟疼痛</a:t>
            </a:r>
            <a:r>
              <a:rPr lang="en-US" altLang="zh-CN" sz="900" dirty="0"/>
              <a:t>1</a:t>
            </a:r>
            <a:r>
              <a:rPr lang="zh-CN" altLang="en-US" sz="900" dirty="0"/>
              <a:t>年，加重</a:t>
            </a:r>
            <a:r>
              <a:rPr lang="en-US" altLang="zh-CN" sz="900" dirty="0"/>
              <a:t>5</a:t>
            </a:r>
            <a:r>
              <a:rPr lang="zh-CN" altLang="en-US" sz="900" dirty="0"/>
              <a:t>天。</a:t>
            </a:r>
            <a:r>
              <a:rPr lang="en-US" altLang="zh-CN" sz="900" dirty="0"/>
              <a:t>", "</a:t>
            </a:r>
            <a:r>
              <a:rPr lang="en-US" altLang="zh-CN" sz="900" dirty="0" err="1"/>
              <a:t>history_of_present_illness</a:t>
            </a:r>
            <a:r>
              <a:rPr lang="en-US" altLang="zh-CN" sz="900" dirty="0"/>
              <a:t>": "</a:t>
            </a:r>
            <a:r>
              <a:rPr lang="zh-CN" altLang="en-US" sz="900" dirty="0"/>
              <a:t>现病史：患者</a:t>
            </a:r>
            <a:r>
              <a:rPr lang="en-US" altLang="zh-CN" sz="900" dirty="0"/>
              <a:t>1</a:t>
            </a:r>
            <a:r>
              <a:rPr lang="zh-CN" altLang="en-US" sz="900" dirty="0"/>
              <a:t>年前起反复出现右足跟疼痛，经门诊治疗能缓解，</a:t>
            </a:r>
            <a:r>
              <a:rPr lang="en-US" altLang="zh-CN" sz="900" dirty="0"/>
              <a:t>5</a:t>
            </a:r>
            <a:r>
              <a:rPr lang="zh-CN" altLang="en-US" sz="900" dirty="0"/>
              <a:t>天前无明显诱因情况下再次出现右足跟疼痛，行走时明显，呈持续性，间头痛，起病后无头晕、无发热、畏寒，无抽搐，无呕吐，无大小便失禁，无心悸，无咳嗽、气促，经自行处理（具体不祥），症状未缓解，昨日右足跟疼痛加剧，今早到门诊就诊，由门诊拟“痛风性关节炎”介绍入院。</a:t>
            </a:r>
            <a:r>
              <a:rPr lang="en-US" altLang="zh-CN" sz="900" dirty="0"/>
              <a:t>", "</a:t>
            </a:r>
            <a:r>
              <a:rPr lang="en-US" altLang="zh-CN" sz="900" dirty="0" err="1"/>
              <a:t>past_history</a:t>
            </a:r>
            <a:r>
              <a:rPr lang="en-US" altLang="zh-CN" sz="900" dirty="0"/>
              <a:t>": "</a:t>
            </a:r>
            <a:r>
              <a:rPr lang="zh-CN" altLang="en-US" sz="900" dirty="0"/>
              <a:t>既往史：平素有“腰痛、右膝关节痛及肾结石”病史，预防接种史不详，无药物过敏史，无外伤史， 无手术史，否认有输血史。</a:t>
            </a:r>
            <a:r>
              <a:rPr lang="en-US" altLang="zh-CN" sz="900" dirty="0"/>
              <a:t>", </a:t>
            </a:r>
            <a:r>
              <a:rPr lang="en-US" altLang="zh-CN" sz="900" dirty="0" smtClean="0"/>
              <a:t>"</a:t>
            </a:r>
            <a:r>
              <a:rPr lang="en-US" altLang="zh-CN" sz="900" dirty="0" err="1" smtClean="0"/>
              <a:t>physical_examination</a:t>
            </a:r>
            <a:r>
              <a:rPr lang="en-US" altLang="zh-CN" sz="900" dirty="0"/>
              <a:t>": "", "</a:t>
            </a:r>
            <a:r>
              <a:rPr lang="en-US" altLang="zh-CN" sz="900" dirty="0" err="1"/>
              <a:t>supplementary_examination</a:t>
            </a:r>
            <a:r>
              <a:rPr lang="en-US" altLang="zh-CN" sz="900" dirty="0"/>
              <a:t>": </a:t>
            </a:r>
            <a:r>
              <a:rPr lang="en-US" altLang="zh-CN" sz="900" dirty="0" smtClean="0"/>
              <a:t>"",}</a:t>
            </a:r>
          </a:p>
          <a:p>
            <a:r>
              <a:rPr lang="zh-CN" altLang="en-US" sz="900" dirty="0"/>
              <a:t>样本</a:t>
            </a:r>
            <a:r>
              <a:rPr lang="en-US" altLang="zh-CN" sz="900" dirty="0" smtClean="0"/>
              <a:t>1</a:t>
            </a:r>
            <a:r>
              <a:rPr lang="zh-CN" altLang="en-US" sz="900" dirty="0" smtClean="0"/>
              <a:t>标签</a:t>
            </a:r>
            <a:r>
              <a:rPr lang="en-US" altLang="zh-CN" sz="900" dirty="0" smtClean="0"/>
              <a:t>: </a:t>
            </a:r>
            <a:r>
              <a:rPr lang="en-US" altLang="zh-CN" sz="900" dirty="0"/>
              <a:t>["</a:t>
            </a:r>
            <a:r>
              <a:rPr lang="zh-CN" altLang="en-US" sz="900" dirty="0"/>
              <a:t>关节炎</a:t>
            </a:r>
            <a:r>
              <a:rPr lang="en-US" altLang="zh-CN" sz="900" dirty="0"/>
              <a:t>", "</a:t>
            </a:r>
            <a:r>
              <a:rPr lang="zh-CN" altLang="en-US" sz="900" dirty="0"/>
              <a:t>高血压</a:t>
            </a:r>
            <a:r>
              <a:rPr lang="en-US" altLang="zh-CN" sz="900" dirty="0"/>
              <a:t>"]</a:t>
            </a:r>
            <a:endParaRPr lang="zh-CN" altLang="en-US" sz="900" dirty="0"/>
          </a:p>
        </p:txBody>
      </p:sp>
      <p:sp>
        <p:nvSpPr>
          <p:cNvPr id="5" name="矩形 4"/>
          <p:cNvSpPr/>
          <p:nvPr/>
        </p:nvSpPr>
        <p:spPr>
          <a:xfrm>
            <a:off x="295933" y="1833418"/>
            <a:ext cx="370423" cy="584775"/>
          </a:xfrm>
          <a:prstGeom prst="rect">
            <a:avLst/>
          </a:prstGeom>
          <a:solidFill>
            <a:schemeClr val="accent5">
              <a:lumMod val="20000"/>
              <a:lumOff val="80000"/>
            </a:schemeClr>
          </a:solidFill>
        </p:spPr>
        <p:txBody>
          <a:bodyPr wrap="square">
            <a:spAutoFit/>
          </a:bodyPr>
          <a:lstStyle/>
          <a:p>
            <a:r>
              <a:rPr lang="zh-CN" altLang="en-US" sz="1600" b="1" dirty="0">
                <a:latin typeface="+mj-ea"/>
              </a:rPr>
              <a:t>文本</a:t>
            </a:r>
          </a:p>
        </p:txBody>
      </p:sp>
      <p:sp>
        <p:nvSpPr>
          <p:cNvPr id="16" name="矩形 15"/>
          <p:cNvSpPr/>
          <p:nvPr/>
        </p:nvSpPr>
        <p:spPr>
          <a:xfrm>
            <a:off x="295933" y="3582397"/>
            <a:ext cx="382635" cy="584775"/>
          </a:xfrm>
          <a:prstGeom prst="rect">
            <a:avLst/>
          </a:prstGeom>
          <a:solidFill>
            <a:schemeClr val="accent5">
              <a:lumMod val="20000"/>
              <a:lumOff val="80000"/>
            </a:schemeClr>
          </a:solidFill>
        </p:spPr>
        <p:txBody>
          <a:bodyPr wrap="square">
            <a:spAutoFit/>
          </a:bodyPr>
          <a:lstStyle/>
          <a:p>
            <a:r>
              <a:rPr lang="zh-CN" altLang="en-US" sz="1600" b="1" dirty="0" smtClean="0">
                <a:latin typeface="+mj-ea"/>
              </a:rPr>
              <a:t>类别</a:t>
            </a:r>
            <a:endParaRPr lang="zh-CN" altLang="en-US" sz="1600" dirty="0"/>
          </a:p>
        </p:txBody>
      </p:sp>
    </p:spTree>
    <p:extLst>
      <p:ext uri="{BB962C8B-B14F-4D97-AF65-F5344CB8AC3E}">
        <p14:creationId xmlns:p14="http://schemas.microsoft.com/office/powerpoint/2010/main" val="28183192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p:cNvPicPr>
          <p:nvPr/>
        </p:nvPicPr>
        <p:blipFill>
          <a:blip r:embed="rId2"/>
          <a:stretch>
            <a:fillRect/>
          </a:stretch>
        </p:blipFill>
        <p:spPr>
          <a:xfrm>
            <a:off x="5892360" y="2723033"/>
            <a:ext cx="4372869" cy="3307654"/>
          </a:xfrm>
          <a:prstGeom prst="rect">
            <a:avLst/>
          </a:prstGeom>
        </p:spPr>
      </p:pic>
      <p:sp>
        <p:nvSpPr>
          <p:cNvPr id="22" name="文本框 21"/>
          <p:cNvSpPr txBox="1"/>
          <p:nvPr/>
        </p:nvSpPr>
        <p:spPr>
          <a:xfrm>
            <a:off x="133187" y="240671"/>
            <a:ext cx="6331223" cy="461665"/>
          </a:xfrm>
          <a:prstGeom prst="rect">
            <a:avLst/>
          </a:prstGeom>
          <a:noFill/>
        </p:spPr>
        <p:txBody>
          <a:bodyPr wrap="square" rtlCol="0">
            <a:spAutoFit/>
          </a:bodyPr>
          <a:lstStyle/>
          <a:p>
            <a:r>
              <a:rPr lang="zh-CN" altLang="en-US" sz="2400" b="1" spc="300" dirty="0">
                <a:solidFill>
                  <a:schemeClr val="tx1">
                    <a:lumMod val="65000"/>
                    <a:lumOff val="35000"/>
                  </a:schemeClr>
                </a:solidFill>
                <a:latin typeface="+mj-ea"/>
                <a:ea typeface="+mj-ea"/>
              </a:rPr>
              <a:t>算法方案</a:t>
            </a:r>
            <a:r>
              <a:rPr lang="zh-CN" altLang="en-US" sz="2400" b="1" spc="300" dirty="0" smtClean="0">
                <a:solidFill>
                  <a:schemeClr val="tx1">
                    <a:lumMod val="65000"/>
                    <a:lumOff val="35000"/>
                  </a:schemeClr>
                </a:solidFill>
                <a:latin typeface="+mj-ea"/>
                <a:ea typeface="+mj-ea"/>
              </a:rPr>
              <a:t>解析</a:t>
            </a:r>
            <a:r>
              <a:rPr lang="en-US" altLang="zh-CN" sz="2400" b="1" spc="300" dirty="0" smtClean="0">
                <a:solidFill>
                  <a:schemeClr val="tx1">
                    <a:lumMod val="65000"/>
                    <a:lumOff val="35000"/>
                  </a:schemeClr>
                </a:solidFill>
                <a:latin typeface="+mj-ea"/>
                <a:ea typeface="+mj-ea"/>
              </a:rPr>
              <a:t>-</a:t>
            </a:r>
            <a:r>
              <a:rPr lang="zh-CN" altLang="en-US" sz="2400" b="1" spc="300" dirty="0" smtClean="0">
                <a:solidFill>
                  <a:schemeClr val="tx1">
                    <a:lumMod val="65000"/>
                    <a:lumOff val="35000"/>
                  </a:schemeClr>
                </a:solidFill>
                <a:latin typeface="+mj-ea"/>
                <a:ea typeface="+mj-ea"/>
              </a:rPr>
              <a:t>关键难点</a:t>
            </a:r>
            <a:endParaRPr lang="zh-CN" altLang="en-US" sz="2400" b="1" spc="300" dirty="0">
              <a:solidFill>
                <a:schemeClr val="tx1">
                  <a:lumMod val="65000"/>
                  <a:lumOff val="35000"/>
                </a:schemeClr>
              </a:solidFill>
              <a:latin typeface="+mj-ea"/>
              <a:ea typeface="+mj-ea"/>
            </a:endParaRPr>
          </a:p>
        </p:txBody>
      </p:sp>
      <p:pic>
        <p:nvPicPr>
          <p:cNvPr id="2" name="图片 1"/>
          <p:cNvPicPr>
            <a:picLocks/>
          </p:cNvPicPr>
          <p:nvPr/>
        </p:nvPicPr>
        <p:blipFill>
          <a:blip r:embed="rId3"/>
          <a:stretch>
            <a:fillRect/>
          </a:stretch>
        </p:blipFill>
        <p:spPr>
          <a:xfrm>
            <a:off x="1325711" y="2723033"/>
            <a:ext cx="4372869" cy="3307654"/>
          </a:xfrm>
          <a:prstGeom prst="rect">
            <a:avLst/>
          </a:prstGeom>
        </p:spPr>
      </p:pic>
      <p:sp>
        <p:nvSpPr>
          <p:cNvPr id="3" name="矩形 2"/>
          <p:cNvSpPr>
            <a:spLocks/>
          </p:cNvSpPr>
          <p:nvPr/>
        </p:nvSpPr>
        <p:spPr>
          <a:xfrm>
            <a:off x="3609035" y="815913"/>
            <a:ext cx="6122793" cy="400110"/>
          </a:xfrm>
          <a:prstGeom prst="rect">
            <a:avLst/>
          </a:prstGeom>
          <a:solidFill>
            <a:srgbClr val="0070C0"/>
          </a:solidFill>
          <a:ln w="12700">
            <a:noFill/>
          </a:ln>
        </p:spPr>
        <p:txBody>
          <a:bodyPr wrap="square">
            <a:spAutoFit/>
          </a:bodyPr>
          <a:lstStyle/>
          <a:p>
            <a:r>
              <a:rPr lang="zh-CN" altLang="en-US" sz="2000" b="1" dirty="0" smtClean="0">
                <a:solidFill>
                  <a:srgbClr val="FFFFFF"/>
                </a:solidFill>
                <a:latin typeface="+mj-ea"/>
                <a:ea typeface="+mj-ea"/>
              </a:rPr>
              <a:t>训练数据样本少，总数</a:t>
            </a:r>
            <a:r>
              <a:rPr lang="en-US" altLang="zh-CN" sz="2000" b="1" dirty="0" smtClean="0">
                <a:solidFill>
                  <a:srgbClr val="FFFFFF"/>
                </a:solidFill>
                <a:latin typeface="+mj-ea"/>
                <a:ea typeface="+mj-ea"/>
              </a:rPr>
              <a:t>11089</a:t>
            </a:r>
            <a:endParaRPr lang="en-US" altLang="zh-CN" sz="2000" b="1" dirty="0">
              <a:solidFill>
                <a:srgbClr val="FFFFFF"/>
              </a:solidFill>
              <a:latin typeface="+mj-ea"/>
              <a:ea typeface="+mj-ea"/>
            </a:endParaRPr>
          </a:p>
        </p:txBody>
      </p:sp>
      <p:sp>
        <p:nvSpPr>
          <p:cNvPr id="7" name="矩形 6"/>
          <p:cNvSpPr/>
          <p:nvPr/>
        </p:nvSpPr>
        <p:spPr>
          <a:xfrm>
            <a:off x="2476130" y="819706"/>
            <a:ext cx="113290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mj-ea"/>
                <a:ea typeface="+mj-ea"/>
              </a:rPr>
              <a:t>难点一：</a:t>
            </a:r>
            <a:endParaRPr lang="zh-CN" altLang="en-US" sz="2000" b="1" dirty="0">
              <a:latin typeface="+mj-ea"/>
              <a:ea typeface="+mj-ea"/>
            </a:endParaRPr>
          </a:p>
        </p:txBody>
      </p:sp>
      <p:sp>
        <p:nvSpPr>
          <p:cNvPr id="19" name="矩形 18"/>
          <p:cNvSpPr>
            <a:spLocks/>
          </p:cNvSpPr>
          <p:nvPr/>
        </p:nvSpPr>
        <p:spPr>
          <a:xfrm>
            <a:off x="3598145" y="1565190"/>
            <a:ext cx="6133684" cy="400110"/>
          </a:xfrm>
          <a:prstGeom prst="rect">
            <a:avLst/>
          </a:prstGeom>
          <a:solidFill>
            <a:srgbClr val="0070C0"/>
          </a:solidFill>
          <a:ln w="12700">
            <a:noFill/>
          </a:ln>
        </p:spPr>
        <p:txBody>
          <a:bodyPr wrap="square">
            <a:spAutoFit/>
          </a:bodyPr>
          <a:lstStyle/>
          <a:p>
            <a:r>
              <a:rPr lang="zh-CN" altLang="en-US" sz="2000" b="1" dirty="0" smtClean="0">
                <a:solidFill>
                  <a:srgbClr val="FFFFFF"/>
                </a:solidFill>
                <a:latin typeface="+mj-ea"/>
                <a:ea typeface="+mj-ea"/>
              </a:rPr>
              <a:t>类别存在不</a:t>
            </a:r>
            <a:r>
              <a:rPr lang="zh-CN" altLang="en-US" sz="2000" b="1" dirty="0">
                <a:solidFill>
                  <a:srgbClr val="FFFFFF"/>
                </a:solidFill>
                <a:latin typeface="+mj-ea"/>
                <a:ea typeface="+mj-ea"/>
              </a:rPr>
              <a:t>均衡</a:t>
            </a:r>
            <a:r>
              <a:rPr lang="zh-CN" altLang="en-US" sz="2000" b="1" dirty="0" smtClean="0">
                <a:solidFill>
                  <a:srgbClr val="FFFFFF"/>
                </a:solidFill>
                <a:latin typeface="+mj-ea"/>
                <a:ea typeface="+mj-ea"/>
              </a:rPr>
              <a:t>问题，如头部外伤、腰肌劳损等偏少</a:t>
            </a:r>
            <a:endParaRPr lang="en-US" altLang="zh-CN" sz="2000" b="1" dirty="0">
              <a:solidFill>
                <a:srgbClr val="FFFFFF"/>
              </a:solidFill>
              <a:latin typeface="+mj-ea"/>
              <a:ea typeface="+mj-ea"/>
            </a:endParaRPr>
          </a:p>
        </p:txBody>
      </p:sp>
      <p:sp>
        <p:nvSpPr>
          <p:cNvPr id="20" name="矩形 19"/>
          <p:cNvSpPr/>
          <p:nvPr/>
        </p:nvSpPr>
        <p:spPr>
          <a:xfrm>
            <a:off x="2465240" y="1558173"/>
            <a:ext cx="1132905" cy="40011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mj-ea"/>
                <a:ea typeface="+mj-ea"/>
              </a:rPr>
              <a:t>难点二：</a:t>
            </a:r>
            <a:endParaRPr lang="zh-CN" altLang="en-US" sz="2000" b="1" dirty="0">
              <a:latin typeface="+mj-ea"/>
              <a:ea typeface="+mj-ea"/>
            </a:endParaRPr>
          </a:p>
        </p:txBody>
      </p:sp>
      <p:sp>
        <p:nvSpPr>
          <p:cNvPr id="15" name="矩形 14"/>
          <p:cNvSpPr>
            <a:spLocks/>
          </p:cNvSpPr>
          <p:nvPr/>
        </p:nvSpPr>
        <p:spPr>
          <a:xfrm>
            <a:off x="3609033" y="2244155"/>
            <a:ext cx="6122795" cy="707886"/>
          </a:xfrm>
          <a:prstGeom prst="rect">
            <a:avLst/>
          </a:prstGeom>
          <a:solidFill>
            <a:srgbClr val="0070C0"/>
          </a:solidFill>
          <a:ln w="12700">
            <a:noFill/>
          </a:ln>
        </p:spPr>
        <p:txBody>
          <a:bodyPr wrap="square">
            <a:spAutoFit/>
          </a:bodyPr>
          <a:lstStyle/>
          <a:p>
            <a:r>
              <a:rPr lang="zh-CN" altLang="en-US" sz="2000" b="1" dirty="0" smtClean="0">
                <a:solidFill>
                  <a:srgbClr val="FFFFFF"/>
                </a:solidFill>
                <a:latin typeface="+mj-ea"/>
                <a:ea typeface="+mj-ea"/>
              </a:rPr>
              <a:t>部分文本长度长，最大长度可达</a:t>
            </a:r>
            <a:r>
              <a:rPr lang="en-US" altLang="zh-CN" sz="2000" b="1" dirty="0" smtClean="0">
                <a:solidFill>
                  <a:srgbClr val="FFFFFF"/>
                </a:solidFill>
                <a:latin typeface="+mj-ea"/>
                <a:ea typeface="+mj-ea"/>
              </a:rPr>
              <a:t>2229</a:t>
            </a:r>
            <a:r>
              <a:rPr lang="zh-CN" altLang="en-US" sz="2000" b="1" dirty="0" smtClean="0">
                <a:solidFill>
                  <a:srgbClr val="FFFFFF"/>
                </a:solidFill>
                <a:latin typeface="+mj-ea"/>
                <a:ea typeface="+mj-ea"/>
              </a:rPr>
              <a:t>，最小长度</a:t>
            </a:r>
            <a:r>
              <a:rPr lang="en-US" altLang="zh-CN" sz="2000" b="1" dirty="0" smtClean="0">
                <a:solidFill>
                  <a:srgbClr val="FFFFFF"/>
                </a:solidFill>
                <a:latin typeface="+mj-ea"/>
                <a:ea typeface="+mj-ea"/>
              </a:rPr>
              <a:t>75</a:t>
            </a:r>
            <a:r>
              <a:rPr lang="zh-CN" altLang="en-US" sz="2000" b="1" dirty="0" smtClean="0">
                <a:solidFill>
                  <a:srgbClr val="FFFFFF"/>
                </a:solidFill>
                <a:latin typeface="+mj-ea"/>
                <a:ea typeface="+mj-ea"/>
              </a:rPr>
              <a:t>，截断训练易出现信息损失</a:t>
            </a:r>
            <a:endParaRPr lang="en-US" altLang="zh-CN" sz="2000" b="1" dirty="0">
              <a:solidFill>
                <a:srgbClr val="FFFFFF"/>
              </a:solidFill>
              <a:latin typeface="+mj-ea"/>
              <a:ea typeface="+mj-ea"/>
            </a:endParaRPr>
          </a:p>
        </p:txBody>
      </p:sp>
      <p:sp>
        <p:nvSpPr>
          <p:cNvPr id="16" name="矩形 15"/>
          <p:cNvSpPr/>
          <p:nvPr/>
        </p:nvSpPr>
        <p:spPr>
          <a:xfrm>
            <a:off x="2476129" y="2244154"/>
            <a:ext cx="1132905" cy="69650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latin typeface="+mj-ea"/>
                <a:ea typeface="+mj-ea"/>
              </a:rPr>
              <a:t>难点三：</a:t>
            </a:r>
            <a:endParaRPr lang="zh-CN" altLang="en-US" sz="2000" b="1" dirty="0">
              <a:latin typeface="+mj-ea"/>
              <a:ea typeface="+mj-ea"/>
            </a:endParaRPr>
          </a:p>
        </p:txBody>
      </p:sp>
      <p:sp>
        <p:nvSpPr>
          <p:cNvPr id="21" name="矩形 20"/>
          <p:cNvSpPr/>
          <p:nvPr/>
        </p:nvSpPr>
        <p:spPr>
          <a:xfrm>
            <a:off x="2744800" y="6133378"/>
            <a:ext cx="1107996" cy="369332"/>
          </a:xfrm>
          <a:prstGeom prst="rect">
            <a:avLst/>
          </a:prstGeom>
        </p:spPr>
        <p:txBody>
          <a:bodyPr wrap="none">
            <a:spAutoFit/>
          </a:bodyPr>
          <a:lstStyle/>
          <a:p>
            <a:r>
              <a:rPr lang="zh-CN" altLang="en-US" b="1" dirty="0" smtClean="0">
                <a:latin typeface="+mj-ea"/>
                <a:ea typeface="+mj-ea"/>
              </a:rPr>
              <a:t>类别分布</a:t>
            </a:r>
            <a:endParaRPr lang="zh-CN" altLang="en-US" dirty="0">
              <a:latin typeface="+mj-ea"/>
              <a:ea typeface="+mj-ea"/>
            </a:endParaRPr>
          </a:p>
        </p:txBody>
      </p:sp>
      <p:sp>
        <p:nvSpPr>
          <p:cNvPr id="25" name="矩形 24"/>
          <p:cNvSpPr/>
          <p:nvPr/>
        </p:nvSpPr>
        <p:spPr>
          <a:xfrm>
            <a:off x="7654344" y="6133378"/>
            <a:ext cx="1107996" cy="369332"/>
          </a:xfrm>
          <a:prstGeom prst="rect">
            <a:avLst/>
          </a:prstGeom>
        </p:spPr>
        <p:txBody>
          <a:bodyPr wrap="none">
            <a:spAutoFit/>
          </a:bodyPr>
          <a:lstStyle/>
          <a:p>
            <a:r>
              <a:rPr lang="zh-CN" altLang="en-US" b="1" dirty="0" smtClean="0">
                <a:latin typeface="+mj-ea"/>
                <a:ea typeface="+mj-ea"/>
              </a:rPr>
              <a:t>长度统计</a:t>
            </a:r>
            <a:endParaRPr lang="zh-CN" altLang="en-US" dirty="0">
              <a:latin typeface="+mj-ea"/>
              <a:ea typeface="+mj-ea"/>
            </a:endParaRPr>
          </a:p>
        </p:txBody>
      </p:sp>
    </p:spTree>
    <p:extLst>
      <p:ext uri="{BB962C8B-B14F-4D97-AF65-F5344CB8AC3E}">
        <p14:creationId xmlns:p14="http://schemas.microsoft.com/office/powerpoint/2010/main" val="12142531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133187" y="240671"/>
            <a:ext cx="6331223" cy="461665"/>
          </a:xfrm>
          <a:prstGeom prst="rect">
            <a:avLst/>
          </a:prstGeom>
          <a:noFill/>
        </p:spPr>
        <p:txBody>
          <a:bodyPr wrap="square" rtlCol="0">
            <a:spAutoFit/>
          </a:bodyPr>
          <a:lstStyle/>
          <a:p>
            <a:r>
              <a:rPr lang="zh-CN" altLang="en-US" sz="2400" b="1" spc="300" dirty="0">
                <a:solidFill>
                  <a:schemeClr val="tx1">
                    <a:lumMod val="65000"/>
                    <a:lumOff val="35000"/>
                  </a:schemeClr>
                </a:solidFill>
                <a:latin typeface="+mj-ea"/>
                <a:ea typeface="+mj-ea"/>
              </a:rPr>
              <a:t>算法方案</a:t>
            </a:r>
            <a:r>
              <a:rPr lang="zh-CN" altLang="en-US" sz="2400" b="1" spc="300" dirty="0" smtClean="0">
                <a:solidFill>
                  <a:schemeClr val="tx1">
                    <a:lumMod val="65000"/>
                    <a:lumOff val="35000"/>
                  </a:schemeClr>
                </a:solidFill>
                <a:latin typeface="+mj-ea"/>
                <a:ea typeface="+mj-ea"/>
              </a:rPr>
              <a:t>解析</a:t>
            </a:r>
            <a:r>
              <a:rPr lang="en-US" altLang="zh-CN" sz="2400" b="1" spc="300" dirty="0" smtClean="0">
                <a:solidFill>
                  <a:schemeClr val="tx1">
                    <a:lumMod val="65000"/>
                    <a:lumOff val="35000"/>
                  </a:schemeClr>
                </a:solidFill>
                <a:latin typeface="+mj-ea"/>
                <a:ea typeface="+mj-ea"/>
              </a:rPr>
              <a:t>-</a:t>
            </a:r>
            <a:r>
              <a:rPr lang="zh-CN" altLang="en-US" sz="2400" b="1" spc="300" dirty="0" smtClean="0">
                <a:solidFill>
                  <a:schemeClr val="tx1">
                    <a:lumMod val="65000"/>
                    <a:lumOff val="35000"/>
                  </a:schemeClr>
                </a:solidFill>
                <a:latin typeface="+mj-ea"/>
                <a:ea typeface="+mj-ea"/>
              </a:rPr>
              <a:t>总体思路</a:t>
            </a:r>
            <a:endParaRPr lang="zh-CN" altLang="en-US" sz="2400" b="1" spc="300" dirty="0">
              <a:solidFill>
                <a:schemeClr val="tx1">
                  <a:lumMod val="65000"/>
                  <a:lumOff val="35000"/>
                </a:schemeClr>
              </a:solidFill>
              <a:latin typeface="+mj-ea"/>
              <a:ea typeface="+mj-ea"/>
            </a:endParaRPr>
          </a:p>
        </p:txBody>
      </p:sp>
      <p:sp>
        <p:nvSpPr>
          <p:cNvPr id="20" name="矩形 19"/>
          <p:cNvSpPr>
            <a:spLocks/>
          </p:cNvSpPr>
          <p:nvPr/>
        </p:nvSpPr>
        <p:spPr>
          <a:xfrm>
            <a:off x="1634914" y="1497774"/>
            <a:ext cx="1356599" cy="501418"/>
          </a:xfrm>
          <a:prstGeom prst="rect">
            <a:avLst/>
          </a:prstGeom>
          <a:gradFill>
            <a:gsLst>
              <a:gs pos="0">
                <a:srgbClr val="F3F3F3"/>
              </a:gs>
              <a:gs pos="0">
                <a:schemeClr val="accent1">
                  <a:lumMod val="45000"/>
                  <a:lumOff val="55000"/>
                </a:schemeClr>
              </a:gs>
              <a:gs pos="0">
                <a:srgbClr val="F3F3F3"/>
              </a:gs>
              <a:gs pos="100000">
                <a:srgbClr val="FFFF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latin typeface="微软雅黑" panose="020B0503020204020204" pitchFamily="34" charset="-122"/>
                <a:ea typeface="微软雅黑" panose="020B0503020204020204" pitchFamily="34" charset="-122"/>
              </a:rPr>
              <a:t>数据处理</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25" name="矩形 24"/>
          <p:cNvSpPr>
            <a:spLocks/>
          </p:cNvSpPr>
          <p:nvPr/>
        </p:nvSpPr>
        <p:spPr>
          <a:xfrm>
            <a:off x="1634914" y="2622145"/>
            <a:ext cx="1356599" cy="501418"/>
          </a:xfrm>
          <a:prstGeom prst="rect">
            <a:avLst/>
          </a:prstGeom>
          <a:gradFill>
            <a:gsLst>
              <a:gs pos="0">
                <a:srgbClr val="F3F3F3"/>
              </a:gs>
              <a:gs pos="0">
                <a:schemeClr val="accent1">
                  <a:lumMod val="45000"/>
                  <a:lumOff val="55000"/>
                </a:schemeClr>
              </a:gs>
              <a:gs pos="0">
                <a:srgbClr val="F3F3F3"/>
              </a:gs>
              <a:gs pos="100000">
                <a:srgbClr val="FFFF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latin typeface="微软雅黑" panose="020B0503020204020204" pitchFamily="34" charset="-122"/>
                <a:ea typeface="微软雅黑" panose="020B0503020204020204" pitchFamily="34" charset="-122"/>
              </a:rPr>
              <a:t>模型</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26" name="矩形 25"/>
          <p:cNvSpPr>
            <a:spLocks/>
          </p:cNvSpPr>
          <p:nvPr/>
        </p:nvSpPr>
        <p:spPr>
          <a:xfrm>
            <a:off x="1634914" y="3746516"/>
            <a:ext cx="1356599" cy="501418"/>
          </a:xfrm>
          <a:prstGeom prst="rect">
            <a:avLst/>
          </a:prstGeom>
          <a:gradFill>
            <a:gsLst>
              <a:gs pos="0">
                <a:srgbClr val="F3F3F3"/>
              </a:gs>
              <a:gs pos="0">
                <a:schemeClr val="accent1">
                  <a:lumMod val="45000"/>
                  <a:lumOff val="55000"/>
                </a:schemeClr>
              </a:gs>
              <a:gs pos="0">
                <a:srgbClr val="F3F3F3"/>
              </a:gs>
              <a:gs pos="100000">
                <a:srgbClr val="FFFF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latin typeface="微软雅黑" panose="020B0503020204020204" pitchFamily="34" charset="-122"/>
                <a:ea typeface="微软雅黑" panose="020B0503020204020204" pitchFamily="34" charset="-122"/>
              </a:rPr>
              <a:t>训练</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27" name="矩形 26"/>
          <p:cNvSpPr/>
          <p:nvPr/>
        </p:nvSpPr>
        <p:spPr>
          <a:xfrm>
            <a:off x="3750054" y="2685183"/>
            <a:ext cx="1084191" cy="518160"/>
          </a:xfrm>
          <a:prstGeom prst="rect">
            <a:avLst/>
          </a:prstGeom>
          <a:gradFill>
            <a:gsLst>
              <a:gs pos="0">
                <a:srgbClr val="F3F3F3"/>
              </a:gs>
              <a:gs pos="0">
                <a:schemeClr val="accent1">
                  <a:lumMod val="45000"/>
                  <a:lumOff val="55000"/>
                </a:schemeClr>
              </a:gs>
              <a:gs pos="0">
                <a:srgbClr val="F3F3F3"/>
              </a:gs>
              <a:gs pos="100000">
                <a:srgbClr val="FFFFFF"/>
              </a:gs>
            </a:gsLst>
            <a:lin ang="5400000" scaled="0"/>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err="1" smtClean="0">
                <a:solidFill>
                  <a:schemeClr val="tx1"/>
                </a:solidFill>
                <a:latin typeface="微软雅黑" panose="020B0503020204020204" pitchFamily="34" charset="-122"/>
                <a:ea typeface="微软雅黑" panose="020B0503020204020204" pitchFamily="34" charset="-122"/>
              </a:rPr>
              <a:t>medbert</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28" name="矩形 27"/>
          <p:cNvSpPr/>
          <p:nvPr/>
        </p:nvSpPr>
        <p:spPr>
          <a:xfrm>
            <a:off x="8233860" y="2685183"/>
            <a:ext cx="1120796" cy="518160"/>
          </a:xfrm>
          <a:prstGeom prst="rect">
            <a:avLst/>
          </a:prstGeom>
          <a:gradFill>
            <a:gsLst>
              <a:gs pos="0">
                <a:srgbClr val="F3F3F3"/>
              </a:gs>
              <a:gs pos="0">
                <a:schemeClr val="accent1">
                  <a:lumMod val="45000"/>
                  <a:lumOff val="55000"/>
                </a:schemeClr>
              </a:gs>
              <a:gs pos="0">
                <a:srgbClr val="F3F3F3"/>
              </a:gs>
              <a:gs pos="100000">
                <a:srgbClr val="FFFFFF"/>
              </a:gs>
            </a:gsLst>
            <a:lin ang="5400000" scaled="0"/>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微软雅黑" panose="020B0503020204020204" pitchFamily="34" charset="-122"/>
                <a:ea typeface="微软雅黑" panose="020B0503020204020204" pitchFamily="34" charset="-122"/>
              </a:rPr>
              <a:t>双路模型</a:t>
            </a:r>
          </a:p>
        </p:txBody>
      </p:sp>
      <p:sp>
        <p:nvSpPr>
          <p:cNvPr id="30" name="虚尾箭头 92"/>
          <p:cNvSpPr/>
          <p:nvPr/>
        </p:nvSpPr>
        <p:spPr bwMode="auto">
          <a:xfrm>
            <a:off x="3033916" y="2716108"/>
            <a:ext cx="406577" cy="388057"/>
          </a:xfrm>
          <a:prstGeom prst="stripedRightArrow">
            <a:avLst>
              <a:gd name="adj1" fmla="val 50000"/>
              <a:gd name="adj2" fmla="val 50000"/>
            </a:avLst>
          </a:prstGeom>
          <a:gradFill flip="none" rotWithShape="1">
            <a:gsLst>
              <a:gs pos="0">
                <a:srgbClr val="0070C0"/>
              </a:gs>
              <a:gs pos="65000">
                <a:schemeClr val="bg1">
                  <a:shade val="67500"/>
                  <a:satMod val="115000"/>
                </a:schemeClr>
              </a:gs>
              <a:gs pos="100000">
                <a:schemeClr val="bg1">
                  <a:shade val="100000"/>
                  <a:satMod val="115000"/>
                </a:schemeClr>
              </a:gs>
            </a:gsLst>
            <a:lin ang="10800000" scaled="1"/>
            <a:tileRect/>
          </a:gra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lstStyle/>
          <a:p>
            <a:pPr marL="0" marR="0" indent="0" algn="l" defTabSz="914400" rtl="0" eaLnBrk="1" fontAlgn="base" latinLnBrk="0" hangingPunct="1">
              <a:lnSpc>
                <a:spcPts val="2600"/>
              </a:lnSpc>
              <a:spcBef>
                <a:spcPct val="0"/>
              </a:spcBef>
              <a:spcAft>
                <a:spcPct val="0"/>
              </a:spcAft>
              <a:buClrTx/>
              <a:buSzTx/>
              <a:buFontTx/>
              <a:buNone/>
            </a:pPr>
            <a:endParaRPr kumimoji="0" lang="zh-CN" altLang="en-US" sz="1600" b="1" i="0" u="none" strike="noStrike" cap="none" normalizeH="0" baseline="0" dirty="0">
              <a:ln>
                <a:noFill/>
              </a:ln>
              <a:solidFill>
                <a:schemeClr val="tx1"/>
              </a:solidFill>
              <a:effectLst/>
              <a:latin typeface="Times New Roman" panose="02020503050405090304" pitchFamily="18" charset="0"/>
              <a:ea typeface="宋体" pitchFamily="2" charset="-122"/>
            </a:endParaRPr>
          </a:p>
        </p:txBody>
      </p:sp>
      <p:sp>
        <p:nvSpPr>
          <p:cNvPr id="31" name="矩形 30"/>
          <p:cNvSpPr/>
          <p:nvPr/>
        </p:nvSpPr>
        <p:spPr>
          <a:xfrm>
            <a:off x="3623854" y="2583096"/>
            <a:ext cx="6385560" cy="687643"/>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虚尾箭头 92"/>
          <p:cNvSpPr>
            <a:spLocks/>
          </p:cNvSpPr>
          <p:nvPr/>
        </p:nvSpPr>
        <p:spPr bwMode="auto">
          <a:xfrm rot="5400000">
            <a:off x="2175405" y="2082074"/>
            <a:ext cx="363325" cy="475915"/>
          </a:xfrm>
          <a:prstGeom prst="stripedRightArrow">
            <a:avLst>
              <a:gd name="adj1" fmla="val 50000"/>
              <a:gd name="adj2" fmla="val 50000"/>
            </a:avLst>
          </a:prstGeom>
          <a:gradFill flip="none" rotWithShape="1">
            <a:gsLst>
              <a:gs pos="0">
                <a:srgbClr val="0070C0"/>
              </a:gs>
              <a:gs pos="65000">
                <a:schemeClr val="bg1">
                  <a:shade val="67500"/>
                  <a:satMod val="115000"/>
                </a:schemeClr>
              </a:gs>
              <a:gs pos="100000">
                <a:schemeClr val="bg1">
                  <a:shade val="100000"/>
                  <a:satMod val="115000"/>
                </a:schemeClr>
              </a:gs>
            </a:gsLst>
            <a:lin ang="10800000" scaled="1"/>
            <a:tileRect/>
          </a:gra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ts val="2600"/>
              </a:lnSpc>
              <a:spcBef>
                <a:spcPct val="0"/>
              </a:spcBef>
              <a:spcAft>
                <a:spcPct val="0"/>
              </a:spcAft>
              <a:buClrTx/>
              <a:buSzTx/>
              <a:buFontTx/>
              <a:buNone/>
            </a:pPr>
            <a:endParaRPr kumimoji="0" lang="zh-CN" altLang="en-US" sz="1600" b="1" i="0" u="none" strike="noStrike" cap="none" normalizeH="0" baseline="0" dirty="0">
              <a:ln>
                <a:noFill/>
              </a:ln>
              <a:solidFill>
                <a:schemeClr val="tx1"/>
              </a:solidFill>
              <a:effectLst/>
              <a:latin typeface="Times New Roman" panose="02020503050405090304" pitchFamily="18" charset="0"/>
              <a:ea typeface="宋体" pitchFamily="2" charset="-122"/>
            </a:endParaRPr>
          </a:p>
        </p:txBody>
      </p:sp>
      <p:sp>
        <p:nvSpPr>
          <p:cNvPr id="33" name="矩形 32"/>
          <p:cNvSpPr/>
          <p:nvPr/>
        </p:nvSpPr>
        <p:spPr>
          <a:xfrm>
            <a:off x="6051431" y="2685183"/>
            <a:ext cx="965244" cy="518160"/>
          </a:xfrm>
          <a:prstGeom prst="rect">
            <a:avLst/>
          </a:prstGeom>
          <a:gradFill>
            <a:gsLst>
              <a:gs pos="0">
                <a:srgbClr val="F3F3F3"/>
              </a:gs>
              <a:gs pos="0">
                <a:schemeClr val="accent1">
                  <a:lumMod val="45000"/>
                  <a:lumOff val="55000"/>
                </a:schemeClr>
              </a:gs>
              <a:gs pos="0">
                <a:srgbClr val="F3F3F3"/>
              </a:gs>
              <a:gs pos="100000">
                <a:srgbClr val="FFFFFF"/>
              </a:gs>
            </a:gsLst>
            <a:lin ang="5400000" scaled="0"/>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a:solidFill>
                  <a:schemeClr val="tx1"/>
                </a:solidFill>
                <a:latin typeface="微软雅黑" panose="020B0503020204020204" pitchFamily="34" charset="-122"/>
                <a:ea typeface="微软雅黑" panose="020B0503020204020204" pitchFamily="34" charset="-122"/>
              </a:rPr>
              <a:t>clip</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34" name="矩形 33"/>
          <p:cNvSpPr>
            <a:spLocks/>
          </p:cNvSpPr>
          <p:nvPr/>
        </p:nvSpPr>
        <p:spPr>
          <a:xfrm>
            <a:off x="1634914" y="4870887"/>
            <a:ext cx="1356599" cy="501418"/>
          </a:xfrm>
          <a:prstGeom prst="rect">
            <a:avLst/>
          </a:prstGeom>
          <a:gradFill>
            <a:gsLst>
              <a:gs pos="0">
                <a:srgbClr val="F3F3F3"/>
              </a:gs>
              <a:gs pos="0">
                <a:schemeClr val="accent1">
                  <a:lumMod val="45000"/>
                  <a:lumOff val="55000"/>
                </a:schemeClr>
              </a:gs>
              <a:gs pos="0">
                <a:srgbClr val="F3F3F3"/>
              </a:gs>
              <a:gs pos="100000">
                <a:srgbClr val="FFFFFF"/>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latin typeface="微软雅黑" panose="020B0503020204020204" pitchFamily="34" charset="-122"/>
                <a:ea typeface="微软雅黑" panose="020B0503020204020204" pitchFamily="34" charset="-122"/>
              </a:rPr>
              <a:t>推理</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36" name="虚尾箭头 92"/>
          <p:cNvSpPr>
            <a:spLocks/>
          </p:cNvSpPr>
          <p:nvPr/>
        </p:nvSpPr>
        <p:spPr bwMode="auto">
          <a:xfrm rot="5400000">
            <a:off x="2159928" y="3261518"/>
            <a:ext cx="363325" cy="475915"/>
          </a:xfrm>
          <a:prstGeom prst="stripedRightArrow">
            <a:avLst>
              <a:gd name="adj1" fmla="val 50000"/>
              <a:gd name="adj2" fmla="val 50000"/>
            </a:avLst>
          </a:prstGeom>
          <a:gradFill flip="none" rotWithShape="1">
            <a:gsLst>
              <a:gs pos="0">
                <a:srgbClr val="0070C0"/>
              </a:gs>
              <a:gs pos="65000">
                <a:schemeClr val="bg1">
                  <a:shade val="67500"/>
                  <a:satMod val="115000"/>
                </a:schemeClr>
              </a:gs>
              <a:gs pos="100000">
                <a:schemeClr val="bg1">
                  <a:shade val="100000"/>
                  <a:satMod val="115000"/>
                </a:schemeClr>
              </a:gs>
            </a:gsLst>
            <a:lin ang="10800000" scaled="1"/>
            <a:tileRect/>
          </a:gra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ts val="2600"/>
              </a:lnSpc>
              <a:spcBef>
                <a:spcPct val="0"/>
              </a:spcBef>
              <a:spcAft>
                <a:spcPct val="0"/>
              </a:spcAft>
              <a:buClrTx/>
              <a:buSzTx/>
              <a:buFontTx/>
              <a:buNone/>
            </a:pPr>
            <a:endParaRPr kumimoji="0" lang="zh-CN" altLang="en-US" sz="1600" b="1" i="0" u="none" strike="noStrike" cap="none" normalizeH="0" baseline="0" dirty="0">
              <a:ln>
                <a:noFill/>
              </a:ln>
              <a:solidFill>
                <a:schemeClr val="tx1"/>
              </a:solidFill>
              <a:effectLst/>
              <a:latin typeface="Times New Roman" panose="02020503050405090304" pitchFamily="18" charset="0"/>
              <a:ea typeface="宋体" pitchFamily="2" charset="-122"/>
            </a:endParaRPr>
          </a:p>
        </p:txBody>
      </p:sp>
      <p:sp>
        <p:nvSpPr>
          <p:cNvPr id="37" name="虚尾箭头 92"/>
          <p:cNvSpPr>
            <a:spLocks/>
          </p:cNvSpPr>
          <p:nvPr/>
        </p:nvSpPr>
        <p:spPr bwMode="auto">
          <a:xfrm rot="5400000">
            <a:off x="2159928" y="4333425"/>
            <a:ext cx="363325" cy="475915"/>
          </a:xfrm>
          <a:prstGeom prst="stripedRightArrow">
            <a:avLst>
              <a:gd name="adj1" fmla="val 50000"/>
              <a:gd name="adj2" fmla="val 50000"/>
            </a:avLst>
          </a:prstGeom>
          <a:gradFill flip="none" rotWithShape="1">
            <a:gsLst>
              <a:gs pos="0">
                <a:srgbClr val="0070C0"/>
              </a:gs>
              <a:gs pos="65000">
                <a:schemeClr val="bg1">
                  <a:shade val="67500"/>
                  <a:satMod val="115000"/>
                </a:schemeClr>
              </a:gs>
              <a:gs pos="100000">
                <a:schemeClr val="bg1">
                  <a:shade val="100000"/>
                  <a:satMod val="115000"/>
                </a:schemeClr>
              </a:gs>
            </a:gsLst>
            <a:lin ang="10800000" scaled="1"/>
            <a:tileRect/>
          </a:gra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lstStyle/>
          <a:p>
            <a:pPr marL="0" marR="0" indent="0" algn="ctr" defTabSz="914400" rtl="0" eaLnBrk="1" fontAlgn="base" latinLnBrk="0" hangingPunct="1">
              <a:lnSpc>
                <a:spcPts val="2600"/>
              </a:lnSpc>
              <a:spcBef>
                <a:spcPct val="0"/>
              </a:spcBef>
              <a:spcAft>
                <a:spcPct val="0"/>
              </a:spcAft>
              <a:buClrTx/>
              <a:buSzTx/>
              <a:buFontTx/>
              <a:buNone/>
            </a:pPr>
            <a:endParaRPr kumimoji="0" lang="zh-CN" altLang="en-US" sz="1600" b="1" i="0" u="none" strike="noStrike" cap="none" normalizeH="0" baseline="0" dirty="0">
              <a:ln>
                <a:noFill/>
              </a:ln>
              <a:solidFill>
                <a:schemeClr val="tx1"/>
              </a:solidFill>
              <a:effectLst/>
              <a:latin typeface="Times New Roman" panose="02020503050405090304" pitchFamily="18" charset="0"/>
              <a:ea typeface="宋体" pitchFamily="2" charset="-122"/>
            </a:endParaRPr>
          </a:p>
        </p:txBody>
      </p:sp>
      <p:sp>
        <p:nvSpPr>
          <p:cNvPr id="39" name="虚尾箭头 92"/>
          <p:cNvSpPr/>
          <p:nvPr/>
        </p:nvSpPr>
        <p:spPr bwMode="auto">
          <a:xfrm>
            <a:off x="3033916" y="1600155"/>
            <a:ext cx="406577" cy="388057"/>
          </a:xfrm>
          <a:prstGeom prst="stripedRightArrow">
            <a:avLst>
              <a:gd name="adj1" fmla="val 50000"/>
              <a:gd name="adj2" fmla="val 50000"/>
            </a:avLst>
          </a:prstGeom>
          <a:gradFill flip="none" rotWithShape="1">
            <a:gsLst>
              <a:gs pos="0">
                <a:srgbClr val="0070C0"/>
              </a:gs>
              <a:gs pos="65000">
                <a:schemeClr val="bg1">
                  <a:shade val="67500"/>
                  <a:satMod val="115000"/>
                </a:schemeClr>
              </a:gs>
              <a:gs pos="100000">
                <a:schemeClr val="bg1">
                  <a:shade val="100000"/>
                  <a:satMod val="115000"/>
                </a:schemeClr>
              </a:gs>
            </a:gsLst>
            <a:lin ang="10800000" scaled="1"/>
            <a:tileRect/>
          </a:gra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lstStyle/>
          <a:p>
            <a:pPr marL="0" marR="0" indent="0" algn="l" defTabSz="914400" rtl="0" eaLnBrk="1" fontAlgn="base" latinLnBrk="0" hangingPunct="1">
              <a:lnSpc>
                <a:spcPts val="2600"/>
              </a:lnSpc>
              <a:spcBef>
                <a:spcPct val="0"/>
              </a:spcBef>
              <a:spcAft>
                <a:spcPct val="0"/>
              </a:spcAft>
              <a:buClrTx/>
              <a:buSzTx/>
              <a:buFontTx/>
              <a:buNone/>
            </a:pPr>
            <a:endParaRPr kumimoji="0" lang="zh-CN" altLang="en-US" sz="1600" b="1" i="0" u="none" strike="noStrike" cap="none" normalizeH="0" baseline="0" dirty="0">
              <a:ln>
                <a:noFill/>
              </a:ln>
              <a:solidFill>
                <a:schemeClr val="tx1"/>
              </a:solidFill>
              <a:effectLst/>
              <a:latin typeface="Times New Roman" panose="02020503050405090304" pitchFamily="18" charset="0"/>
              <a:ea typeface="宋体" pitchFamily="2" charset="-122"/>
            </a:endParaRPr>
          </a:p>
        </p:txBody>
      </p:sp>
      <p:sp>
        <p:nvSpPr>
          <p:cNvPr id="40" name="矩形 39"/>
          <p:cNvSpPr/>
          <p:nvPr/>
        </p:nvSpPr>
        <p:spPr>
          <a:xfrm>
            <a:off x="3623854" y="1376034"/>
            <a:ext cx="6385560" cy="7373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8270465" y="1509324"/>
            <a:ext cx="1084191" cy="518160"/>
          </a:xfrm>
          <a:prstGeom prst="rect">
            <a:avLst/>
          </a:prstGeom>
          <a:gradFill>
            <a:gsLst>
              <a:gs pos="0">
                <a:srgbClr val="F3F3F3"/>
              </a:gs>
              <a:gs pos="0">
                <a:schemeClr val="accent1">
                  <a:lumMod val="45000"/>
                  <a:lumOff val="55000"/>
                </a:schemeClr>
              </a:gs>
              <a:gs pos="0">
                <a:srgbClr val="F3F3F3"/>
              </a:gs>
              <a:gs pos="100000">
                <a:srgbClr val="FFFFFF"/>
              </a:gs>
            </a:gsLst>
            <a:lin ang="5400000" scaled="0"/>
          </a:gradFill>
          <a:ln>
            <a:solidFill>
              <a:srgbClr val="2F52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微软雅黑" panose="020B0503020204020204" pitchFamily="34" charset="-122"/>
                <a:ea typeface="微软雅黑" panose="020B0503020204020204" pitchFamily="34" charset="-122"/>
              </a:rPr>
              <a:t>数据</a:t>
            </a:r>
            <a:r>
              <a:rPr lang="zh-CN" altLang="en-US" sz="1600" b="1" dirty="0" smtClean="0">
                <a:solidFill>
                  <a:schemeClr val="tx1"/>
                </a:solidFill>
                <a:latin typeface="微软雅黑" panose="020B0503020204020204" pitchFamily="34" charset="-122"/>
                <a:ea typeface="微软雅黑" panose="020B0503020204020204" pitchFamily="34" charset="-122"/>
              </a:rPr>
              <a:t>清洗</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42" name="矩形 41"/>
          <p:cNvSpPr/>
          <p:nvPr/>
        </p:nvSpPr>
        <p:spPr>
          <a:xfrm>
            <a:off x="3750055" y="1509324"/>
            <a:ext cx="1084191" cy="518160"/>
          </a:xfrm>
          <a:prstGeom prst="rect">
            <a:avLst/>
          </a:prstGeom>
          <a:gradFill>
            <a:gsLst>
              <a:gs pos="0">
                <a:srgbClr val="F3F3F3"/>
              </a:gs>
              <a:gs pos="0">
                <a:schemeClr val="accent1">
                  <a:lumMod val="45000"/>
                  <a:lumOff val="55000"/>
                </a:schemeClr>
              </a:gs>
              <a:gs pos="0">
                <a:srgbClr val="F3F3F3"/>
              </a:gs>
              <a:gs pos="100000">
                <a:srgbClr val="FFFFFF"/>
              </a:gs>
            </a:gsLst>
            <a:lin ang="5400000" scaled="0"/>
          </a:gradFill>
          <a:ln>
            <a:solidFill>
              <a:srgbClr val="2F52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latin typeface="微软雅黑" panose="020B0503020204020204" pitchFamily="34" charset="-122"/>
                <a:ea typeface="微软雅黑" panose="020B0503020204020204" pitchFamily="34" charset="-122"/>
              </a:rPr>
              <a:t>数据采样</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43" name="矩形 42"/>
          <p:cNvSpPr/>
          <p:nvPr/>
        </p:nvSpPr>
        <p:spPr>
          <a:xfrm>
            <a:off x="5256858" y="1509324"/>
            <a:ext cx="1084191" cy="518160"/>
          </a:xfrm>
          <a:prstGeom prst="rect">
            <a:avLst/>
          </a:prstGeom>
          <a:gradFill>
            <a:gsLst>
              <a:gs pos="0">
                <a:srgbClr val="F3F3F3"/>
              </a:gs>
              <a:gs pos="0">
                <a:schemeClr val="accent1">
                  <a:lumMod val="45000"/>
                  <a:lumOff val="55000"/>
                </a:schemeClr>
              </a:gs>
              <a:gs pos="0">
                <a:srgbClr val="F3F3F3"/>
              </a:gs>
              <a:gs pos="100000">
                <a:srgbClr val="FFFFFF"/>
              </a:gs>
            </a:gsLst>
            <a:lin ang="5400000" scaled="0"/>
          </a:gradFill>
          <a:ln>
            <a:solidFill>
              <a:srgbClr val="2F52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latin typeface="微软雅黑" panose="020B0503020204020204" pitchFamily="34" charset="-122"/>
                <a:ea typeface="微软雅黑" panose="020B0503020204020204" pitchFamily="34" charset="-122"/>
              </a:rPr>
              <a:t>数据划分</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44" name="矩形 43"/>
          <p:cNvSpPr/>
          <p:nvPr/>
        </p:nvSpPr>
        <p:spPr>
          <a:xfrm>
            <a:off x="3623854" y="3574872"/>
            <a:ext cx="6385560" cy="7373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3750055" y="3684480"/>
            <a:ext cx="1199679" cy="518160"/>
          </a:xfrm>
          <a:prstGeom prst="rect">
            <a:avLst/>
          </a:prstGeom>
          <a:gradFill>
            <a:gsLst>
              <a:gs pos="0">
                <a:srgbClr val="F3F3F3"/>
              </a:gs>
              <a:gs pos="0">
                <a:schemeClr val="accent1">
                  <a:lumMod val="45000"/>
                  <a:lumOff val="55000"/>
                </a:schemeClr>
              </a:gs>
              <a:gs pos="0">
                <a:srgbClr val="F3F3F3"/>
              </a:gs>
              <a:gs pos="100000">
                <a:srgbClr val="FFFFFF"/>
              </a:gs>
            </a:gsLst>
            <a:lin ang="5400000" scaled="0"/>
          </a:gradFill>
          <a:ln>
            <a:solidFill>
              <a:srgbClr val="2F52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latin typeface="微软雅黑" panose="020B0503020204020204" pitchFamily="34" charset="-122"/>
                <a:ea typeface="微软雅黑" panose="020B0503020204020204" pitchFamily="34" charset="-122"/>
              </a:rPr>
              <a:t>对抗训练</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46" name="矩形 45"/>
          <p:cNvSpPr/>
          <p:nvPr/>
        </p:nvSpPr>
        <p:spPr>
          <a:xfrm>
            <a:off x="5174424" y="3684480"/>
            <a:ext cx="1084191" cy="518160"/>
          </a:xfrm>
          <a:prstGeom prst="rect">
            <a:avLst/>
          </a:prstGeom>
          <a:gradFill>
            <a:gsLst>
              <a:gs pos="0">
                <a:srgbClr val="F3F3F3"/>
              </a:gs>
              <a:gs pos="0">
                <a:schemeClr val="accent1">
                  <a:lumMod val="45000"/>
                  <a:lumOff val="55000"/>
                </a:schemeClr>
              </a:gs>
              <a:gs pos="0">
                <a:srgbClr val="F3F3F3"/>
              </a:gs>
              <a:gs pos="100000">
                <a:srgbClr val="FFFFFF"/>
              </a:gs>
            </a:gsLst>
            <a:lin ang="5400000" scaled="0"/>
          </a:gradFill>
          <a:ln>
            <a:solidFill>
              <a:srgbClr val="2F52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latin typeface="微软雅黑" panose="020B0503020204020204" pitchFamily="34" charset="-122"/>
                <a:ea typeface="微软雅黑" panose="020B0503020204020204" pitchFamily="34" charset="-122"/>
              </a:rPr>
              <a:t>梯度裁剪</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47" name="矩形 46"/>
          <p:cNvSpPr/>
          <p:nvPr/>
        </p:nvSpPr>
        <p:spPr>
          <a:xfrm>
            <a:off x="8083208" y="3684480"/>
            <a:ext cx="1271448" cy="518160"/>
          </a:xfrm>
          <a:prstGeom prst="rect">
            <a:avLst/>
          </a:prstGeom>
          <a:gradFill>
            <a:gsLst>
              <a:gs pos="0">
                <a:srgbClr val="F3F3F3"/>
              </a:gs>
              <a:gs pos="0">
                <a:schemeClr val="accent1">
                  <a:lumMod val="45000"/>
                  <a:lumOff val="55000"/>
                </a:schemeClr>
              </a:gs>
              <a:gs pos="0">
                <a:srgbClr val="F3F3F3"/>
              </a:gs>
              <a:gs pos="100000">
                <a:srgbClr val="FFFFFF"/>
              </a:gs>
            </a:gsLst>
            <a:lin ang="5400000" scaled="0"/>
          </a:gradFill>
          <a:ln>
            <a:solidFill>
              <a:srgbClr val="2F52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smtClean="0">
                <a:solidFill>
                  <a:schemeClr val="tx1"/>
                </a:solidFill>
                <a:latin typeface="微软雅黑" panose="020B0503020204020204" pitchFamily="34" charset="-122"/>
                <a:ea typeface="微软雅黑" panose="020B0503020204020204" pitchFamily="34" charset="-122"/>
              </a:rPr>
              <a:t>预热学习率</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48" name="矩形 47"/>
          <p:cNvSpPr/>
          <p:nvPr/>
        </p:nvSpPr>
        <p:spPr>
          <a:xfrm>
            <a:off x="6763661" y="1509324"/>
            <a:ext cx="1084191" cy="518160"/>
          </a:xfrm>
          <a:prstGeom prst="rect">
            <a:avLst/>
          </a:prstGeom>
          <a:gradFill>
            <a:gsLst>
              <a:gs pos="0">
                <a:srgbClr val="F3F3F3"/>
              </a:gs>
              <a:gs pos="0">
                <a:schemeClr val="accent1">
                  <a:lumMod val="45000"/>
                  <a:lumOff val="55000"/>
                </a:schemeClr>
              </a:gs>
              <a:gs pos="0">
                <a:srgbClr val="F3F3F3"/>
              </a:gs>
              <a:gs pos="100000">
                <a:srgbClr val="FFFFFF"/>
              </a:gs>
            </a:gsLst>
            <a:lin ang="5400000" scaled="0"/>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微软雅黑" panose="020B0503020204020204" pitchFamily="34" charset="-122"/>
                <a:ea typeface="微软雅黑" panose="020B0503020204020204" pitchFamily="34" charset="-122"/>
              </a:rPr>
              <a:t>数据增强</a:t>
            </a:r>
          </a:p>
        </p:txBody>
      </p:sp>
      <p:sp>
        <p:nvSpPr>
          <p:cNvPr id="51" name="矩形 50"/>
          <p:cNvSpPr/>
          <p:nvPr/>
        </p:nvSpPr>
        <p:spPr>
          <a:xfrm>
            <a:off x="3623854" y="4786747"/>
            <a:ext cx="6385560" cy="737377"/>
          </a:xfrm>
          <a:prstGeom prst="rect">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5041040" y="4895258"/>
            <a:ext cx="1224276" cy="518160"/>
          </a:xfrm>
          <a:prstGeom prst="rect">
            <a:avLst/>
          </a:prstGeom>
          <a:gradFill>
            <a:gsLst>
              <a:gs pos="0">
                <a:srgbClr val="F3F3F3"/>
              </a:gs>
              <a:gs pos="0">
                <a:schemeClr val="accent1">
                  <a:lumMod val="45000"/>
                  <a:lumOff val="55000"/>
                </a:schemeClr>
              </a:gs>
              <a:gs pos="0">
                <a:srgbClr val="F3F3F3"/>
              </a:gs>
              <a:gs pos="100000">
                <a:srgbClr val="FFFFFF"/>
              </a:gs>
            </a:gsLst>
            <a:lin ang="5400000" scaled="0"/>
          </a:gradFill>
          <a:ln>
            <a:solidFill>
              <a:srgbClr val="2F52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微软雅黑" panose="020B0503020204020204" pitchFamily="34" charset="-122"/>
                <a:ea typeface="微软雅黑" panose="020B0503020204020204" pitchFamily="34" charset="-122"/>
              </a:rPr>
              <a:t>数据清洗</a:t>
            </a:r>
          </a:p>
        </p:txBody>
      </p:sp>
      <p:sp>
        <p:nvSpPr>
          <p:cNvPr id="56" name="矩形 55"/>
          <p:cNvSpPr/>
          <p:nvPr/>
        </p:nvSpPr>
        <p:spPr>
          <a:xfrm>
            <a:off x="6952561" y="4895258"/>
            <a:ext cx="1224276" cy="518160"/>
          </a:xfrm>
          <a:prstGeom prst="rect">
            <a:avLst/>
          </a:prstGeom>
          <a:gradFill>
            <a:gsLst>
              <a:gs pos="0">
                <a:srgbClr val="F3F3F3"/>
              </a:gs>
              <a:gs pos="0">
                <a:schemeClr val="accent1">
                  <a:lumMod val="45000"/>
                  <a:lumOff val="55000"/>
                </a:schemeClr>
              </a:gs>
              <a:gs pos="0">
                <a:srgbClr val="F3F3F3"/>
              </a:gs>
              <a:gs pos="100000">
                <a:srgbClr val="FFFFFF"/>
              </a:gs>
            </a:gsLst>
            <a:lin ang="5400000" scaled="0"/>
          </a:gradFill>
          <a:ln>
            <a:solidFill>
              <a:srgbClr val="2F52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tx1"/>
                </a:solidFill>
                <a:latin typeface="微软雅黑" panose="020B0503020204020204" pitchFamily="34" charset="-122"/>
                <a:ea typeface="微软雅黑" panose="020B0503020204020204" pitchFamily="34" charset="-122"/>
              </a:rPr>
              <a:t>多模融合</a:t>
            </a:r>
          </a:p>
        </p:txBody>
      </p:sp>
      <p:sp>
        <p:nvSpPr>
          <p:cNvPr id="61" name="矩形 60"/>
          <p:cNvSpPr/>
          <p:nvPr/>
        </p:nvSpPr>
        <p:spPr>
          <a:xfrm>
            <a:off x="6483305" y="3684480"/>
            <a:ext cx="1375213" cy="518160"/>
          </a:xfrm>
          <a:prstGeom prst="rect">
            <a:avLst/>
          </a:prstGeom>
          <a:gradFill>
            <a:gsLst>
              <a:gs pos="0">
                <a:srgbClr val="F3F3F3"/>
              </a:gs>
              <a:gs pos="0">
                <a:schemeClr val="accent1">
                  <a:lumMod val="45000"/>
                  <a:lumOff val="55000"/>
                </a:schemeClr>
              </a:gs>
              <a:gs pos="0">
                <a:srgbClr val="F3F3F3"/>
              </a:gs>
              <a:gs pos="100000">
                <a:srgbClr val="FFFFFF"/>
              </a:gs>
            </a:gsLst>
            <a:lin ang="5400000" scaled="0"/>
          </a:gradFill>
          <a:ln>
            <a:solidFill>
              <a:srgbClr val="2F52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latin typeface="微软雅黑" panose="020B0503020204020204" pitchFamily="34" charset="-122"/>
                <a:ea typeface="微软雅黑" panose="020B0503020204020204" pitchFamily="34" charset="-122"/>
              </a:rPr>
              <a:t>EMA</a:t>
            </a:r>
            <a:r>
              <a:rPr lang="zh-CN" altLang="en-US" sz="1600" b="1" dirty="0" smtClean="0">
                <a:solidFill>
                  <a:schemeClr val="tx1"/>
                </a:solidFill>
                <a:latin typeface="微软雅黑" panose="020B0503020204020204" pitchFamily="34" charset="-122"/>
                <a:ea typeface="微软雅黑" panose="020B0503020204020204" pitchFamily="34" charset="-122"/>
              </a:rPr>
              <a:t>、</a:t>
            </a:r>
            <a:r>
              <a:rPr lang="en-US" altLang="zh-CN" sz="1600" b="1" dirty="0" smtClean="0">
                <a:solidFill>
                  <a:schemeClr val="tx1"/>
                </a:solidFill>
                <a:latin typeface="微软雅黑" panose="020B0503020204020204" pitchFamily="34" charset="-122"/>
                <a:ea typeface="微软雅黑" panose="020B0503020204020204" pitchFamily="34" charset="-122"/>
              </a:rPr>
              <a:t>SWA</a:t>
            </a:r>
            <a:endParaRPr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62" name="虚尾箭头 92"/>
          <p:cNvSpPr/>
          <p:nvPr/>
        </p:nvSpPr>
        <p:spPr bwMode="auto">
          <a:xfrm>
            <a:off x="3033916" y="3832061"/>
            <a:ext cx="406577" cy="388057"/>
          </a:xfrm>
          <a:prstGeom prst="stripedRightArrow">
            <a:avLst>
              <a:gd name="adj1" fmla="val 50000"/>
              <a:gd name="adj2" fmla="val 50000"/>
            </a:avLst>
          </a:prstGeom>
          <a:gradFill flip="none" rotWithShape="1">
            <a:gsLst>
              <a:gs pos="0">
                <a:srgbClr val="0070C0"/>
              </a:gs>
              <a:gs pos="65000">
                <a:schemeClr val="bg1">
                  <a:shade val="67500"/>
                  <a:satMod val="115000"/>
                </a:schemeClr>
              </a:gs>
              <a:gs pos="100000">
                <a:schemeClr val="bg1">
                  <a:shade val="100000"/>
                  <a:satMod val="115000"/>
                </a:schemeClr>
              </a:gs>
            </a:gsLst>
            <a:lin ang="10800000" scaled="1"/>
            <a:tileRect/>
          </a:gra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lstStyle/>
          <a:p>
            <a:pPr marL="0" marR="0" indent="0" algn="l" defTabSz="914400" rtl="0" eaLnBrk="1" fontAlgn="base" latinLnBrk="0" hangingPunct="1">
              <a:lnSpc>
                <a:spcPts val="2600"/>
              </a:lnSpc>
              <a:spcBef>
                <a:spcPct val="0"/>
              </a:spcBef>
              <a:spcAft>
                <a:spcPct val="0"/>
              </a:spcAft>
              <a:buClrTx/>
              <a:buSzTx/>
              <a:buFontTx/>
              <a:buNone/>
            </a:pPr>
            <a:endParaRPr kumimoji="0" lang="zh-CN" altLang="en-US" sz="1600" b="1" i="0" u="none" strike="noStrike" cap="none" normalizeH="0" baseline="0" dirty="0">
              <a:ln>
                <a:noFill/>
              </a:ln>
              <a:solidFill>
                <a:schemeClr val="tx1"/>
              </a:solidFill>
              <a:effectLst/>
              <a:latin typeface="Times New Roman" panose="02020503050405090304" pitchFamily="18" charset="0"/>
              <a:ea typeface="宋体" pitchFamily="2" charset="-122"/>
            </a:endParaRPr>
          </a:p>
        </p:txBody>
      </p:sp>
      <p:sp>
        <p:nvSpPr>
          <p:cNvPr id="63" name="虚尾箭头 92"/>
          <p:cNvSpPr/>
          <p:nvPr/>
        </p:nvSpPr>
        <p:spPr bwMode="auto">
          <a:xfrm>
            <a:off x="3033916" y="4948014"/>
            <a:ext cx="406577" cy="388057"/>
          </a:xfrm>
          <a:prstGeom prst="stripedRightArrow">
            <a:avLst>
              <a:gd name="adj1" fmla="val 50000"/>
              <a:gd name="adj2" fmla="val 50000"/>
            </a:avLst>
          </a:prstGeom>
          <a:gradFill flip="none" rotWithShape="1">
            <a:gsLst>
              <a:gs pos="0">
                <a:srgbClr val="0070C0"/>
              </a:gs>
              <a:gs pos="65000">
                <a:schemeClr val="bg1">
                  <a:shade val="67500"/>
                  <a:satMod val="115000"/>
                </a:schemeClr>
              </a:gs>
              <a:gs pos="100000">
                <a:schemeClr val="bg1">
                  <a:shade val="100000"/>
                  <a:satMod val="115000"/>
                </a:schemeClr>
              </a:gs>
            </a:gsLst>
            <a:lin ang="10800000" scaled="1"/>
            <a:tileRect/>
          </a:gra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lstStyle/>
          <a:p>
            <a:pPr marL="0" marR="0" indent="0" algn="l" defTabSz="914400" rtl="0" eaLnBrk="1" fontAlgn="base" latinLnBrk="0" hangingPunct="1">
              <a:lnSpc>
                <a:spcPts val="2600"/>
              </a:lnSpc>
              <a:spcBef>
                <a:spcPct val="0"/>
              </a:spcBef>
              <a:spcAft>
                <a:spcPct val="0"/>
              </a:spcAft>
              <a:buClrTx/>
              <a:buSzTx/>
              <a:buFontTx/>
              <a:buNone/>
            </a:pPr>
            <a:endParaRPr kumimoji="0" lang="zh-CN" altLang="en-US" sz="1600" b="1" i="0" u="none" strike="noStrike" cap="none" normalizeH="0" baseline="0" dirty="0">
              <a:ln>
                <a:noFill/>
              </a:ln>
              <a:solidFill>
                <a:schemeClr val="tx1"/>
              </a:solidFill>
              <a:effectLst/>
              <a:latin typeface="Times New Roman" panose="02020503050405090304" pitchFamily="18" charset="0"/>
              <a:ea typeface="宋体" pitchFamily="2" charset="-122"/>
            </a:endParaRPr>
          </a:p>
        </p:txBody>
      </p:sp>
      <p:sp>
        <p:nvSpPr>
          <p:cNvPr id="65" name="矩形 64"/>
          <p:cNvSpPr/>
          <p:nvPr/>
        </p:nvSpPr>
        <p:spPr>
          <a:xfrm>
            <a:off x="3448894" y="1277172"/>
            <a:ext cx="6729249" cy="433441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12495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133187" y="240671"/>
            <a:ext cx="5210089" cy="461665"/>
          </a:xfrm>
          <a:prstGeom prst="rect">
            <a:avLst/>
          </a:prstGeom>
          <a:noFill/>
        </p:spPr>
        <p:txBody>
          <a:bodyPr wrap="square" rtlCol="0">
            <a:spAutoFit/>
          </a:bodyPr>
          <a:lstStyle/>
          <a:p>
            <a:r>
              <a:rPr lang="zh-CN" altLang="en-US" sz="2400" b="1" spc="300" dirty="0">
                <a:solidFill>
                  <a:schemeClr val="tx1">
                    <a:lumMod val="65000"/>
                    <a:lumOff val="35000"/>
                  </a:schemeClr>
                </a:solidFill>
                <a:latin typeface="+mj-ea"/>
                <a:ea typeface="+mj-ea"/>
              </a:rPr>
              <a:t>算法方案</a:t>
            </a:r>
            <a:r>
              <a:rPr lang="zh-CN" altLang="en-US" sz="2400" b="1" spc="300" dirty="0" smtClean="0">
                <a:solidFill>
                  <a:schemeClr val="tx1">
                    <a:lumMod val="65000"/>
                    <a:lumOff val="35000"/>
                  </a:schemeClr>
                </a:solidFill>
                <a:latin typeface="+mj-ea"/>
                <a:ea typeface="+mj-ea"/>
              </a:rPr>
              <a:t>解析</a:t>
            </a:r>
            <a:r>
              <a:rPr lang="en-US" altLang="zh-CN" sz="2400" b="1" spc="300" dirty="0" smtClean="0">
                <a:solidFill>
                  <a:schemeClr val="tx1">
                    <a:lumMod val="65000"/>
                    <a:lumOff val="35000"/>
                  </a:schemeClr>
                </a:solidFill>
                <a:latin typeface="+mj-ea"/>
                <a:ea typeface="+mj-ea"/>
              </a:rPr>
              <a:t>-</a:t>
            </a:r>
            <a:r>
              <a:rPr lang="zh-CN" altLang="en-US" sz="2400" b="1" spc="300" dirty="0" smtClean="0">
                <a:solidFill>
                  <a:schemeClr val="tx1">
                    <a:lumMod val="65000"/>
                    <a:lumOff val="35000"/>
                  </a:schemeClr>
                </a:solidFill>
                <a:latin typeface="+mj-ea"/>
                <a:ea typeface="+mj-ea"/>
              </a:rPr>
              <a:t>数据处理</a:t>
            </a:r>
            <a:endParaRPr lang="zh-CN" altLang="en-US" sz="2400" b="1" spc="300" dirty="0">
              <a:solidFill>
                <a:schemeClr val="tx1">
                  <a:lumMod val="65000"/>
                  <a:lumOff val="35000"/>
                </a:schemeClr>
              </a:solidFill>
              <a:latin typeface="+mj-ea"/>
              <a:ea typeface="+mj-ea"/>
            </a:endParaRPr>
          </a:p>
        </p:txBody>
      </p:sp>
      <p:sp>
        <p:nvSpPr>
          <p:cNvPr id="35" name="矩形 34"/>
          <p:cNvSpPr/>
          <p:nvPr/>
        </p:nvSpPr>
        <p:spPr>
          <a:xfrm>
            <a:off x="537960" y="1617748"/>
            <a:ext cx="3874641" cy="1054135"/>
          </a:xfrm>
          <a:prstGeom prst="rect">
            <a:avLst/>
          </a:prstGeom>
        </p:spPr>
        <p:txBody>
          <a:bodyPr wrap="square">
            <a:spAutoFit/>
          </a:bodyPr>
          <a:lstStyle/>
          <a:p>
            <a:pPr marL="285750" indent="-285750">
              <a:lnSpc>
                <a:spcPts val="2500"/>
              </a:lnSpc>
              <a:buFont typeface="Arial" panose="020B0604020202020204" pitchFamily="34" charset="0"/>
              <a:buChar char="•"/>
            </a:pPr>
            <a:r>
              <a:rPr lang="zh-CN" altLang="en-US" dirty="0" smtClean="0">
                <a:solidFill>
                  <a:srgbClr val="121212"/>
                </a:solidFill>
                <a:latin typeface="微软雅黑" panose="020B0503020204020204" pitchFamily="34" charset="-122"/>
                <a:ea typeface="微软雅黑" panose="020B0503020204020204" pitchFamily="34" charset="-122"/>
              </a:rPr>
              <a:t>本文本随机词替换</a:t>
            </a:r>
            <a:endParaRPr lang="en-US" altLang="zh-CN" dirty="0" smtClean="0">
              <a:solidFill>
                <a:srgbClr val="121212"/>
              </a:solidFill>
              <a:latin typeface="微软雅黑" panose="020B0503020204020204" pitchFamily="34" charset="-122"/>
              <a:ea typeface="微软雅黑" panose="020B0503020204020204" pitchFamily="34" charset="-122"/>
            </a:endParaRPr>
          </a:p>
          <a:p>
            <a:pPr marL="285750" indent="-285750">
              <a:lnSpc>
                <a:spcPts val="2500"/>
              </a:lnSpc>
              <a:buFont typeface="Arial" panose="020B0604020202020204" pitchFamily="34" charset="0"/>
              <a:buChar char="•"/>
            </a:pPr>
            <a:r>
              <a:rPr lang="zh-CN" altLang="en-US" dirty="0">
                <a:solidFill>
                  <a:srgbClr val="121212"/>
                </a:solidFill>
                <a:latin typeface="微软雅黑" panose="020B0503020204020204" pitchFamily="34" charset="-122"/>
                <a:ea typeface="微软雅黑" panose="020B0503020204020204" pitchFamily="34" charset="-122"/>
              </a:rPr>
              <a:t>其它</a:t>
            </a:r>
            <a:r>
              <a:rPr lang="zh-CN" altLang="en-US" dirty="0" smtClean="0">
                <a:solidFill>
                  <a:srgbClr val="121212"/>
                </a:solidFill>
                <a:latin typeface="微软雅黑" panose="020B0503020204020204" pitchFamily="34" charset="-122"/>
                <a:ea typeface="微软雅黑" panose="020B0503020204020204" pitchFamily="34" charset="-122"/>
              </a:rPr>
              <a:t>样本随机词替换</a:t>
            </a:r>
            <a:endParaRPr lang="en-US" altLang="zh-CN" dirty="0" smtClean="0">
              <a:solidFill>
                <a:srgbClr val="121212"/>
              </a:solidFill>
              <a:latin typeface="微软雅黑" panose="020B0503020204020204" pitchFamily="34" charset="-122"/>
              <a:ea typeface="微软雅黑" panose="020B0503020204020204" pitchFamily="34" charset="-122"/>
            </a:endParaRPr>
          </a:p>
          <a:p>
            <a:pPr marL="285750" indent="-285750">
              <a:lnSpc>
                <a:spcPts val="2500"/>
              </a:lnSpc>
              <a:buFont typeface="Arial" panose="020B0604020202020204" pitchFamily="34" charset="0"/>
              <a:buChar char="•"/>
            </a:pPr>
            <a:r>
              <a:rPr lang="zh-CN" altLang="en-US" dirty="0" smtClean="0">
                <a:solidFill>
                  <a:srgbClr val="121212"/>
                </a:solidFill>
                <a:latin typeface="微软雅黑" panose="020B0503020204020204" pitchFamily="34" charset="-122"/>
                <a:ea typeface="微软雅黑" panose="020B0503020204020204" pitchFamily="34" charset="-122"/>
              </a:rPr>
              <a:t>随机词</a:t>
            </a:r>
            <a:r>
              <a:rPr lang="en-US" altLang="zh-CN" dirty="0" smtClean="0">
                <a:solidFill>
                  <a:srgbClr val="121212"/>
                </a:solidFill>
                <a:latin typeface="微软雅黑" panose="020B0503020204020204" pitchFamily="34" charset="-122"/>
                <a:ea typeface="微软雅黑" panose="020B0503020204020204" pitchFamily="34" charset="-122"/>
              </a:rPr>
              <a:t>mask</a:t>
            </a:r>
            <a:endParaRPr lang="zh-CN" altLang="en-US" dirty="0">
              <a:latin typeface="微软雅黑" panose="020B0503020204020204" pitchFamily="34" charset="-122"/>
              <a:ea typeface="微软雅黑" panose="020B0503020204020204" pitchFamily="34" charset="-122"/>
            </a:endParaRPr>
          </a:p>
        </p:txBody>
      </p:sp>
      <p:sp>
        <p:nvSpPr>
          <p:cNvPr id="38" name="矩形 37"/>
          <p:cNvSpPr/>
          <p:nvPr/>
        </p:nvSpPr>
        <p:spPr>
          <a:xfrm>
            <a:off x="337917" y="1150460"/>
            <a:ext cx="4006151" cy="363279"/>
          </a:xfrm>
          <a:prstGeom prst="rect">
            <a:avLst/>
          </a:prstGeom>
          <a:solidFill>
            <a:srgbClr val="BDD7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rPr>
              <a:t>数据</a:t>
            </a:r>
            <a:r>
              <a:rPr lang="zh-CN" altLang="en-US" b="1" dirty="0" smtClean="0">
                <a:solidFill>
                  <a:schemeClr val="tx1"/>
                </a:solidFill>
                <a:latin typeface="微软雅黑" panose="020B0503020204020204" pitchFamily="34" charset="-122"/>
                <a:ea typeface="微软雅黑" panose="020B0503020204020204" pitchFamily="34" charset="-122"/>
              </a:rPr>
              <a:t>增强</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46" name="圆角矩形 32"/>
          <p:cNvSpPr/>
          <p:nvPr/>
        </p:nvSpPr>
        <p:spPr>
          <a:xfrm>
            <a:off x="337917" y="1513740"/>
            <a:ext cx="4006152" cy="4296352"/>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52" name="矩形 51"/>
          <p:cNvSpPr/>
          <p:nvPr/>
        </p:nvSpPr>
        <p:spPr>
          <a:xfrm>
            <a:off x="4584797" y="1150460"/>
            <a:ext cx="3891280" cy="363279"/>
          </a:xfrm>
          <a:prstGeom prst="rect">
            <a:avLst/>
          </a:prstGeom>
          <a:solidFill>
            <a:srgbClr val="BDD7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latin typeface="微软雅黑" panose="020B0503020204020204" pitchFamily="34" charset="-122"/>
                <a:ea typeface="微软雅黑" panose="020B0503020204020204" pitchFamily="34" charset="-122"/>
              </a:rPr>
              <a:t>样本切片拼接处理</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53" name="圆角矩形 32"/>
          <p:cNvSpPr/>
          <p:nvPr/>
        </p:nvSpPr>
        <p:spPr>
          <a:xfrm>
            <a:off x="4584797" y="1513740"/>
            <a:ext cx="3891280" cy="4296352"/>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55" name="矩形 54"/>
          <p:cNvSpPr/>
          <p:nvPr/>
        </p:nvSpPr>
        <p:spPr>
          <a:xfrm>
            <a:off x="8691295" y="1150460"/>
            <a:ext cx="3307987" cy="363279"/>
          </a:xfrm>
          <a:prstGeom prst="rect">
            <a:avLst/>
          </a:prstGeom>
          <a:solidFill>
            <a:srgbClr val="BDD7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smtClean="0">
                <a:solidFill>
                  <a:schemeClr val="tx1"/>
                </a:solidFill>
                <a:latin typeface="微软雅黑" panose="020B0503020204020204" pitchFamily="34" charset="-122"/>
                <a:ea typeface="微软雅黑" panose="020B0503020204020204" pitchFamily="34" charset="-122"/>
              </a:rPr>
              <a:t>重采样</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56" name="圆角矩形 32"/>
          <p:cNvSpPr/>
          <p:nvPr/>
        </p:nvSpPr>
        <p:spPr>
          <a:xfrm>
            <a:off x="8691295" y="1513740"/>
            <a:ext cx="3307987" cy="4296352"/>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
        <p:nvSpPr>
          <p:cNvPr id="57" name="矩形 56"/>
          <p:cNvSpPr/>
          <p:nvPr/>
        </p:nvSpPr>
        <p:spPr>
          <a:xfrm>
            <a:off x="8907305" y="1757936"/>
            <a:ext cx="3064017" cy="646331"/>
          </a:xfrm>
          <a:prstGeom prst="rect">
            <a:avLst/>
          </a:prstGeom>
        </p:spPr>
        <p:txBody>
          <a:bodyPr wrap="square">
            <a:spAutoFit/>
          </a:bodyPr>
          <a:lstStyle/>
          <a:p>
            <a:r>
              <a:rPr lang="zh-CN" altLang="en-US" dirty="0" smtClean="0">
                <a:latin typeface="微软雅黑" panose="020B0503020204020204" pitchFamily="34" charset="-122"/>
                <a:ea typeface="微软雅黑" panose="020B0503020204020204" pitchFamily="34" charset="-122"/>
              </a:rPr>
              <a:t>从采样少类别的样本数量，进行</a:t>
            </a:r>
            <a:r>
              <a:rPr lang="zh-CN" altLang="en-US" dirty="0">
                <a:latin typeface="微软雅黑" panose="020B0503020204020204" pitchFamily="34" charset="-122"/>
                <a:ea typeface="微软雅黑" panose="020B0503020204020204" pitchFamily="34" charset="-122"/>
              </a:rPr>
              <a:t>多</a:t>
            </a:r>
            <a:r>
              <a:rPr lang="zh-CN" altLang="en-US" dirty="0" smtClean="0">
                <a:latin typeface="微软雅黑" panose="020B0503020204020204" pitchFamily="34" charset="-122"/>
                <a:ea typeface="微软雅黑" panose="020B0503020204020204" pitchFamily="34" charset="-122"/>
              </a:rPr>
              <a:t>倍扩充平衡样本</a:t>
            </a:r>
            <a:endParaRPr lang="zh-CN" altLang="en-US" dirty="0">
              <a:latin typeface="微软雅黑" panose="020B0503020204020204" pitchFamily="34" charset="-122"/>
              <a:ea typeface="微软雅黑" panose="020B0503020204020204" pitchFamily="34" charset="-122"/>
            </a:endParaRPr>
          </a:p>
        </p:txBody>
      </p:sp>
      <p:sp>
        <p:nvSpPr>
          <p:cNvPr id="58" name="矩形 57"/>
          <p:cNvSpPr/>
          <p:nvPr/>
        </p:nvSpPr>
        <p:spPr>
          <a:xfrm>
            <a:off x="8822433" y="2155800"/>
            <a:ext cx="2948813" cy="2169825"/>
          </a:xfrm>
          <a:prstGeom prst="rect">
            <a:avLst/>
          </a:prstGeom>
        </p:spPr>
        <p:txBody>
          <a:bodyPr wrap="square">
            <a:spAutoFit/>
          </a:bodyPr>
          <a:lstStyle/>
          <a:p>
            <a:pPr>
              <a:lnSpc>
                <a:spcPct val="150000"/>
              </a:lnSpc>
            </a:pPr>
            <a:endParaRPr lang="en-US" altLang="zh-CN" dirty="0">
              <a:solidFill>
                <a:srgbClr val="121212"/>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solidFill>
                  <a:srgbClr val="121212"/>
                </a:solidFill>
                <a:latin typeface="微软雅黑" panose="020B0503020204020204" pitchFamily="34" charset="-122"/>
                <a:ea typeface="微软雅黑" panose="020B0503020204020204" pitchFamily="34" charset="-122"/>
              </a:rPr>
              <a:t>训练集验证集</a:t>
            </a:r>
            <a:r>
              <a:rPr lang="en-US" altLang="zh-CN" dirty="0">
                <a:solidFill>
                  <a:srgbClr val="121212"/>
                </a:solidFill>
                <a:latin typeface="微软雅黑" panose="020B0503020204020204" pitchFamily="34" charset="-122"/>
                <a:ea typeface="微软雅黑" panose="020B0503020204020204" pitchFamily="34" charset="-122"/>
              </a:rPr>
              <a:t>10:1</a:t>
            </a:r>
            <a:r>
              <a:rPr lang="zh-CN" altLang="en-US" dirty="0" smtClean="0">
                <a:solidFill>
                  <a:srgbClr val="121212"/>
                </a:solidFill>
                <a:latin typeface="微软雅黑" panose="020B0503020204020204" pitchFamily="34" charset="-122"/>
                <a:ea typeface="微软雅黑" panose="020B0503020204020204" pitchFamily="34" charset="-122"/>
              </a:rPr>
              <a:t>划分</a:t>
            </a:r>
            <a:endParaRPr lang="en-US" altLang="zh-CN" dirty="0" smtClean="0">
              <a:solidFill>
                <a:srgbClr val="121212"/>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smtClean="0">
                <a:solidFill>
                  <a:srgbClr val="121212"/>
                </a:solidFill>
                <a:latin typeface="微软雅黑" panose="020B0503020204020204" pitchFamily="34" charset="-122"/>
                <a:ea typeface="微软雅黑" panose="020B0503020204020204" pitchFamily="34" charset="-122"/>
              </a:rPr>
              <a:t>随机打乱训练</a:t>
            </a:r>
            <a:endParaRPr lang="en-US" altLang="zh-CN" dirty="0" smtClean="0">
              <a:solidFill>
                <a:srgbClr val="121212"/>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smtClean="0">
                <a:solidFill>
                  <a:srgbClr val="121212"/>
                </a:solidFill>
                <a:latin typeface="微软雅黑" panose="020B0503020204020204" pitchFamily="34" charset="-122"/>
                <a:ea typeface="微软雅黑" panose="020B0503020204020204" pitchFamily="34" charset="-122"/>
              </a:rPr>
              <a:t>每个病例文本信息利用</a:t>
            </a:r>
            <a:r>
              <a:rPr lang="en-US" altLang="zh-CN" b="1" dirty="0" smtClean="0">
                <a:solidFill>
                  <a:srgbClr val="121212"/>
                </a:solidFill>
                <a:latin typeface="微软雅黑" panose="020B0503020204020204" pitchFamily="34" charset="-122"/>
                <a:ea typeface="微软雅黑" panose="020B0503020204020204" pitchFamily="34" charset="-122"/>
              </a:rPr>
              <a:t>[SEP]</a:t>
            </a:r>
            <a:r>
              <a:rPr lang="zh-CN" altLang="en-US" dirty="0" smtClean="0">
                <a:solidFill>
                  <a:srgbClr val="121212"/>
                </a:solidFill>
                <a:latin typeface="微软雅黑" panose="020B0503020204020204" pitchFamily="34" charset="-122"/>
                <a:ea typeface="微软雅黑" panose="020B0503020204020204" pitchFamily="34" charset="-122"/>
              </a:rPr>
              <a:t>隔开</a:t>
            </a:r>
            <a:endParaRPr lang="zh-CN" altLang="en-US" dirty="0">
              <a:solidFill>
                <a:srgbClr val="121212"/>
              </a:solidFill>
              <a:latin typeface="微软雅黑" panose="020B0503020204020204" pitchFamily="34" charset="-122"/>
              <a:ea typeface="微软雅黑" panose="020B0503020204020204" pitchFamily="34" charset="-122"/>
            </a:endParaRPr>
          </a:p>
        </p:txBody>
      </p:sp>
      <p:sp>
        <p:nvSpPr>
          <p:cNvPr id="59" name="矩形 58"/>
          <p:cNvSpPr/>
          <p:nvPr/>
        </p:nvSpPr>
        <p:spPr>
          <a:xfrm>
            <a:off x="9792982" y="2384033"/>
            <a:ext cx="646331"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其它</a:t>
            </a:r>
          </a:p>
        </p:txBody>
      </p:sp>
      <p:sp>
        <p:nvSpPr>
          <p:cNvPr id="4" name="矩形 3"/>
          <p:cNvSpPr/>
          <p:nvPr/>
        </p:nvSpPr>
        <p:spPr>
          <a:xfrm>
            <a:off x="4715939" y="1617748"/>
            <a:ext cx="3603485" cy="733534"/>
          </a:xfrm>
          <a:prstGeom prst="rect">
            <a:avLst/>
          </a:prstGeom>
        </p:spPr>
        <p:txBody>
          <a:bodyPr wrap="square">
            <a:spAutoFit/>
          </a:bodyPr>
          <a:lstStyle/>
          <a:p>
            <a:pPr marL="285750" indent="-285750">
              <a:lnSpc>
                <a:spcPts val="2500"/>
              </a:lnSpc>
              <a:buFont typeface="Arial" panose="020B0604020202020204" pitchFamily="34" charset="0"/>
              <a:buChar char="•"/>
            </a:pPr>
            <a:r>
              <a:rPr lang="zh-CN" altLang="en-US" dirty="0">
                <a:solidFill>
                  <a:srgbClr val="121212"/>
                </a:solidFill>
                <a:latin typeface="微软雅黑" panose="020B0503020204020204" pitchFamily="34" charset="-122"/>
                <a:ea typeface="微软雅黑" panose="020B0503020204020204" pitchFamily="34" charset="-122"/>
              </a:rPr>
              <a:t>将两个样本文本拼接，同时标签也拼接</a:t>
            </a:r>
            <a:endParaRPr lang="zh-CN" altLang="en-US" dirty="0">
              <a:latin typeface="微软雅黑" panose="020B0503020204020204" pitchFamily="34" charset="-122"/>
              <a:ea typeface="微软雅黑" panose="020B0503020204020204" pitchFamily="34" charset="-122"/>
            </a:endParaRPr>
          </a:p>
        </p:txBody>
      </p:sp>
      <p:sp>
        <p:nvSpPr>
          <p:cNvPr id="6" name="矩形 5"/>
          <p:cNvSpPr/>
          <p:nvPr/>
        </p:nvSpPr>
        <p:spPr>
          <a:xfrm>
            <a:off x="337916" y="2878029"/>
            <a:ext cx="4006151" cy="2585323"/>
          </a:xfrm>
          <a:prstGeom prst="rect">
            <a:avLst/>
          </a:prstGeom>
        </p:spPr>
        <p:txBody>
          <a:bodyPr wrap="square">
            <a:spAutoFit/>
          </a:bodyPr>
          <a:lstStyle/>
          <a:p>
            <a:r>
              <a:rPr lang="zh-CN" altLang="en-US" dirty="0" smtClean="0"/>
              <a:t>“supplementary_examination”: “全</a:t>
            </a:r>
            <a:r>
              <a:rPr lang="zh-CN" altLang="en-US" dirty="0"/>
              <a:t>腹部CT提示：</a:t>
            </a:r>
            <a:r>
              <a:rPr lang="zh-CN" altLang="en-US" dirty="0" smtClean="0"/>
              <a:t>肠系膜根部呈</a:t>
            </a:r>
            <a:r>
              <a:rPr lang="zh-CN" altLang="en-US" dirty="0"/>
              <a:t>漩涡状改变，伴临近肠系膜</a:t>
            </a:r>
            <a:r>
              <a:rPr lang="zh-CN" altLang="en-US" dirty="0" smtClean="0"/>
              <a:t>密</a:t>
            </a:r>
            <a:r>
              <a:rPr lang="en-US" altLang="zh-CN" dirty="0" smtClean="0"/>
              <a:t>[mask]</a:t>
            </a:r>
            <a:r>
              <a:rPr lang="zh-CN" altLang="en-US" dirty="0" smtClean="0"/>
              <a:t>增高</a:t>
            </a:r>
            <a:r>
              <a:rPr lang="zh-CN" altLang="en-US" dirty="0"/>
              <a:t>，肠扭转可疑，</a:t>
            </a:r>
            <a:r>
              <a:rPr lang="zh-CN" altLang="en-US" dirty="0" smtClean="0"/>
              <a:t>子宫</a:t>
            </a:r>
            <a:r>
              <a:rPr lang="en-US" altLang="zh-CN" dirty="0" smtClean="0"/>
              <a:t>[</a:t>
            </a:r>
            <a:r>
              <a:rPr lang="zh-CN" altLang="en-US" dirty="0" smtClean="0"/>
              <a:t>替换</a:t>
            </a:r>
            <a:r>
              <a:rPr lang="en-US" altLang="zh-CN" dirty="0" smtClean="0"/>
              <a:t>]</a:t>
            </a:r>
            <a:r>
              <a:rPr lang="zh-CN" altLang="en-US" dirty="0" smtClean="0"/>
              <a:t>，</a:t>
            </a:r>
            <a:r>
              <a:rPr lang="zh-CN" altLang="en-US" dirty="0"/>
              <a:t>宫腔</a:t>
            </a:r>
            <a:r>
              <a:rPr lang="zh-CN" altLang="en-US" dirty="0" smtClean="0"/>
              <a:t>内积</a:t>
            </a:r>
            <a:r>
              <a:rPr lang="en-US" altLang="zh-CN" dirty="0" smtClean="0"/>
              <a:t>[mask]</a:t>
            </a:r>
            <a:r>
              <a:rPr lang="zh-CN" altLang="en-US" dirty="0" smtClean="0"/>
              <a:t>。</a:t>
            </a:r>
            <a:r>
              <a:rPr lang="zh-CN" altLang="en-US" dirty="0"/>
              <a:t>立位腹平片未见明显异常。B超：子宫内膜增厚。血常规：白</a:t>
            </a:r>
            <a:r>
              <a:rPr lang="zh-CN" altLang="en-US" dirty="0" smtClean="0"/>
              <a:t>细</a:t>
            </a:r>
            <a:r>
              <a:rPr lang="en-US" altLang="zh-CN" dirty="0" smtClean="0"/>
              <a:t>[mask]</a:t>
            </a:r>
            <a:r>
              <a:rPr lang="zh-CN" altLang="en-US" dirty="0" smtClean="0"/>
              <a:t>计数 </a:t>
            </a:r>
            <a:r>
              <a:rPr lang="zh-CN" altLang="en-US" dirty="0"/>
              <a:t>13.96×10^9/L，中性粒细胞百分比 88.84</a:t>
            </a:r>
            <a:r>
              <a:rPr lang="zh-CN" altLang="en-US" dirty="0" smtClean="0"/>
              <a:t>,%，肝肾功电解质未见明显异常。 "</a:t>
            </a:r>
            <a:endParaRPr lang="zh-CN" altLang="en-US" dirty="0"/>
          </a:p>
        </p:txBody>
      </p:sp>
      <p:sp>
        <p:nvSpPr>
          <p:cNvPr id="7" name="矩形 6"/>
          <p:cNvSpPr/>
          <p:nvPr/>
        </p:nvSpPr>
        <p:spPr>
          <a:xfrm>
            <a:off x="4941186" y="2753365"/>
            <a:ext cx="3152989" cy="369332"/>
          </a:xfrm>
          <a:prstGeom prst="rect">
            <a:avLst/>
          </a:prstGeom>
        </p:spPr>
        <p:txBody>
          <a:bodyPr wrap="square">
            <a:spAutoFit/>
          </a:bodyPr>
          <a:lstStyle/>
          <a:p>
            <a:r>
              <a:rPr lang="zh-CN" altLang="en-US" dirty="0" smtClean="0"/>
              <a:t>样本</a:t>
            </a:r>
            <a:r>
              <a:rPr lang="en-US" altLang="zh-CN" dirty="0" smtClean="0"/>
              <a:t>1</a:t>
            </a:r>
            <a:r>
              <a:rPr lang="zh-CN" altLang="en-US" dirty="0" smtClean="0"/>
              <a:t>: </a:t>
            </a:r>
            <a:r>
              <a:rPr lang="zh-CN" altLang="en-US" dirty="0"/>
              <a:t>["肺炎", "高脂血症</a:t>
            </a:r>
            <a:r>
              <a:rPr lang="zh-CN" altLang="en-US" dirty="0" smtClean="0"/>
              <a:t>"]</a:t>
            </a:r>
            <a:endParaRPr lang="zh-CN" altLang="en-US" dirty="0"/>
          </a:p>
        </p:txBody>
      </p:sp>
      <p:sp>
        <p:nvSpPr>
          <p:cNvPr id="60" name="矩形 59"/>
          <p:cNvSpPr/>
          <p:nvPr/>
        </p:nvSpPr>
        <p:spPr>
          <a:xfrm>
            <a:off x="4953942" y="3698286"/>
            <a:ext cx="3152989" cy="369332"/>
          </a:xfrm>
          <a:prstGeom prst="rect">
            <a:avLst/>
          </a:prstGeom>
        </p:spPr>
        <p:txBody>
          <a:bodyPr wrap="square">
            <a:spAutoFit/>
          </a:bodyPr>
          <a:lstStyle/>
          <a:p>
            <a:r>
              <a:rPr lang="zh-CN" altLang="en-US" dirty="0" smtClean="0"/>
              <a:t>样本</a:t>
            </a:r>
            <a:r>
              <a:rPr lang="en-US" altLang="zh-CN" dirty="0" smtClean="0"/>
              <a:t>2</a:t>
            </a:r>
            <a:r>
              <a:rPr lang="zh-CN" altLang="en-US" dirty="0" smtClean="0"/>
              <a:t>: [“腹痛"]</a:t>
            </a:r>
            <a:endParaRPr lang="zh-CN" altLang="en-US" dirty="0"/>
          </a:p>
        </p:txBody>
      </p:sp>
      <p:sp>
        <p:nvSpPr>
          <p:cNvPr id="10" name="文本框 9"/>
          <p:cNvSpPr txBox="1"/>
          <p:nvPr/>
        </p:nvSpPr>
        <p:spPr>
          <a:xfrm>
            <a:off x="5976257" y="3143663"/>
            <a:ext cx="930729" cy="461665"/>
          </a:xfrm>
          <a:prstGeom prst="rect">
            <a:avLst/>
          </a:prstGeom>
          <a:noFill/>
        </p:spPr>
        <p:txBody>
          <a:bodyPr wrap="square" rtlCol="0">
            <a:spAutoFit/>
          </a:bodyPr>
          <a:lstStyle/>
          <a:p>
            <a:r>
              <a:rPr lang="en-US" altLang="zh-CN" sz="2400" b="1" dirty="0" smtClean="0"/>
              <a:t>+</a:t>
            </a:r>
            <a:endParaRPr lang="zh-CN" altLang="en-US" sz="2400" b="1" dirty="0"/>
          </a:p>
        </p:txBody>
      </p:sp>
      <p:sp>
        <p:nvSpPr>
          <p:cNvPr id="61" name="矩形 60"/>
          <p:cNvSpPr/>
          <p:nvPr/>
        </p:nvSpPr>
        <p:spPr>
          <a:xfrm>
            <a:off x="4823547" y="4857318"/>
            <a:ext cx="3760139" cy="369332"/>
          </a:xfrm>
          <a:prstGeom prst="rect">
            <a:avLst/>
          </a:prstGeom>
        </p:spPr>
        <p:txBody>
          <a:bodyPr wrap="square">
            <a:spAutoFit/>
          </a:bodyPr>
          <a:lstStyle/>
          <a:p>
            <a:r>
              <a:rPr lang="zh-CN" altLang="en-US" dirty="0"/>
              <a:t>新</a:t>
            </a:r>
            <a:r>
              <a:rPr lang="zh-CN" altLang="en-US" dirty="0" smtClean="0"/>
              <a:t>样本: [“肺炎”, “高</a:t>
            </a:r>
            <a:r>
              <a:rPr lang="zh-CN" altLang="en-US" dirty="0"/>
              <a:t>脂血</a:t>
            </a:r>
            <a:r>
              <a:rPr lang="zh-CN" altLang="en-US" dirty="0" smtClean="0"/>
              <a:t>症”</a:t>
            </a:r>
            <a:r>
              <a:rPr lang="en-US" altLang="zh-CN" dirty="0" smtClean="0"/>
              <a:t>,</a:t>
            </a:r>
            <a:r>
              <a:rPr lang="zh-CN" altLang="en-US" dirty="0" smtClean="0"/>
              <a:t>“</a:t>
            </a:r>
            <a:r>
              <a:rPr lang="zh-CN" altLang="en-US" dirty="0"/>
              <a:t>腹痛"</a:t>
            </a:r>
            <a:r>
              <a:rPr lang="zh-CN" altLang="en-US" dirty="0" smtClean="0"/>
              <a:t>]</a:t>
            </a:r>
            <a:endParaRPr lang="zh-CN" altLang="en-US" dirty="0"/>
          </a:p>
        </p:txBody>
      </p:sp>
      <p:sp>
        <p:nvSpPr>
          <p:cNvPr id="64" name="虚尾箭头 92"/>
          <p:cNvSpPr/>
          <p:nvPr/>
        </p:nvSpPr>
        <p:spPr bwMode="auto">
          <a:xfrm rot="5400000">
            <a:off x="6443528" y="4278479"/>
            <a:ext cx="520174" cy="532551"/>
          </a:xfrm>
          <a:prstGeom prst="stripedRightArrow">
            <a:avLst>
              <a:gd name="adj1" fmla="val 50000"/>
              <a:gd name="adj2" fmla="val 44598"/>
            </a:avLst>
          </a:prstGeom>
          <a:gradFill flip="none" rotWithShape="1">
            <a:gsLst>
              <a:gs pos="0">
                <a:srgbClr val="0070C0"/>
              </a:gs>
              <a:gs pos="50000">
                <a:schemeClr val="bg1">
                  <a:shade val="67500"/>
                  <a:satMod val="115000"/>
                </a:schemeClr>
              </a:gs>
              <a:gs pos="100000">
                <a:schemeClr val="bg1">
                  <a:shade val="100000"/>
                  <a:satMod val="115000"/>
                </a:schemeClr>
              </a:gs>
            </a:gsLst>
            <a:lin ang="10800000" scaled="1"/>
            <a:tileRect/>
          </a:gradFill>
          <a:ln w="3175" cap="flat" cmpd="sng" algn="ctr">
            <a:noFill/>
            <a:prstDash val="solid"/>
            <a:round/>
            <a:headEnd type="none" w="med" len="med"/>
            <a:tailEnd type="none" w="med" len="med"/>
          </a:ln>
          <a:effectLst/>
        </p:spPr>
        <p:txBody>
          <a:bodyPr vert="horz" wrap="none" lIns="91440" tIns="45720" rIns="91440" bIns="45720" numCol="1" rtlCol="0" anchor="ctr" anchorCtr="0" compatLnSpc="1"/>
          <a:lstStyle/>
          <a:p>
            <a:pPr marL="0" marR="0" indent="0" algn="l" defTabSz="914400" rtl="0" eaLnBrk="1" fontAlgn="base" latinLnBrk="0" hangingPunct="1">
              <a:lnSpc>
                <a:spcPts val="2600"/>
              </a:lnSpc>
              <a:spcBef>
                <a:spcPct val="0"/>
              </a:spcBef>
              <a:spcAft>
                <a:spcPct val="0"/>
              </a:spcAft>
              <a:buClrTx/>
              <a:buSzTx/>
              <a:buFontTx/>
              <a:buNone/>
            </a:pPr>
            <a:endPar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15" name="矩形 14"/>
          <p:cNvSpPr/>
          <p:nvPr/>
        </p:nvSpPr>
        <p:spPr>
          <a:xfrm>
            <a:off x="8691295" y="4511590"/>
            <a:ext cx="3174134" cy="1200329"/>
          </a:xfrm>
          <a:prstGeom prst="rect">
            <a:avLst/>
          </a:prstGeom>
          <a:ln>
            <a:solidFill>
              <a:schemeClr val="tx1"/>
            </a:solidFill>
          </a:ln>
        </p:spPr>
        <p:txBody>
          <a:bodyPr wrap="square">
            <a:spAutoFit/>
          </a:bodyPr>
          <a:lstStyle/>
          <a:p>
            <a:r>
              <a:rPr lang="zh-CN" altLang="en-US" dirty="0"/>
              <a:t>[CLS]3岁4月[SEP</a:t>
            </a:r>
            <a:r>
              <a:rPr lang="zh-CN" altLang="en-US" dirty="0" smtClean="0"/>
              <a:t>]女</a:t>
            </a:r>
            <a:r>
              <a:rPr lang="zh-CN" altLang="en-US" dirty="0"/>
              <a:t>[SEP]发热2天，咳嗽半天[SEP]暂缺。[SEP]2天前患儿无明显诱因出现</a:t>
            </a:r>
            <a:r>
              <a:rPr lang="zh-CN" altLang="en-US" dirty="0" smtClean="0"/>
              <a:t>发热</a:t>
            </a:r>
            <a:r>
              <a:rPr lang="en-US" altLang="zh-CN" dirty="0" smtClean="0"/>
              <a:t>…</a:t>
            </a:r>
            <a:endParaRPr lang="zh-CN" altLang="en-US" dirty="0"/>
          </a:p>
        </p:txBody>
      </p:sp>
    </p:spTree>
    <p:extLst>
      <p:ext uri="{BB962C8B-B14F-4D97-AF65-F5344CB8AC3E}">
        <p14:creationId xmlns:p14="http://schemas.microsoft.com/office/powerpoint/2010/main" val="6748591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133187" y="240671"/>
            <a:ext cx="5210089" cy="461665"/>
          </a:xfrm>
          <a:prstGeom prst="rect">
            <a:avLst/>
          </a:prstGeom>
          <a:noFill/>
        </p:spPr>
        <p:txBody>
          <a:bodyPr wrap="square" rtlCol="0">
            <a:spAutoFit/>
          </a:bodyPr>
          <a:lstStyle/>
          <a:p>
            <a:r>
              <a:rPr lang="zh-CN" altLang="en-US" sz="2400" b="1" spc="300" dirty="0">
                <a:solidFill>
                  <a:schemeClr val="tx1">
                    <a:lumMod val="65000"/>
                    <a:lumOff val="35000"/>
                  </a:schemeClr>
                </a:solidFill>
                <a:latin typeface="+mj-ea"/>
                <a:ea typeface="+mj-ea"/>
              </a:rPr>
              <a:t>算法方案</a:t>
            </a:r>
            <a:r>
              <a:rPr lang="zh-CN" altLang="en-US" sz="2400" b="1" spc="300" dirty="0" smtClean="0">
                <a:solidFill>
                  <a:schemeClr val="tx1">
                    <a:lumMod val="65000"/>
                    <a:lumOff val="35000"/>
                  </a:schemeClr>
                </a:solidFill>
                <a:latin typeface="+mj-ea"/>
                <a:ea typeface="+mj-ea"/>
              </a:rPr>
              <a:t>解析</a:t>
            </a:r>
            <a:r>
              <a:rPr lang="en-US" altLang="zh-CN" sz="2400" b="1" spc="300" dirty="0" smtClean="0">
                <a:solidFill>
                  <a:schemeClr val="tx1">
                    <a:lumMod val="65000"/>
                    <a:lumOff val="35000"/>
                  </a:schemeClr>
                </a:solidFill>
                <a:latin typeface="+mj-ea"/>
                <a:ea typeface="+mj-ea"/>
              </a:rPr>
              <a:t>-</a:t>
            </a:r>
            <a:r>
              <a:rPr lang="zh-CN" altLang="en-US" sz="2400" b="1" spc="300" dirty="0" smtClean="0">
                <a:solidFill>
                  <a:schemeClr val="tx1">
                    <a:lumMod val="65000"/>
                    <a:lumOff val="35000"/>
                  </a:schemeClr>
                </a:solidFill>
                <a:latin typeface="+mj-ea"/>
                <a:ea typeface="+mj-ea"/>
              </a:rPr>
              <a:t>创新模型</a:t>
            </a:r>
            <a:endParaRPr lang="zh-CN" altLang="en-US" sz="2400" b="1" spc="300" dirty="0">
              <a:solidFill>
                <a:schemeClr val="tx1">
                  <a:lumMod val="65000"/>
                  <a:lumOff val="35000"/>
                </a:schemeClr>
              </a:solidFill>
              <a:latin typeface="+mj-ea"/>
              <a:ea typeface="+mj-ea"/>
            </a:endParaRPr>
          </a:p>
        </p:txBody>
      </p:sp>
      <p:sp>
        <p:nvSpPr>
          <p:cNvPr id="3" name="矩形 2"/>
          <p:cNvSpPr/>
          <p:nvPr/>
        </p:nvSpPr>
        <p:spPr>
          <a:xfrm>
            <a:off x="3883429" y="666163"/>
            <a:ext cx="4134465" cy="430887"/>
          </a:xfrm>
          <a:prstGeom prst="rect">
            <a:avLst/>
          </a:prstGeom>
        </p:spPr>
        <p:txBody>
          <a:bodyPr wrap="none">
            <a:spAutoFit/>
          </a:bodyPr>
          <a:lstStyle/>
          <a:p>
            <a:r>
              <a:rPr lang="zh-CN" altLang="en-US" sz="2200" b="1" dirty="0" smtClean="0">
                <a:solidFill>
                  <a:srgbClr val="FF0000"/>
                </a:solidFill>
                <a:latin typeface="微软雅黑" panose="020B0503020204020204" pitchFamily="34" charset="-122"/>
                <a:ea typeface="微软雅黑" panose="020B0503020204020204" pitchFamily="34" charset="-122"/>
              </a:rPr>
              <a:t>具有后期交互</a:t>
            </a:r>
            <a:r>
              <a:rPr lang="zh-CN" altLang="en-US" sz="2200" b="1" dirty="0">
                <a:solidFill>
                  <a:srgbClr val="FF0000"/>
                </a:solidFill>
                <a:latin typeface="微软雅黑" panose="020B0503020204020204" pitchFamily="34" charset="-122"/>
                <a:ea typeface="微软雅黑" panose="020B0503020204020204" pitchFamily="34" charset="-122"/>
              </a:rPr>
              <a:t>注意力</a:t>
            </a:r>
            <a:r>
              <a:rPr lang="zh-CN" altLang="en-US" sz="2200" b="1" dirty="0" smtClean="0">
                <a:solidFill>
                  <a:srgbClr val="FF0000"/>
                </a:solidFill>
                <a:latin typeface="微软雅黑" panose="020B0503020204020204" pitchFamily="34" charset="-122"/>
                <a:ea typeface="微软雅黑" panose="020B0503020204020204" pitchFamily="34" charset="-122"/>
              </a:rPr>
              <a:t>的双流模型</a:t>
            </a:r>
            <a:endParaRPr lang="zh-CN" altLang="en-US" sz="2200" b="1" dirty="0">
              <a:solidFill>
                <a:srgbClr val="FF0000"/>
              </a:solidFill>
              <a:latin typeface="微软雅黑" panose="020B0503020204020204" pitchFamily="34" charset="-122"/>
              <a:ea typeface="微软雅黑" panose="020B0503020204020204" pitchFamily="34" charset="-122"/>
            </a:endParaRPr>
          </a:p>
        </p:txBody>
      </p:sp>
      <p:sp>
        <p:nvSpPr>
          <p:cNvPr id="186" name="矩形 185"/>
          <p:cNvSpPr/>
          <p:nvPr/>
        </p:nvSpPr>
        <p:spPr>
          <a:xfrm>
            <a:off x="10828850" y="5058711"/>
            <a:ext cx="1063112" cy="369332"/>
          </a:xfrm>
          <a:prstGeom prst="rect">
            <a:avLst/>
          </a:prstGeom>
        </p:spPr>
        <p:txBody>
          <a:bodyPr wrap="none">
            <a:spAutoFit/>
          </a:bodyPr>
          <a:lstStyle/>
          <a:p>
            <a:r>
              <a:rPr lang="en-US" altLang="zh-CN" b="1" dirty="0" smtClean="0">
                <a:latin typeface="+mj-ea"/>
                <a:ea typeface="+mj-ea"/>
              </a:rPr>
              <a:t>model2</a:t>
            </a:r>
            <a:endParaRPr lang="zh-CN" altLang="en-US" dirty="0">
              <a:latin typeface="+mj-ea"/>
              <a:ea typeface="+mj-ea"/>
            </a:endParaRPr>
          </a:p>
        </p:txBody>
      </p:sp>
      <p:sp>
        <p:nvSpPr>
          <p:cNvPr id="60" name="矩形 59"/>
          <p:cNvSpPr>
            <a:spLocks/>
          </p:cNvSpPr>
          <p:nvPr/>
        </p:nvSpPr>
        <p:spPr>
          <a:xfrm>
            <a:off x="457669" y="1133099"/>
            <a:ext cx="5363051" cy="4327560"/>
          </a:xfrm>
          <a:prstGeom prst="rect">
            <a:avLst/>
          </a:prstGeom>
          <a:noFill/>
          <a:ln w="952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3047472" y="2525970"/>
            <a:ext cx="2583579" cy="413174"/>
          </a:xfrm>
          <a:prstGeom prst="rect">
            <a:avLst/>
          </a:prstGeom>
          <a:solidFill>
            <a:srgbClr val="D0E3F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latin typeface="微软雅黑" panose="020B0503020204020204" pitchFamily="34" charset="-122"/>
                <a:ea typeface="微软雅黑" panose="020B0503020204020204" pitchFamily="34" charset="-122"/>
              </a:rPr>
              <a:t>medbert2</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62" name="矩形 61"/>
          <p:cNvSpPr/>
          <p:nvPr/>
        </p:nvSpPr>
        <p:spPr>
          <a:xfrm>
            <a:off x="572218" y="2562949"/>
            <a:ext cx="2285585" cy="391891"/>
          </a:xfrm>
          <a:prstGeom prst="rect">
            <a:avLst/>
          </a:prstGeom>
          <a:solidFill>
            <a:srgbClr val="F4CD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latin typeface="微软雅黑" panose="020B0503020204020204" pitchFamily="34" charset="-122"/>
                <a:ea typeface="微软雅黑" panose="020B0503020204020204" pitchFamily="34" charset="-122"/>
              </a:rPr>
              <a:t>medbert1</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63" name="矩形 62"/>
          <p:cNvSpPr/>
          <p:nvPr/>
        </p:nvSpPr>
        <p:spPr>
          <a:xfrm>
            <a:off x="572218" y="1324282"/>
            <a:ext cx="2285585" cy="413256"/>
          </a:xfrm>
          <a:prstGeom prst="rect">
            <a:avLst/>
          </a:prstGeom>
          <a:solidFill>
            <a:srgbClr val="F4CD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latin typeface="微软雅黑" panose="020B0503020204020204" pitchFamily="34" charset="-122"/>
                <a:ea typeface="微软雅黑" panose="020B0503020204020204" pitchFamily="34" charset="-122"/>
              </a:rPr>
              <a:t>Text1(</a:t>
            </a:r>
            <a:r>
              <a:rPr lang="zh-CN" altLang="en-US" b="1" dirty="0" smtClean="0">
                <a:solidFill>
                  <a:schemeClr val="tx1"/>
                </a:solidFill>
                <a:latin typeface="微软雅黑" panose="020B0503020204020204" pitchFamily="34" charset="-122"/>
                <a:ea typeface="微软雅黑" panose="020B0503020204020204" pitchFamily="34" charset="-122"/>
              </a:rPr>
              <a:t>前</a:t>
            </a:r>
            <a:r>
              <a:rPr lang="en-US" altLang="zh-CN" b="1" dirty="0" smtClean="0">
                <a:solidFill>
                  <a:schemeClr val="tx1"/>
                </a:solidFill>
                <a:latin typeface="微软雅黑" panose="020B0503020204020204" pitchFamily="34" charset="-122"/>
                <a:ea typeface="微软雅黑" panose="020B0503020204020204" pitchFamily="34" charset="-122"/>
              </a:rPr>
              <a:t>512</a:t>
            </a:r>
            <a:r>
              <a:rPr lang="zh-CN" altLang="en-US" b="1" dirty="0" smtClean="0">
                <a:solidFill>
                  <a:schemeClr val="tx1"/>
                </a:solidFill>
                <a:latin typeface="微软雅黑" panose="020B0503020204020204" pitchFamily="34" charset="-122"/>
                <a:ea typeface="微软雅黑" panose="020B0503020204020204" pitchFamily="34" charset="-122"/>
              </a:rPr>
              <a:t>长度</a:t>
            </a:r>
            <a:r>
              <a:rPr lang="en-US" altLang="zh-CN" b="1" dirty="0" smtClean="0">
                <a:solidFill>
                  <a:schemeClr val="tx1"/>
                </a:solidFill>
                <a:latin typeface="微软雅黑" panose="020B0503020204020204" pitchFamily="34" charset="-122"/>
                <a:ea typeface="微软雅黑" panose="020B0503020204020204" pitchFamily="34" charset="-122"/>
              </a:rPr>
              <a:t>)</a:t>
            </a:r>
            <a:endParaRPr lang="zh-CN" altLang="en-US" b="1" dirty="0">
              <a:solidFill>
                <a:schemeClr val="tx1"/>
              </a:solidFill>
              <a:latin typeface="微软雅黑" panose="020B0503020204020204" pitchFamily="34" charset="-122"/>
              <a:ea typeface="微软雅黑" panose="020B0503020204020204" pitchFamily="34" charset="-122"/>
            </a:endParaRPr>
          </a:p>
        </p:txBody>
      </p:sp>
      <p:cxnSp>
        <p:nvCxnSpPr>
          <p:cNvPr id="66" name="直接箭头连接符 65"/>
          <p:cNvCxnSpPr>
            <a:stCxn id="63" idx="2"/>
            <a:endCxn id="62" idx="0"/>
          </p:cNvCxnSpPr>
          <p:nvPr/>
        </p:nvCxnSpPr>
        <p:spPr>
          <a:xfrm>
            <a:off x="1715011" y="1737538"/>
            <a:ext cx="0" cy="825411"/>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3047472" y="1324283"/>
            <a:ext cx="2583579" cy="413256"/>
          </a:xfrm>
          <a:prstGeom prst="rect">
            <a:avLst/>
          </a:prstGeom>
          <a:solidFill>
            <a:srgbClr val="D0E3F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latin typeface="微软雅黑" panose="020B0503020204020204" pitchFamily="34" charset="-122"/>
                <a:ea typeface="微软雅黑" panose="020B0503020204020204" pitchFamily="34" charset="-122"/>
              </a:rPr>
              <a:t>Text2(</a:t>
            </a:r>
            <a:r>
              <a:rPr lang="zh-CN" altLang="en-US" b="1" dirty="0" smtClean="0">
                <a:solidFill>
                  <a:schemeClr val="tx1"/>
                </a:solidFill>
                <a:latin typeface="微软雅黑" panose="020B0503020204020204" pitchFamily="34" charset="-122"/>
                <a:ea typeface="微软雅黑" panose="020B0503020204020204" pitchFamily="34" charset="-122"/>
              </a:rPr>
              <a:t>后</a:t>
            </a:r>
            <a:r>
              <a:rPr lang="en-US" altLang="zh-CN" b="1" dirty="0" smtClean="0">
                <a:solidFill>
                  <a:schemeClr val="tx1"/>
                </a:solidFill>
                <a:latin typeface="微软雅黑" panose="020B0503020204020204" pitchFamily="34" charset="-122"/>
                <a:ea typeface="微软雅黑" panose="020B0503020204020204" pitchFamily="34" charset="-122"/>
              </a:rPr>
              <a:t>512</a:t>
            </a:r>
            <a:r>
              <a:rPr lang="zh-CN" altLang="en-US" b="1" dirty="0">
                <a:solidFill>
                  <a:schemeClr val="tx1"/>
                </a:solidFill>
                <a:latin typeface="微软雅黑" panose="020B0503020204020204" pitchFamily="34" charset="-122"/>
                <a:ea typeface="微软雅黑" panose="020B0503020204020204" pitchFamily="34" charset="-122"/>
              </a:rPr>
              <a:t>长度</a:t>
            </a:r>
            <a:r>
              <a:rPr lang="en-US" altLang="zh-CN" b="1" dirty="0" smtClean="0">
                <a:solidFill>
                  <a:schemeClr val="tx1"/>
                </a:solidFill>
                <a:latin typeface="微软雅黑" panose="020B0503020204020204" pitchFamily="34" charset="-122"/>
                <a:ea typeface="微软雅黑" panose="020B0503020204020204" pitchFamily="34" charset="-122"/>
              </a:rPr>
              <a:t>)</a:t>
            </a:r>
            <a:endParaRPr lang="zh-CN" altLang="en-US" b="1" dirty="0">
              <a:solidFill>
                <a:schemeClr val="tx1"/>
              </a:solidFill>
              <a:latin typeface="微软雅黑" panose="020B0503020204020204" pitchFamily="34" charset="-122"/>
              <a:ea typeface="微软雅黑" panose="020B0503020204020204" pitchFamily="34" charset="-122"/>
            </a:endParaRPr>
          </a:p>
        </p:txBody>
      </p:sp>
      <p:cxnSp>
        <p:nvCxnSpPr>
          <p:cNvPr id="68" name="直接箭头连接符 67"/>
          <p:cNvCxnSpPr>
            <a:stCxn id="67" idx="2"/>
            <a:endCxn id="61" idx="0"/>
          </p:cNvCxnSpPr>
          <p:nvPr/>
        </p:nvCxnSpPr>
        <p:spPr>
          <a:xfrm>
            <a:off x="4339262" y="1737539"/>
            <a:ext cx="0" cy="788431"/>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61" idx="2"/>
          </p:cNvCxnSpPr>
          <p:nvPr/>
        </p:nvCxnSpPr>
        <p:spPr>
          <a:xfrm>
            <a:off x="4339262" y="2939144"/>
            <a:ext cx="0" cy="553629"/>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1308772" y="3496438"/>
            <a:ext cx="3384645" cy="307075"/>
          </a:xfrm>
          <a:prstGeom prst="rect">
            <a:avLst/>
          </a:prstGeom>
          <a:gradFill flip="none" rotWithShape="1">
            <a:gsLst>
              <a:gs pos="0">
                <a:srgbClr val="F4CDCD"/>
              </a:gs>
              <a:gs pos="97000">
                <a:schemeClr val="accent1">
                  <a:lumMod val="40000"/>
                  <a:lumOff val="60000"/>
                </a:scheme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rPr>
              <a:t>融合</a:t>
            </a:r>
            <a:r>
              <a:rPr lang="zh-CN" altLang="en-US" b="1" dirty="0" smtClean="0">
                <a:solidFill>
                  <a:schemeClr val="tx1"/>
                </a:solidFill>
                <a:latin typeface="微软雅黑" panose="020B0503020204020204" pitchFamily="34" charset="-122"/>
                <a:ea typeface="微软雅黑" panose="020B0503020204020204" pitchFamily="34" charset="-122"/>
              </a:rPr>
              <a:t>层</a:t>
            </a:r>
            <a:r>
              <a:rPr lang="en-US" altLang="zh-CN" b="1" dirty="0" smtClean="0">
                <a:solidFill>
                  <a:schemeClr val="tx1"/>
                </a:solidFill>
                <a:latin typeface="微软雅黑" panose="020B0503020204020204" pitchFamily="34" charset="-122"/>
                <a:ea typeface="微软雅黑" panose="020B0503020204020204" pitchFamily="34" charset="-122"/>
              </a:rPr>
              <a:t>/transformer</a:t>
            </a:r>
            <a:endParaRPr lang="zh-CN" altLang="en-US" b="1" dirty="0">
              <a:solidFill>
                <a:schemeClr val="tx1"/>
              </a:solidFill>
              <a:latin typeface="微软雅黑" panose="020B0503020204020204" pitchFamily="34" charset="-122"/>
              <a:ea typeface="微软雅黑" panose="020B0503020204020204" pitchFamily="34" charset="-122"/>
            </a:endParaRPr>
          </a:p>
        </p:txBody>
      </p:sp>
      <p:cxnSp>
        <p:nvCxnSpPr>
          <p:cNvPr id="71" name="直接箭头连接符 70"/>
          <p:cNvCxnSpPr>
            <a:stCxn id="62" idx="2"/>
          </p:cNvCxnSpPr>
          <p:nvPr/>
        </p:nvCxnSpPr>
        <p:spPr>
          <a:xfrm>
            <a:off x="1715011" y="2954840"/>
            <a:ext cx="0" cy="537933"/>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1" name="矩形 90"/>
          <p:cNvSpPr/>
          <p:nvPr/>
        </p:nvSpPr>
        <p:spPr>
          <a:xfrm>
            <a:off x="1715010" y="4130075"/>
            <a:ext cx="2583579" cy="413256"/>
          </a:xfrm>
          <a:prstGeom prst="rect">
            <a:avLst/>
          </a:prstGeom>
          <a:solidFill>
            <a:srgbClr val="D0E3F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s</a:t>
            </a:r>
            <a:r>
              <a:rPr lang="en-US" altLang="zh-CN" b="1" dirty="0" smtClean="0">
                <a:solidFill>
                  <a:schemeClr val="tx1"/>
                </a:solidFill>
                <a:latin typeface="微软雅黑" panose="020B0503020204020204" pitchFamily="34" charset="-122"/>
                <a:ea typeface="微软雅黑" panose="020B0503020204020204" pitchFamily="34" charset="-122"/>
              </a:rPr>
              <a:t>oft-attention</a:t>
            </a:r>
            <a:endParaRPr lang="zh-CN" altLang="en-US" b="1" dirty="0">
              <a:solidFill>
                <a:schemeClr val="tx1"/>
              </a:solidFill>
              <a:latin typeface="微软雅黑" panose="020B0503020204020204" pitchFamily="34" charset="-122"/>
              <a:ea typeface="微软雅黑" panose="020B0503020204020204" pitchFamily="34" charset="-122"/>
            </a:endParaRPr>
          </a:p>
        </p:txBody>
      </p:sp>
      <p:cxnSp>
        <p:nvCxnSpPr>
          <p:cNvPr id="95" name="直接箭头连接符 94"/>
          <p:cNvCxnSpPr>
            <a:stCxn id="70" idx="2"/>
            <a:endCxn id="91" idx="0"/>
          </p:cNvCxnSpPr>
          <p:nvPr/>
        </p:nvCxnSpPr>
        <p:spPr>
          <a:xfrm>
            <a:off x="3001095" y="3803513"/>
            <a:ext cx="5705" cy="326562"/>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1" name="矩形 100"/>
          <p:cNvSpPr/>
          <p:nvPr/>
        </p:nvSpPr>
        <p:spPr>
          <a:xfrm>
            <a:off x="1723176" y="4854366"/>
            <a:ext cx="2583579" cy="413256"/>
          </a:xfrm>
          <a:prstGeom prst="rect">
            <a:avLst/>
          </a:prstGeom>
          <a:solidFill>
            <a:srgbClr val="D0E3F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latin typeface="微软雅黑" panose="020B0503020204020204" pitchFamily="34" charset="-122"/>
                <a:ea typeface="微软雅黑" panose="020B0503020204020204" pitchFamily="34" charset="-122"/>
              </a:rPr>
              <a:t>out</a:t>
            </a:r>
            <a:endParaRPr lang="zh-CN" altLang="en-US" b="1" dirty="0">
              <a:solidFill>
                <a:schemeClr val="tx1"/>
              </a:solidFill>
              <a:latin typeface="微软雅黑" panose="020B0503020204020204" pitchFamily="34" charset="-122"/>
              <a:ea typeface="微软雅黑" panose="020B0503020204020204" pitchFamily="34" charset="-122"/>
            </a:endParaRPr>
          </a:p>
        </p:txBody>
      </p:sp>
      <p:cxnSp>
        <p:nvCxnSpPr>
          <p:cNvPr id="102" name="直接箭头连接符 101"/>
          <p:cNvCxnSpPr>
            <a:stCxn id="91" idx="2"/>
            <a:endCxn id="101" idx="0"/>
          </p:cNvCxnSpPr>
          <p:nvPr/>
        </p:nvCxnSpPr>
        <p:spPr>
          <a:xfrm>
            <a:off x="3006800" y="4543331"/>
            <a:ext cx="8166" cy="311035"/>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6" name="矩形 105"/>
          <p:cNvSpPr>
            <a:spLocks/>
          </p:cNvSpPr>
          <p:nvPr/>
        </p:nvSpPr>
        <p:spPr>
          <a:xfrm>
            <a:off x="6518835" y="1133099"/>
            <a:ext cx="5363051" cy="4327560"/>
          </a:xfrm>
          <a:prstGeom prst="rect">
            <a:avLst/>
          </a:prstGeom>
          <a:noFill/>
          <a:ln w="9525">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p:cNvSpPr>
            <a:spLocks/>
          </p:cNvSpPr>
          <p:nvPr/>
        </p:nvSpPr>
        <p:spPr>
          <a:xfrm>
            <a:off x="9108638" y="2525970"/>
            <a:ext cx="2583579" cy="413174"/>
          </a:xfrm>
          <a:prstGeom prst="rect">
            <a:avLst/>
          </a:prstGeom>
          <a:solidFill>
            <a:srgbClr val="D0E3F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smtClean="0">
                <a:solidFill>
                  <a:schemeClr val="tx1"/>
                </a:solidFill>
                <a:latin typeface="微软雅黑" panose="020B0503020204020204" pitchFamily="34" charset="-122"/>
                <a:ea typeface="微软雅黑" panose="020B0503020204020204" pitchFamily="34" charset="-122"/>
              </a:rPr>
              <a:t>medbert</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108" name="矩形 107"/>
          <p:cNvSpPr/>
          <p:nvPr/>
        </p:nvSpPr>
        <p:spPr>
          <a:xfrm>
            <a:off x="6633384" y="2562949"/>
            <a:ext cx="2285585" cy="391891"/>
          </a:xfrm>
          <a:prstGeom prst="rect">
            <a:avLst/>
          </a:prstGeom>
          <a:solidFill>
            <a:srgbClr val="F4CD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latin typeface="微软雅黑" panose="020B0503020204020204" pitchFamily="34" charset="-122"/>
                <a:ea typeface="微软雅黑" panose="020B0503020204020204" pitchFamily="34" charset="-122"/>
              </a:rPr>
              <a:t>clip</a:t>
            </a:r>
            <a:endParaRPr lang="zh-CN" altLang="en-US" b="1" dirty="0">
              <a:solidFill>
                <a:schemeClr val="tx1"/>
              </a:solidFill>
              <a:latin typeface="微软雅黑" panose="020B0503020204020204" pitchFamily="34" charset="-122"/>
              <a:ea typeface="微软雅黑" panose="020B0503020204020204" pitchFamily="34" charset="-122"/>
            </a:endParaRPr>
          </a:p>
        </p:txBody>
      </p:sp>
      <p:sp>
        <p:nvSpPr>
          <p:cNvPr id="109" name="矩形 108"/>
          <p:cNvSpPr/>
          <p:nvPr/>
        </p:nvSpPr>
        <p:spPr>
          <a:xfrm>
            <a:off x="6633384" y="1324282"/>
            <a:ext cx="2285585" cy="413256"/>
          </a:xfrm>
          <a:prstGeom prst="rect">
            <a:avLst/>
          </a:prstGeom>
          <a:solidFill>
            <a:srgbClr val="F4CDC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latin typeface="微软雅黑" panose="020B0503020204020204" pitchFamily="34" charset="-122"/>
                <a:ea typeface="微软雅黑" panose="020B0503020204020204" pitchFamily="34" charset="-122"/>
              </a:rPr>
              <a:t>Text1(</a:t>
            </a:r>
            <a:r>
              <a:rPr lang="zh-CN" altLang="en-US" b="1" dirty="0" smtClean="0">
                <a:solidFill>
                  <a:schemeClr val="tx1"/>
                </a:solidFill>
                <a:latin typeface="微软雅黑" panose="020B0503020204020204" pitchFamily="34" charset="-122"/>
                <a:ea typeface="微软雅黑" panose="020B0503020204020204" pitchFamily="34" charset="-122"/>
              </a:rPr>
              <a:t>前</a:t>
            </a:r>
            <a:r>
              <a:rPr lang="en-US" altLang="zh-CN" b="1" dirty="0" smtClean="0">
                <a:solidFill>
                  <a:schemeClr val="tx1"/>
                </a:solidFill>
                <a:latin typeface="微软雅黑" panose="020B0503020204020204" pitchFamily="34" charset="-122"/>
                <a:ea typeface="微软雅黑" panose="020B0503020204020204" pitchFamily="34" charset="-122"/>
              </a:rPr>
              <a:t>512</a:t>
            </a:r>
            <a:r>
              <a:rPr lang="zh-CN" altLang="en-US" b="1" dirty="0" smtClean="0">
                <a:solidFill>
                  <a:schemeClr val="tx1"/>
                </a:solidFill>
                <a:latin typeface="微软雅黑" panose="020B0503020204020204" pitchFamily="34" charset="-122"/>
                <a:ea typeface="微软雅黑" panose="020B0503020204020204" pitchFamily="34" charset="-122"/>
              </a:rPr>
              <a:t>长度</a:t>
            </a:r>
            <a:r>
              <a:rPr lang="en-US" altLang="zh-CN" b="1" dirty="0" smtClean="0">
                <a:solidFill>
                  <a:schemeClr val="tx1"/>
                </a:solidFill>
                <a:latin typeface="微软雅黑" panose="020B0503020204020204" pitchFamily="34" charset="-122"/>
                <a:ea typeface="微软雅黑" panose="020B0503020204020204" pitchFamily="34" charset="-122"/>
              </a:rPr>
              <a:t>)</a:t>
            </a:r>
            <a:endParaRPr lang="zh-CN" altLang="en-US" b="1" dirty="0">
              <a:solidFill>
                <a:schemeClr val="tx1"/>
              </a:solidFill>
              <a:latin typeface="微软雅黑" panose="020B0503020204020204" pitchFamily="34" charset="-122"/>
              <a:ea typeface="微软雅黑" panose="020B0503020204020204" pitchFamily="34" charset="-122"/>
            </a:endParaRPr>
          </a:p>
        </p:txBody>
      </p:sp>
      <p:cxnSp>
        <p:nvCxnSpPr>
          <p:cNvPr id="110" name="直接箭头连接符 109"/>
          <p:cNvCxnSpPr>
            <a:stCxn id="109" idx="2"/>
            <a:endCxn id="108" idx="0"/>
          </p:cNvCxnSpPr>
          <p:nvPr/>
        </p:nvCxnSpPr>
        <p:spPr>
          <a:xfrm>
            <a:off x="7776177" y="1737538"/>
            <a:ext cx="0" cy="825411"/>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1" name="矩形 110"/>
          <p:cNvSpPr>
            <a:spLocks/>
          </p:cNvSpPr>
          <p:nvPr/>
        </p:nvSpPr>
        <p:spPr>
          <a:xfrm>
            <a:off x="9108638" y="1324283"/>
            <a:ext cx="2583579" cy="413174"/>
          </a:xfrm>
          <a:prstGeom prst="rect">
            <a:avLst/>
          </a:prstGeom>
          <a:solidFill>
            <a:srgbClr val="D0E3F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latin typeface="微软雅黑" panose="020B0503020204020204" pitchFamily="34" charset="-122"/>
                <a:ea typeface="微软雅黑" panose="020B0503020204020204" pitchFamily="34" charset="-122"/>
              </a:rPr>
              <a:t>Text2(</a:t>
            </a:r>
            <a:r>
              <a:rPr lang="zh-CN" altLang="en-US" b="1" dirty="0" smtClean="0">
                <a:solidFill>
                  <a:schemeClr val="tx1"/>
                </a:solidFill>
                <a:latin typeface="微软雅黑" panose="020B0503020204020204" pitchFamily="34" charset="-122"/>
                <a:ea typeface="微软雅黑" panose="020B0503020204020204" pitchFamily="34" charset="-122"/>
              </a:rPr>
              <a:t>后</a:t>
            </a:r>
            <a:r>
              <a:rPr lang="en-US" altLang="zh-CN" b="1" dirty="0" smtClean="0">
                <a:solidFill>
                  <a:schemeClr val="tx1"/>
                </a:solidFill>
                <a:latin typeface="微软雅黑" panose="020B0503020204020204" pitchFamily="34" charset="-122"/>
                <a:ea typeface="微软雅黑" panose="020B0503020204020204" pitchFamily="34" charset="-122"/>
              </a:rPr>
              <a:t>512</a:t>
            </a:r>
            <a:r>
              <a:rPr lang="zh-CN" altLang="en-US" b="1" dirty="0">
                <a:solidFill>
                  <a:schemeClr val="tx1"/>
                </a:solidFill>
                <a:latin typeface="微软雅黑" panose="020B0503020204020204" pitchFamily="34" charset="-122"/>
                <a:ea typeface="微软雅黑" panose="020B0503020204020204" pitchFamily="34" charset="-122"/>
              </a:rPr>
              <a:t>长度</a:t>
            </a:r>
            <a:r>
              <a:rPr lang="en-US" altLang="zh-CN" b="1" dirty="0" smtClean="0">
                <a:solidFill>
                  <a:schemeClr val="tx1"/>
                </a:solidFill>
                <a:latin typeface="微软雅黑" panose="020B0503020204020204" pitchFamily="34" charset="-122"/>
                <a:ea typeface="微软雅黑" panose="020B0503020204020204" pitchFamily="34" charset="-122"/>
              </a:rPr>
              <a:t>)</a:t>
            </a:r>
            <a:endParaRPr lang="zh-CN" altLang="en-US" b="1" dirty="0">
              <a:solidFill>
                <a:schemeClr val="tx1"/>
              </a:solidFill>
              <a:latin typeface="微软雅黑" panose="020B0503020204020204" pitchFamily="34" charset="-122"/>
              <a:ea typeface="微软雅黑" panose="020B0503020204020204" pitchFamily="34" charset="-122"/>
            </a:endParaRPr>
          </a:p>
        </p:txBody>
      </p:sp>
      <p:cxnSp>
        <p:nvCxnSpPr>
          <p:cNvPr id="112" name="直接箭头连接符 111"/>
          <p:cNvCxnSpPr>
            <a:stCxn id="111" idx="2"/>
            <a:endCxn id="107" idx="0"/>
          </p:cNvCxnSpPr>
          <p:nvPr/>
        </p:nvCxnSpPr>
        <p:spPr>
          <a:xfrm>
            <a:off x="10400428" y="1737457"/>
            <a:ext cx="0" cy="788513"/>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接箭头连接符 112"/>
          <p:cNvCxnSpPr>
            <a:stCxn id="107" idx="2"/>
          </p:cNvCxnSpPr>
          <p:nvPr/>
        </p:nvCxnSpPr>
        <p:spPr>
          <a:xfrm flipH="1">
            <a:off x="10396232" y="2939144"/>
            <a:ext cx="4196" cy="541598"/>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4" name="矩形 113"/>
          <p:cNvSpPr/>
          <p:nvPr/>
        </p:nvSpPr>
        <p:spPr>
          <a:xfrm>
            <a:off x="7369938" y="3496438"/>
            <a:ext cx="3384645" cy="307075"/>
          </a:xfrm>
          <a:prstGeom prst="rect">
            <a:avLst/>
          </a:prstGeom>
          <a:gradFill flip="none" rotWithShape="1">
            <a:gsLst>
              <a:gs pos="0">
                <a:srgbClr val="F4CDCD"/>
              </a:gs>
              <a:gs pos="97000">
                <a:schemeClr val="accent1">
                  <a:lumMod val="40000"/>
                  <a:lumOff val="60000"/>
                </a:schemeClr>
              </a:gs>
            </a:gsLst>
            <a:lin ang="135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rPr>
              <a:t>融合</a:t>
            </a:r>
            <a:r>
              <a:rPr lang="zh-CN" altLang="en-US" b="1" dirty="0" smtClean="0">
                <a:solidFill>
                  <a:schemeClr val="tx1"/>
                </a:solidFill>
                <a:latin typeface="微软雅黑" panose="020B0503020204020204" pitchFamily="34" charset="-122"/>
                <a:ea typeface="微软雅黑" panose="020B0503020204020204" pitchFamily="34" charset="-122"/>
              </a:rPr>
              <a:t>层</a:t>
            </a:r>
            <a:r>
              <a:rPr lang="en-US" altLang="zh-CN" b="1" dirty="0" smtClean="0">
                <a:solidFill>
                  <a:schemeClr val="tx1"/>
                </a:solidFill>
                <a:latin typeface="微软雅黑" panose="020B0503020204020204" pitchFamily="34" charset="-122"/>
                <a:ea typeface="微软雅黑" panose="020B0503020204020204" pitchFamily="34" charset="-122"/>
              </a:rPr>
              <a:t>/transformer</a:t>
            </a:r>
            <a:endParaRPr lang="zh-CN" altLang="en-US" b="1" dirty="0">
              <a:solidFill>
                <a:schemeClr val="tx1"/>
              </a:solidFill>
              <a:latin typeface="微软雅黑" panose="020B0503020204020204" pitchFamily="34" charset="-122"/>
              <a:ea typeface="微软雅黑" panose="020B0503020204020204" pitchFamily="34" charset="-122"/>
            </a:endParaRPr>
          </a:p>
        </p:txBody>
      </p:sp>
      <p:cxnSp>
        <p:nvCxnSpPr>
          <p:cNvPr id="115" name="直接箭头连接符 114"/>
          <p:cNvCxnSpPr>
            <a:stCxn id="108" idx="2"/>
          </p:cNvCxnSpPr>
          <p:nvPr/>
        </p:nvCxnSpPr>
        <p:spPr>
          <a:xfrm>
            <a:off x="7776177" y="2954840"/>
            <a:ext cx="0" cy="537933"/>
          </a:xfrm>
          <a:prstGeom prst="straightConnector1">
            <a:avLst/>
          </a:prstGeom>
          <a:ln w="190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6" name="矩形 115"/>
          <p:cNvSpPr/>
          <p:nvPr/>
        </p:nvSpPr>
        <p:spPr>
          <a:xfrm>
            <a:off x="7776176" y="4130075"/>
            <a:ext cx="2583579" cy="413256"/>
          </a:xfrm>
          <a:prstGeom prst="rect">
            <a:avLst/>
          </a:prstGeom>
          <a:solidFill>
            <a:srgbClr val="D0E3F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rPr>
              <a:t>s</a:t>
            </a:r>
            <a:r>
              <a:rPr lang="en-US" altLang="zh-CN" b="1" dirty="0" smtClean="0">
                <a:solidFill>
                  <a:schemeClr val="tx1"/>
                </a:solidFill>
                <a:latin typeface="微软雅黑" panose="020B0503020204020204" pitchFamily="34" charset="-122"/>
                <a:ea typeface="微软雅黑" panose="020B0503020204020204" pitchFamily="34" charset="-122"/>
              </a:rPr>
              <a:t>oft-attention</a:t>
            </a:r>
            <a:endParaRPr lang="zh-CN" altLang="en-US" b="1" dirty="0">
              <a:solidFill>
                <a:schemeClr val="tx1"/>
              </a:solidFill>
              <a:latin typeface="微软雅黑" panose="020B0503020204020204" pitchFamily="34" charset="-122"/>
              <a:ea typeface="微软雅黑" panose="020B0503020204020204" pitchFamily="34" charset="-122"/>
            </a:endParaRPr>
          </a:p>
        </p:txBody>
      </p:sp>
      <p:cxnSp>
        <p:nvCxnSpPr>
          <p:cNvPr id="117" name="直接箭头连接符 116"/>
          <p:cNvCxnSpPr>
            <a:stCxn id="114" idx="2"/>
            <a:endCxn id="116" idx="0"/>
          </p:cNvCxnSpPr>
          <p:nvPr/>
        </p:nvCxnSpPr>
        <p:spPr>
          <a:xfrm>
            <a:off x="9062261" y="3803513"/>
            <a:ext cx="5705" cy="326562"/>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8" name="矩形 117"/>
          <p:cNvSpPr/>
          <p:nvPr/>
        </p:nvSpPr>
        <p:spPr>
          <a:xfrm>
            <a:off x="7776176" y="4854366"/>
            <a:ext cx="2583579" cy="413256"/>
          </a:xfrm>
          <a:prstGeom prst="rect">
            <a:avLst/>
          </a:prstGeom>
          <a:solidFill>
            <a:srgbClr val="D0E3F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latin typeface="微软雅黑" panose="020B0503020204020204" pitchFamily="34" charset="-122"/>
                <a:ea typeface="微软雅黑" panose="020B0503020204020204" pitchFamily="34" charset="-122"/>
              </a:rPr>
              <a:t>out</a:t>
            </a:r>
            <a:endParaRPr lang="zh-CN" altLang="en-US" b="1" dirty="0">
              <a:solidFill>
                <a:schemeClr val="tx1"/>
              </a:solidFill>
              <a:latin typeface="微软雅黑" panose="020B0503020204020204" pitchFamily="34" charset="-122"/>
              <a:ea typeface="微软雅黑" panose="020B0503020204020204" pitchFamily="34" charset="-122"/>
            </a:endParaRPr>
          </a:p>
        </p:txBody>
      </p:sp>
      <p:cxnSp>
        <p:nvCxnSpPr>
          <p:cNvPr id="119" name="直接箭头连接符 118"/>
          <p:cNvCxnSpPr>
            <a:stCxn id="116" idx="2"/>
            <a:endCxn id="118" idx="0"/>
          </p:cNvCxnSpPr>
          <p:nvPr/>
        </p:nvCxnSpPr>
        <p:spPr>
          <a:xfrm>
            <a:off x="9067966" y="4543331"/>
            <a:ext cx="0" cy="311035"/>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1" name="矩形 120"/>
          <p:cNvSpPr/>
          <p:nvPr/>
        </p:nvSpPr>
        <p:spPr>
          <a:xfrm>
            <a:off x="4676812" y="5082956"/>
            <a:ext cx="1063112" cy="369332"/>
          </a:xfrm>
          <a:prstGeom prst="rect">
            <a:avLst/>
          </a:prstGeom>
        </p:spPr>
        <p:txBody>
          <a:bodyPr wrap="none">
            <a:spAutoFit/>
          </a:bodyPr>
          <a:lstStyle/>
          <a:p>
            <a:r>
              <a:rPr lang="en-US" altLang="zh-CN" b="1" dirty="0" smtClean="0">
                <a:latin typeface="+mj-ea"/>
                <a:ea typeface="+mj-ea"/>
              </a:rPr>
              <a:t>model1</a:t>
            </a:r>
            <a:endParaRPr lang="zh-CN" altLang="en-US" dirty="0">
              <a:latin typeface="+mj-ea"/>
              <a:ea typeface="+mj-ea"/>
            </a:endParaRPr>
          </a:p>
        </p:txBody>
      </p:sp>
      <p:sp>
        <p:nvSpPr>
          <p:cNvPr id="123" name="矩形 122"/>
          <p:cNvSpPr/>
          <p:nvPr/>
        </p:nvSpPr>
        <p:spPr>
          <a:xfrm>
            <a:off x="489857" y="5546541"/>
            <a:ext cx="11304813" cy="757130"/>
          </a:xfrm>
          <a:prstGeom prst="rect">
            <a:avLst/>
          </a:prstGeom>
          <a:gradFill flip="none" rotWithShape="1">
            <a:gsLst>
              <a:gs pos="0">
                <a:schemeClr val="bg1">
                  <a:lumMod val="85000"/>
                  <a:alpha val="52000"/>
                </a:schemeClr>
              </a:gs>
              <a:gs pos="27000">
                <a:schemeClr val="bg1">
                  <a:lumMod val="95000"/>
                  <a:alpha val="39000"/>
                </a:schemeClr>
              </a:gs>
              <a:gs pos="100000">
                <a:schemeClr val="bg1">
                  <a:shade val="100000"/>
                  <a:satMod val="115000"/>
                </a:schemeClr>
              </a:gs>
            </a:gsLst>
            <a:lin ang="0" scaled="1"/>
            <a:tileRect/>
          </a:gradFill>
          <a:ln w="6350">
            <a:solidFill>
              <a:schemeClr val="bg1">
                <a:lumMod val="75000"/>
              </a:schemeClr>
            </a:solidFill>
          </a:ln>
        </p:spPr>
        <p:txBody>
          <a:bodyPr wrap="square">
            <a:spAutoFit/>
          </a:bodyPr>
          <a:lstStyle/>
          <a:p>
            <a:pPr algn="just">
              <a:lnSpc>
                <a:spcPct val="120000"/>
              </a:lnSpc>
            </a:pPr>
            <a:r>
              <a:rPr lang="zh-CN" altLang="en-US" b="1" dirty="0" smtClean="0">
                <a:latin typeface="微软雅黑" panose="020B0503020204020204" pitchFamily="34" charset="-122"/>
                <a:ea typeface="微软雅黑" panose="020B0503020204020204" pitchFamily="34" charset="-122"/>
              </a:rPr>
              <a:t>提出双流拼接模型，解决长文本直接截断产生信息损失问题，设计后期融合</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软注意力机制，更有效提高模型特征提取能力。</a:t>
            </a:r>
            <a:endParaRPr lang="zh-CN" altLang="en-US" b="1" dirty="0">
              <a:latin typeface="微软雅黑" panose="020B0503020204020204" pitchFamily="34" charset="-122"/>
              <a:ea typeface="微软雅黑" panose="020B0503020204020204" pitchFamily="34" charset="-122"/>
            </a:endParaRPr>
          </a:p>
        </p:txBody>
      </p:sp>
      <p:sp>
        <p:nvSpPr>
          <p:cNvPr id="124" name="五角星 123"/>
          <p:cNvSpPr/>
          <p:nvPr/>
        </p:nvSpPr>
        <p:spPr>
          <a:xfrm>
            <a:off x="4815617" y="3451452"/>
            <a:ext cx="392751" cy="352061"/>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25" name="五角星 124"/>
          <p:cNvSpPr/>
          <p:nvPr/>
        </p:nvSpPr>
        <p:spPr>
          <a:xfrm>
            <a:off x="10925483" y="3407909"/>
            <a:ext cx="392751" cy="352061"/>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5701132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FULL_TEXT_BEAUTIFY_COPY_ID" val="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20">
      <a:majorFont>
        <a:latin typeface="微软雅黑"/>
        <a:ea typeface="微软雅黑"/>
        <a:cs typeface=""/>
      </a:majorFont>
      <a:minorFont>
        <a:latin typeface="微软雅黑"/>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3031</TotalTime>
  <Words>1262</Words>
  <Application>Microsoft Office PowerPoint</Application>
  <PresentationFormat>宽屏</PresentationFormat>
  <Paragraphs>151</Paragraphs>
  <Slides>16</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16</vt:i4>
      </vt:variant>
    </vt:vector>
  </HeadingPairs>
  <TitlesOfParts>
    <vt:vector size="27" baseType="lpstr">
      <vt:lpstr>Arial</vt:lpstr>
      <vt:lpstr>微软雅黑 Light</vt:lpstr>
      <vt:lpstr>方正兰亭中黑简体</vt:lpstr>
      <vt:lpstr>Wingdings</vt:lpstr>
      <vt:lpstr>宋体</vt:lpstr>
      <vt:lpstr>Times New Roman</vt:lpstr>
      <vt:lpstr>楷体</vt:lpstr>
      <vt:lpstr>方正兰亭粗黑简体</vt:lpstr>
      <vt:lpstr>微软雅黑</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123</dc:creator>
  <cp:lastModifiedBy>陈 鑫</cp:lastModifiedBy>
  <cp:revision>263</cp:revision>
  <dcterms:created xsi:type="dcterms:W3CDTF">2021-07-30T04:20:25Z</dcterms:created>
  <dcterms:modified xsi:type="dcterms:W3CDTF">2022-12-05T00:49:10Z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2052-3.7.0.5929</vt:lpwstr>
  </property>
</Properties>
</file>