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p:sldMasterIdLst>
    <p:sldMasterId id="2147483648" r:id="rId1"/>
    <p:sldMasterId id="2147483662" r:id="rId3"/>
  </p:sldMasterIdLst>
  <p:notesMasterIdLst>
    <p:notesMasterId r:id="rId26"/>
  </p:notesMasterIdLst>
  <p:handoutMasterIdLst>
    <p:handoutMasterId r:id="rId27"/>
  </p:handoutMasterIdLst>
  <p:sldIdLst>
    <p:sldId id="452" r:id="rId4"/>
    <p:sldId id="332" r:id="rId5"/>
    <p:sldId id="453" r:id="rId6"/>
    <p:sldId id="454" r:id="rId7"/>
    <p:sldId id="455" r:id="rId8"/>
    <p:sldId id="514" r:id="rId9"/>
    <p:sldId id="457" r:id="rId10"/>
    <p:sldId id="459" r:id="rId11"/>
    <p:sldId id="460" r:id="rId12"/>
    <p:sldId id="473" r:id="rId13"/>
    <p:sldId id="461" r:id="rId14"/>
    <p:sldId id="462" r:id="rId15"/>
    <p:sldId id="474" r:id="rId16"/>
    <p:sldId id="475" r:id="rId17"/>
    <p:sldId id="489" r:id="rId18"/>
    <p:sldId id="488" r:id="rId19"/>
    <p:sldId id="490" r:id="rId20"/>
    <p:sldId id="492" r:id="rId21"/>
    <p:sldId id="493" r:id="rId22"/>
    <p:sldId id="494" r:id="rId23"/>
    <p:sldId id="495" r:id="rId24"/>
    <p:sldId id="380" r:id="rId25"/>
  </p:sldIdLst>
  <p:sldSz cx="12192000" cy="6858000"/>
  <p:notesSz cx="6858000" cy="9144000"/>
  <p:custDataLst>
    <p:tags r:id="rId31"/>
  </p:custDataLst>
  <p:defaultTextStyle>
    <a:defPPr>
      <a:defRPr lang="zh-CN"/>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0070C0"/>
    <a:srgbClr val="B63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1302" autoAdjust="0"/>
  </p:normalViewPr>
  <p:slideViewPr>
    <p:cSldViewPr snapToGrid="0" showGuides="1">
      <p:cViewPr varScale="1">
        <p:scale>
          <a:sx n="90" d="100"/>
          <a:sy n="90" d="100"/>
        </p:scale>
        <p:origin x="1296" y="78"/>
      </p:cViewPr>
      <p:guideLst>
        <p:guide orient="horz" pos="2060"/>
        <p:guide pos="3912"/>
      </p:guideLst>
    </p:cSldViewPr>
  </p:slideViewPr>
  <p:notesTextViewPr>
    <p:cViewPr>
      <p:scale>
        <a:sx n="33" d="100"/>
        <a:sy n="33" d="100"/>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gs" Target="tags/tag22.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字魂176号-创粗圆" panose="00000500000000000000" charset="-122"/>
              <a:ea typeface="字魂176号-创粗圆"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字魂176号-创粗圆" panose="00000500000000000000" charset="-122"/>
              </a:rPr>
            </a:fld>
            <a:endParaRPr lang="zh-CN" altLang="en-US">
              <a:latin typeface="字魂176号-创粗圆"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字魂176号-创粗圆" panose="00000500000000000000" charset="-122"/>
              <a:ea typeface="字魂176号-创粗圆"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字魂176号-创粗圆" panose="00000500000000000000" charset="-122"/>
              </a:rPr>
            </a:fld>
            <a:endParaRPr lang="zh-CN" altLang="en-US">
              <a:latin typeface="字魂176号-创粗圆" panose="000005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176号-创粗圆" panose="00000500000000000000" charset="-122"/>
                <a:ea typeface="字魂176号-创粗圆" panose="00000500000000000000" charset="-122"/>
              </a:defRPr>
            </a:lvl1pPr>
          </a:lstStyle>
          <a:p>
            <a:pPr fontAlgn="auto"/>
            <a:endParaRPr lang="zh-CN" altLang="en-US"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176号-创粗圆" panose="00000500000000000000" charset="-122"/>
                <a:ea typeface="字魂176号-创粗圆" panose="00000500000000000000" charset="-122"/>
                <a:cs typeface="字魂176号-创粗圆" panose="00000500000000000000" charset="-122"/>
              </a:defRPr>
            </a:lvl1pPr>
          </a:lstStyle>
          <a:p>
            <a:pPr fontAlgn="auto"/>
            <a:fld id="{65358145-6775-4E13-AD04-B1DC1FA0E7CE}" type="datetimeFigureOut">
              <a:rPr lang="zh-CN" altLang="en-US" noProof="1" smtClean="0"/>
            </a:fld>
            <a:endParaRPr lang="zh-CN" altLang="en-US" noProof="1"/>
          </a:p>
        </p:txBody>
      </p:sp>
      <p:sp>
        <p:nvSpPr>
          <p:cNvPr id="13316" name="幻灯片图像占位符 3"/>
          <p:cNvSpPr>
            <a:spLocks noGrp="1" noRot="1" noChangeAspect="1"/>
          </p:cNvSpPr>
          <p:nvPr>
            <p:ph type="sldImg"/>
          </p:nvPr>
        </p:nvSpPr>
        <p:spPr>
          <a:xfrm>
            <a:off x="685530" y="1143000"/>
            <a:ext cx="5486940" cy="30861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字魂176号-创粗圆" panose="00000500000000000000" charset="-122"/>
                <a:ea typeface="字魂176号-创粗圆" panose="00000500000000000000" charset="-122"/>
              </a:defRPr>
            </a:lvl1pPr>
          </a:lstStyle>
          <a:p>
            <a:pPr fontAlgn="auto"/>
            <a:endParaRPr lang="zh-CN" altLang="en-US"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字魂176号-创粗圆" panose="00000500000000000000" charset="-122"/>
                <a:ea typeface="字魂176号-创粗圆" panose="00000500000000000000" charset="-122"/>
                <a:cs typeface="字魂176号-创粗圆" panose="00000500000000000000" charset="-122"/>
              </a:defRPr>
            </a:lvl1pPr>
          </a:lstStyle>
          <a:p>
            <a:pPr fontAlgn="auto"/>
            <a:fld id="{BCCA80B6-1896-49AE-AE67-7DD649BC4CB3}" type="slidenum">
              <a:rPr lang="zh-CN" altLang="en-US" noProof="1" smtClean="0"/>
            </a:fld>
            <a:endParaRPr lang="zh-CN" altLang="en-US"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1pPr>
    <a:lvl2pPr marL="457200" algn="l" defTabSz="914400" rtl="0" eaLnBrk="1" latinLnBrk="0" hangingPunct="1">
      <a:defRPr sz="12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2pPr>
    <a:lvl3pPr marL="914400" algn="l" defTabSz="914400" rtl="0" eaLnBrk="1" latinLnBrk="0" hangingPunct="1">
      <a:defRPr sz="12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3pPr>
    <a:lvl4pPr marL="1371600" algn="l" defTabSz="914400" rtl="0" eaLnBrk="1" latinLnBrk="0" hangingPunct="1">
      <a:defRPr sz="12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4pPr>
    <a:lvl5pPr marL="1828800" algn="l" defTabSz="914400" rtl="0" eaLnBrk="1" latinLnBrk="0" hangingPunct="1">
      <a:defRPr sz="12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lvl="0"/>
            <a:endParaRPr lang="en-US" altLang="zh-CN" dirty="0">
              <a:solidFill>
                <a:srgbClr val="121212"/>
              </a:solidFill>
              <a:effectLst/>
              <a:latin typeface="-apple-system"/>
              <a:cs typeface="+mn-ea"/>
              <a:sym typeface="+mn-ea"/>
            </a:endParaRPr>
          </a:p>
        </p:txBody>
      </p:sp>
      <p:sp>
        <p:nvSpPr>
          <p:cNvPr id="4" name="灯片编号占位符 3"/>
          <p:cNvSpPr>
            <a:spLocks noGrp="1"/>
          </p:cNvSpPr>
          <p:nvPr>
            <p:ph type="sldNum" sz="quarter" idx="5"/>
          </p:nvPr>
        </p:nvSpPr>
        <p:spPr/>
        <p:txBody>
          <a:bodyPr/>
          <a:lstStyle/>
          <a:p>
            <a:fld id="{2FA64CE7-9D63-0B4B-B63F-FB3DD9081C28}"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5" name="页脚占位符 4"/>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6" name="灯片编号占位符 5"/>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3932624"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698" y="987425"/>
            <a:ext cx="617280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871" y="2057400"/>
            <a:ext cx="39326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6" name="页脚占位符 5"/>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7" name="灯片编号占位符 6"/>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5" name="页脚占位符 4"/>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6" name="灯片编号占位符 5"/>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759" y="365125"/>
            <a:ext cx="2629159" cy="5811838"/>
          </a:xfrm>
        </p:spPr>
        <p:txBody>
          <a:bodyPr vert="eaVert"/>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83" y="365125"/>
            <a:ext cx="7735062"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5" name="页脚占位符 4"/>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6" name="灯片编号占位符 5"/>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pPr rtl="0" fontAlgn="auto">
              <a:spcBef>
                <a:spcPts val="0"/>
              </a:spcBef>
              <a:spcAft>
                <a:spcPts val="0"/>
              </a:spcAft>
            </a:pPr>
            <a:endParaRPr lang="zh-CN" altLang="en-US">
              <a:solidFill>
                <a:prstClr val="black"/>
              </a:solidFill>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rtl="0" fontAlgn="auto">
              <a:spcBef>
                <a:spcPts val="0"/>
              </a:spcBef>
              <a:spcAft>
                <a:spcPts val="0"/>
              </a:spcAft>
            </a:pPr>
            <a:endParaRPr lang="zh-CN" altLang="en-US">
              <a:solidFill>
                <a:prstClr val="black"/>
              </a:solidFill>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rtl="0" fontAlgn="auto">
              <a:spcBef>
                <a:spcPts val="0"/>
              </a:spcBef>
              <a:spcAft>
                <a:spcPts val="0"/>
              </a:spcAft>
            </a:pPr>
            <a:fld id="{55ECCFAA-F4FB-487C-9F1E-C8836D0C3DC9}" type="slidenum">
              <a:rPr lang="zh-CN" altLang="en-US" smtClean="0">
                <a:solidFill>
                  <a:prstClr val="black"/>
                </a:solidFill>
                <a:latin typeface="Calibri" panose="020F0502020204030204"/>
                <a:ea typeface="宋体" panose="02010600030101010101" pitchFamily="2" charset="-122"/>
                <a:cs typeface="+mn-cs"/>
              </a:rPr>
            </a:fld>
            <a:endParaRPr lang="zh-CN" altLang="en-US">
              <a:solidFill>
                <a:prstClr val="black"/>
              </a:solidFill>
              <a:latin typeface="Calibri" panose="020F0502020204030204"/>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pPr rtl="0" fontAlgn="auto">
              <a:spcBef>
                <a:spcPts val="0"/>
              </a:spcBef>
              <a:spcAft>
                <a:spcPts val="0"/>
              </a:spcAft>
            </a:pPr>
            <a:endParaRPr lang="zh-CN" altLang="en-US">
              <a:solidFill>
                <a:prstClr val="black"/>
              </a:solidFill>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rtl="0" fontAlgn="auto">
              <a:spcBef>
                <a:spcPts val="0"/>
              </a:spcBef>
              <a:spcAft>
                <a:spcPts val="0"/>
              </a:spcAft>
            </a:pPr>
            <a:endParaRPr lang="zh-CN" altLang="en-US">
              <a:solidFill>
                <a:prstClr val="black"/>
              </a:solidFill>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rtl="0" fontAlgn="auto">
              <a:spcBef>
                <a:spcPts val="0"/>
              </a:spcBef>
              <a:spcAft>
                <a:spcPts val="0"/>
              </a:spcAft>
            </a:pPr>
            <a:fld id="{55ECCFAA-F4FB-487C-9F1E-C8836D0C3DC9}" type="slidenum">
              <a:rPr lang="zh-CN" altLang="en-US" smtClean="0">
                <a:solidFill>
                  <a:prstClr val="black"/>
                </a:solidFill>
                <a:latin typeface="Calibri" panose="020F0502020204030204"/>
                <a:ea typeface="宋体" panose="02010600030101010101" pitchFamily="2" charset="-122"/>
                <a:cs typeface="+mn-cs"/>
              </a:rPr>
            </a:fld>
            <a:endParaRPr lang="zh-CN" altLang="en-US">
              <a:solidFill>
                <a:prstClr val="black"/>
              </a:solidFill>
              <a:latin typeface="Calibri" panose="020F0502020204030204"/>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sz="2400">
                <a:latin typeface="宋体" panose="02010600030101010101" pitchFamily="2" charset="-122"/>
                <a:ea typeface="宋体" panose="02010600030101010101" pitchFamily="2" charset="-122"/>
              </a:defRPr>
            </a:lvl1pPr>
            <a:lvl2pPr>
              <a:defRPr sz="2000">
                <a:latin typeface="楷体" panose="02010609060101010101" pitchFamily="49" charset="-122"/>
                <a:ea typeface="楷体" panose="02010609060101010101" pitchFamily="49" charset="-122"/>
              </a:defRPr>
            </a:lvl2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7" name="文本框 6"/>
          <p:cNvSpPr txBox="1"/>
          <p:nvPr userDrawn="1"/>
        </p:nvSpPr>
        <p:spPr>
          <a:xfrm>
            <a:off x="838283" y="6332704"/>
            <a:ext cx="1438102" cy="369332"/>
          </a:xfrm>
          <a:prstGeom prst="rect">
            <a:avLst/>
          </a:prstGeom>
          <a:noFill/>
        </p:spPr>
        <p:txBody>
          <a:bodyPr wrap="square" rtlCol="0">
            <a:spAutoFit/>
          </a:bodyPr>
          <a:lstStyle/>
          <a:p>
            <a:fld id="{F6DC07EC-7536-4C19-A94F-0E6A7F2593E2}" type="slidenum">
              <a:rPr lang="zh-CN" altLang="en-US" noProof="1"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932" y="1709738"/>
            <a:ext cx="10516635" cy="2852737"/>
          </a:xfrm>
        </p:spPr>
        <p:txBody>
          <a:bodyPr anchor="b"/>
          <a:lstStyle>
            <a:lvl1pPr>
              <a:defRPr sz="6000"/>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932" y="4589463"/>
            <a:ext cx="1051663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5" name="页脚占位符 4"/>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6" name="灯片编号占位符 5"/>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83" y="1825625"/>
            <a:ext cx="518211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808" y="1825625"/>
            <a:ext cx="518211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6" name="页脚占位符 5"/>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7" name="灯片编号占位符 6"/>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871" y="365125"/>
            <a:ext cx="10516635"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871" y="1681163"/>
            <a:ext cx="515829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871" y="2505075"/>
            <a:ext cx="5158295"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808" y="1681163"/>
            <a:ext cx="518369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808" y="2505075"/>
            <a:ext cx="518369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7" name="日期占位符 6"/>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8" name="页脚占位符 7"/>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9" name="灯片编号占位符 8"/>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1_比较">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871" y="365125"/>
            <a:ext cx="10516635"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871" y="1681163"/>
            <a:ext cx="515829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871" y="2505075"/>
            <a:ext cx="5158295"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808" y="1681163"/>
            <a:ext cx="518369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808" y="2505075"/>
            <a:ext cx="518369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7" name="日期占位符 6"/>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8" name="页脚占位符 7"/>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9" name="灯片编号占位符 8"/>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
        <p:nvSpPr>
          <p:cNvPr id="11" name="TextBox 10"/>
          <p:cNvSpPr txBox="1"/>
          <p:nvPr userDrawn="1"/>
        </p:nvSpPr>
        <p:spPr>
          <a:xfrm>
            <a:off x="1907704" y="6739570"/>
            <a:ext cx="1224136" cy="118430"/>
          </a:xfrm>
          <a:prstGeom prst="rect">
            <a:avLst/>
          </a:prstGeom>
          <a:noFill/>
        </p:spPr>
        <p:txBody>
          <a:bodyPr wrap="square" rtlCol="0">
            <a:spAutoFit/>
          </a:bodyPr>
          <a:lstStyle/>
          <a:p>
            <a:pPr rtl="0" fontAlgn="auto">
              <a:lnSpc>
                <a:spcPct val="200000"/>
              </a:lnSpc>
              <a:spcBef>
                <a:spcPts val="0"/>
              </a:spcBef>
              <a:spcAft>
                <a:spcPts val="0"/>
              </a:spcAft>
            </a:pPr>
            <a:r>
              <a:rPr lang="en-US" altLang="zh-CN" sz="100" dirty="0">
                <a:solidFill>
                  <a:prstClr val="black"/>
                </a:solidFill>
                <a:latin typeface="微软雅黑" panose="020B0503020204020204" pitchFamily="34" charset="-122"/>
                <a:ea typeface="微软雅黑" panose="020B0503020204020204" pitchFamily="34" charset="-122"/>
                <a:cs typeface="+mn-cs"/>
                <a:hlinkClick r:id="rId2"/>
              </a:rPr>
              <a:t>PPT</a:t>
            </a:r>
            <a:r>
              <a:rPr lang="zh-CN" altLang="en-US" sz="100" dirty="0">
                <a:solidFill>
                  <a:prstClr val="black"/>
                </a:solidFill>
                <a:latin typeface="微软雅黑" panose="020B0503020204020204" pitchFamily="34" charset="-122"/>
                <a:ea typeface="微软雅黑" panose="020B0503020204020204" pitchFamily="34" charset="-122"/>
                <a:cs typeface="+mn-cs"/>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cs typeface="+mn-cs"/>
              </a:rPr>
              <a:t> </a:t>
            </a:r>
            <a:r>
              <a:rPr lang="en-US" altLang="zh-CN" sz="100" dirty="0">
                <a:solidFill>
                  <a:prstClr val="black"/>
                </a:solidFill>
                <a:latin typeface="微软雅黑" panose="020B0503020204020204" pitchFamily="34" charset="-122"/>
                <a:ea typeface="微软雅黑" panose="020B0503020204020204" pitchFamily="34" charset="-122"/>
                <a:cs typeface="+mn-cs"/>
              </a:rPr>
              <a:t>http://www.1ppt.com/xiazai/</a:t>
            </a:r>
            <a:endParaRPr lang="en-US" altLang="zh-CN" sz="100" dirty="0">
              <a:solidFill>
                <a:prstClr val="black"/>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4" name="页脚占位符 3"/>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5" name="灯片编号占位符 4"/>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3" name="页脚占位符 2"/>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4" name="灯片编号占位符 3"/>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3932624"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698" y="987425"/>
            <a:ext cx="617280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871" y="2057400"/>
            <a:ext cx="39326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a:xfrm>
            <a:off x="838283"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6" name="页脚占位符 5"/>
          <p:cNvSpPr>
            <a:spLocks noGrp="1"/>
          </p:cNvSpPr>
          <p:nvPr>
            <p:ph type="ftr" sz="quarter" idx="11"/>
          </p:nvPr>
        </p:nvSpPr>
        <p:spPr>
          <a:xfrm>
            <a:off x="4038998" y="6356350"/>
            <a:ext cx="4115205" cy="365125"/>
          </a:xfrm>
          <a:prstGeom prst="rect">
            <a:avLst/>
          </a:prstGeom>
        </p:spPr>
        <p:txBody>
          <a:bodyPr vert="horz" lIns="91440" tIns="45720" rIns="91440" bIns="45720" rtlCol="0" anchor="ctr"/>
          <a:lstStyle/>
          <a:p>
            <a:pPr fontAlgn="auto"/>
            <a:endParaRPr lang="zh-CN" altLang="en-US" noProof="1"/>
          </a:p>
        </p:txBody>
      </p:sp>
      <p:sp>
        <p:nvSpPr>
          <p:cNvPr id="7" name="灯片编号占位符 6"/>
          <p:cNvSpPr>
            <a:spLocks noGrp="1"/>
          </p:cNvSpPr>
          <p:nvPr>
            <p:ph type="sldNum" sz="quarter" idx="12"/>
          </p:nvPr>
        </p:nvSpPr>
        <p:spPr>
          <a:xfrm>
            <a:off x="8611448" y="6356350"/>
            <a:ext cx="2743470" cy="365125"/>
          </a:xfrm>
          <a:prstGeom prst="rect">
            <a:avLst/>
          </a:prstGeom>
        </p:spPr>
        <p:txBody>
          <a:bodyPr vert="horz" lIns="91440" tIns="45720" rIns="91440" bIns="45720" rtlCol="0" anchor="ctr"/>
          <a:lstStyle>
            <a:lvl1pPr>
              <a:defRPr>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80">
          <a:fgClr>
            <a:srgbClr val="F2F2F2"/>
          </a:fgClr>
          <a:bgClr>
            <a:schemeClr val="bg1"/>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83" y="365125"/>
            <a:ext cx="10516635" cy="1325563"/>
          </a:xfrm>
          <a:prstGeom prst="rect">
            <a:avLst/>
          </a:prstGeom>
          <a:noFill/>
          <a:ln w="9525">
            <a:noFill/>
          </a:ln>
        </p:spPr>
        <p:txBody>
          <a:bodyPr lIns="91440" tIns="45720" rIns="91440" bIns="45720" anchor="ctr"/>
          <a:lstStyle/>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83" y="1825625"/>
            <a:ext cx="10516635" cy="4351338"/>
          </a:xfrm>
          <a:prstGeom prst="rect">
            <a:avLst/>
          </a:prstGeom>
          <a:noFill/>
          <a:ln w="9525">
            <a:noFill/>
          </a:ln>
        </p:spPr>
        <p:txBody>
          <a:bodyPr lIns="91440" tIns="45720" rIns="91440" bIns="45720" anchor="t"/>
          <a:lstStyle/>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latin typeface="字魂176号-创粗圆" panose="00000500000000000000" charset="-122"/>
                <a:ea typeface="字魂176号-创粗圆" panose="00000500000000000000" charset="-122"/>
                <a:cs typeface="字魂176号-创粗圆" panose="00000500000000000000" charset="-122"/>
              </a:defRPr>
            </a:lvl1pPr>
          </a:lstStyle>
          <a:p>
            <a:pPr fontAlgn="auto"/>
            <a:endParaRPr lang="zh-CN" altLang="en-US" noProof="1"/>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latin typeface="字魂176号-创粗圆" panose="00000500000000000000" charset="-122"/>
                <a:ea typeface="字魂176号-创粗圆" panose="00000500000000000000" charset="-122"/>
              </a:defRPr>
            </a:lvl1pPr>
          </a:lstStyle>
          <a:p>
            <a:pPr fontAlgn="auto"/>
            <a:endParaRPr lang="zh-CN" altLang="en-US" noProof="1"/>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latin typeface="字魂176号-创粗圆" panose="00000500000000000000" charset="-122"/>
                <a:ea typeface="字魂176号-创粗圆" panose="00000500000000000000" charset="-122"/>
                <a:cs typeface="字魂176号-创粗圆" panose="00000500000000000000" charset="-122"/>
              </a:defRPr>
            </a:lvl1pPr>
          </a:lstStyle>
          <a:p>
            <a:pPr fontAlgn="auto"/>
            <a:fld id="{F6DC07EC-7536-4C19-A94F-0E6A7F2593E2}" type="slidenum">
              <a:rPr lang="zh-CN" altLang="en-US" noProof="1" smtClean="0"/>
            </a:fld>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76号-创粗圆" panose="00000500000000000000" charset="-122"/>
          <a:ea typeface="字魂176号-创粗圆" panose="00000500000000000000" charset="-122"/>
          <a:cs typeface="字魂176号-创粗圆"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0.png"/><Relationship Id="rId2" Type="http://schemas.openxmlformats.org/officeDocument/2006/relationships/image" Target="../media/image24.png"/><Relationship Id="rId14" Type="http://schemas.openxmlformats.org/officeDocument/2006/relationships/slideLayout" Target="../slideLayouts/slideLayout13.xml"/><Relationship Id="rId13" Type="http://schemas.openxmlformats.org/officeDocument/2006/relationships/image" Target="../media/image34.png"/><Relationship Id="rId12" Type="http://schemas.openxmlformats.org/officeDocument/2006/relationships/image" Target="../media/image33.png"/><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2.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1" Type="http://schemas.openxmlformats.org/officeDocument/2006/relationships/slideLayout" Target="../slideLayouts/slideLayout13.xml"/><Relationship Id="rId10" Type="http://schemas.openxmlformats.org/officeDocument/2006/relationships/image" Target="../media/image57.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2.png"/><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8.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9.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2.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2.png"/><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3.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2.png"/><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2.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3" Type="http://schemas.openxmlformats.org/officeDocument/2006/relationships/slideLayout" Target="../slideLayouts/slideLayout13.xml"/><Relationship Id="rId12" Type="http://schemas.openxmlformats.org/officeDocument/2006/relationships/image" Target="../media/image16.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11040" y="3988538"/>
            <a:ext cx="7680960" cy="2869461"/>
          </a:xfrm>
          <a:prstGeom prst="rect">
            <a:avLst/>
          </a:prstGeom>
        </p:spPr>
      </p:pic>
      <p:grpSp>
        <p:nvGrpSpPr>
          <p:cNvPr id="10" name="组合 9"/>
          <p:cNvGrpSpPr/>
          <p:nvPr/>
        </p:nvGrpSpPr>
        <p:grpSpPr>
          <a:xfrm>
            <a:off x="0" y="0"/>
            <a:ext cx="7929563" cy="3200400"/>
            <a:chOff x="0" y="0"/>
            <a:chExt cx="10572750" cy="426720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gr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11040" y="3992983"/>
            <a:ext cx="7680960" cy="2869461"/>
          </a:xfrm>
          <a:prstGeom prst="rect">
            <a:avLst/>
          </a:prstGeom>
        </p:spPr>
      </p:pic>
      <p:sp>
        <p:nvSpPr>
          <p:cNvPr id="8" name="文本框 7"/>
          <p:cNvSpPr txBox="1"/>
          <p:nvPr/>
        </p:nvSpPr>
        <p:spPr>
          <a:xfrm>
            <a:off x="2095500" y="1304290"/>
            <a:ext cx="8001635" cy="2306955"/>
          </a:xfrm>
          <a:prstGeom prst="rect">
            <a:avLst/>
          </a:prstGeom>
          <a:noFill/>
        </p:spPr>
        <p:txBody>
          <a:bodyPr vert="horz" wrap="square" rtlCol="0">
            <a:spAutoFit/>
          </a:bodyPr>
          <a:lstStyle/>
          <a:p>
            <a:pPr algn="ctr"/>
            <a:r>
              <a:rPr lang="zh-CN" altLang="en-US" sz="2800" b="1" dirty="0">
                <a:latin typeface="思源宋体 CN" panose="02020700000000000000" pitchFamily="18" charset="-122"/>
                <a:ea typeface="思源宋体 CN" panose="02020700000000000000" pitchFamily="18" charset="-122"/>
              </a:rPr>
              <a:t>Next Point-of-Interest Recommendation with Inferring Multi-step</a:t>
            </a:r>
            <a:endParaRPr lang="zh-CN" altLang="en-US" sz="2800" b="1" dirty="0">
              <a:latin typeface="思源宋体 CN" panose="02020700000000000000" pitchFamily="18" charset="-122"/>
              <a:ea typeface="思源宋体 CN" panose="02020700000000000000" pitchFamily="18" charset="-122"/>
            </a:endParaRPr>
          </a:p>
          <a:p>
            <a:pPr algn="ctr"/>
            <a:r>
              <a:rPr lang="zh-CN" altLang="en-US" sz="2800" b="1" dirty="0">
                <a:latin typeface="思源宋体 CN" panose="02020700000000000000" pitchFamily="18" charset="-122"/>
                <a:ea typeface="思源宋体 CN" panose="02020700000000000000" pitchFamily="18" charset="-122"/>
              </a:rPr>
              <a:t>Future Preferences</a:t>
            </a:r>
            <a:endParaRPr lang="zh-CN" altLang="en-US" sz="2800" b="1" dirty="0">
              <a:latin typeface="思源宋体 CN" panose="02020700000000000000" pitchFamily="18" charset="-122"/>
              <a:ea typeface="思源宋体 CN" panose="02020700000000000000" pitchFamily="18" charset="-122"/>
            </a:endParaRPr>
          </a:p>
          <a:p>
            <a:pPr algn="ctr"/>
            <a:r>
              <a:rPr lang="zh-CN" altLang="en-US" sz="1200" b="1" dirty="0">
                <a:latin typeface="思源宋体 CN" panose="02020700000000000000" pitchFamily="18" charset="-122"/>
                <a:ea typeface="思源宋体 CN" panose="02020700000000000000" pitchFamily="18" charset="-122"/>
              </a:rPr>
              <a:t>Lu Zhang, Zhu Sun, Ziqing Wu, Jie Zhang, Yew Soon Ong</a:t>
            </a:r>
            <a:r>
              <a:rPr lang="en-US" altLang="zh-CN" sz="1200" b="1" dirty="0">
                <a:latin typeface="思源宋体 CN" panose="02020700000000000000" pitchFamily="18" charset="-122"/>
                <a:ea typeface="思源宋体 CN" panose="02020700000000000000" pitchFamily="18" charset="-122"/>
              </a:rPr>
              <a:t> </a:t>
            </a:r>
            <a:r>
              <a:rPr lang="zh-CN" altLang="en-US" sz="1200" b="1" dirty="0">
                <a:latin typeface="思源宋体 CN" panose="02020700000000000000" pitchFamily="18" charset="-122"/>
                <a:ea typeface="思源宋体 CN" panose="02020700000000000000" pitchFamily="18" charset="-122"/>
              </a:rPr>
              <a:t>and Xinghua Qu</a:t>
            </a:r>
            <a:endParaRPr lang="zh-CN" altLang="en-US" sz="1200" b="1" dirty="0">
              <a:latin typeface="思源宋体 CN" panose="02020700000000000000" pitchFamily="18" charset="-122"/>
              <a:ea typeface="思源宋体 CN" panose="02020700000000000000" pitchFamily="18" charset="-122"/>
            </a:endParaRPr>
          </a:p>
          <a:p>
            <a:pPr algn="ctr"/>
            <a:r>
              <a:rPr lang="zh-CN" altLang="en-US" sz="1200" b="1" dirty="0">
                <a:latin typeface="思源宋体 CN" panose="02020700000000000000" pitchFamily="18" charset="-122"/>
                <a:ea typeface="思源宋体 CN" panose="02020700000000000000" pitchFamily="18" charset="-122"/>
              </a:rPr>
              <a:t>Nanyang Technological University, Singapore</a:t>
            </a:r>
            <a:endParaRPr lang="zh-CN" altLang="en-US" sz="1200" b="1" dirty="0">
              <a:latin typeface="思源宋体 CN" panose="02020700000000000000" pitchFamily="18" charset="-122"/>
              <a:ea typeface="思源宋体 CN" panose="02020700000000000000" pitchFamily="18" charset="-122"/>
            </a:endParaRPr>
          </a:p>
          <a:p>
            <a:pPr algn="ctr"/>
            <a:r>
              <a:rPr lang="zh-CN" altLang="en-US" sz="1200" b="1" dirty="0">
                <a:latin typeface="思源宋体 CN" panose="02020700000000000000" pitchFamily="18" charset="-122"/>
                <a:ea typeface="思源宋体 CN" panose="02020700000000000000" pitchFamily="18" charset="-122"/>
              </a:rPr>
              <a:t>A*STAR Institute of High Performance Computing, Singapore</a:t>
            </a:r>
            <a:endParaRPr lang="zh-CN" altLang="en-US" sz="1200" b="1" dirty="0">
              <a:latin typeface="思源宋体 CN" panose="02020700000000000000" pitchFamily="18" charset="-122"/>
              <a:ea typeface="思源宋体 CN" panose="02020700000000000000" pitchFamily="18" charset="-122"/>
            </a:endParaRPr>
          </a:p>
          <a:p>
            <a:pPr algn="ctr"/>
            <a:r>
              <a:rPr lang="zh-CN" altLang="en-US" sz="1200" b="1" dirty="0">
                <a:latin typeface="思源宋体 CN" panose="02020700000000000000" pitchFamily="18" charset="-122"/>
                <a:ea typeface="思源宋体 CN" panose="02020700000000000000" pitchFamily="18" charset="-122"/>
              </a:rPr>
              <a:t>A*STAR Centre for Frontier AI Research, Singapore</a:t>
            </a:r>
            <a:endParaRPr lang="zh-CN" altLang="en-US" sz="1200" b="1" dirty="0">
              <a:latin typeface="思源宋体 CN" panose="02020700000000000000" pitchFamily="18" charset="-122"/>
              <a:ea typeface="思源宋体 CN" panose="02020700000000000000" pitchFamily="18" charset="-122"/>
            </a:endParaRPr>
          </a:p>
          <a:p>
            <a:pPr algn="ctr"/>
            <a:r>
              <a:rPr lang="zh-CN" altLang="en-US" sz="1200" b="1" dirty="0">
                <a:latin typeface="思源宋体 CN" panose="02020700000000000000" pitchFamily="18" charset="-122"/>
                <a:ea typeface="思源宋体 CN" panose="02020700000000000000" pitchFamily="18" charset="-122"/>
              </a:rPr>
              <a:t>Bytedance AI Lab, Singaporesunzhuntu@gmail.com</a:t>
            </a:r>
            <a:endParaRPr lang="zh-CN" altLang="en-US" sz="1200" b="1" dirty="0">
              <a:latin typeface="思源宋体 CN" panose="02020700000000000000" pitchFamily="18" charset="-122"/>
              <a:ea typeface="思源宋体 CN" panose="02020700000000000000" pitchFamily="18"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8310" y="159385"/>
            <a:ext cx="1400175" cy="1400175"/>
          </a:xfrm>
          <a:prstGeom prst="rect">
            <a:avLst/>
          </a:prstGeom>
        </p:spPr>
      </p:pic>
      <p:sp>
        <p:nvSpPr>
          <p:cNvPr id="12" name="文本框 11"/>
          <p:cNvSpPr txBox="1"/>
          <p:nvPr/>
        </p:nvSpPr>
        <p:spPr>
          <a:xfrm>
            <a:off x="2179320" y="3648710"/>
            <a:ext cx="7832725" cy="306705"/>
          </a:xfrm>
          <a:prstGeom prst="rect">
            <a:avLst/>
          </a:prstGeom>
          <a:noFill/>
        </p:spPr>
        <p:txBody>
          <a:bodyPr wrap="square" rtlCol="0" anchor="t">
            <a:spAutoFit/>
          </a:bodyPr>
          <a:p>
            <a:pPr algn="ctr"/>
            <a:r>
              <a:rPr lang="zh-CN" altLang="en-US" sz="1400"/>
              <a:t> Thirty-First International Joint Conference on Artificial Intelligence (IJCAI-22)</a:t>
            </a:r>
            <a:endParaRPr lang="zh-CN" altLang="en-US" sz="1400"/>
          </a:p>
        </p:txBody>
      </p:sp>
      <p:sp>
        <p:nvSpPr>
          <p:cNvPr id="15" name="文本框 14"/>
          <p:cNvSpPr txBox="1"/>
          <p:nvPr/>
        </p:nvSpPr>
        <p:spPr>
          <a:xfrm>
            <a:off x="4182110" y="4219575"/>
            <a:ext cx="1249680" cy="275590"/>
          </a:xfrm>
          <a:prstGeom prst="rect">
            <a:avLst/>
          </a:prstGeom>
          <a:noFill/>
        </p:spPr>
        <p:txBody>
          <a:bodyPr wrap="none" rtlCol="0">
            <a:spAutoFit/>
          </a:bodyPr>
          <a:p>
            <a:r>
              <a:rPr lang="zh-CN" altLang="en-US" sz="1200"/>
              <a:t>汇报人：吕思索</a:t>
            </a:r>
            <a:endParaRPr lang="zh-CN" altLang="en-US" sz="1200"/>
          </a:p>
        </p:txBody>
      </p:sp>
      <p:sp>
        <p:nvSpPr>
          <p:cNvPr id="16" name="文本框 15"/>
          <p:cNvSpPr txBox="1"/>
          <p:nvPr/>
        </p:nvSpPr>
        <p:spPr>
          <a:xfrm>
            <a:off x="7005955" y="4219575"/>
            <a:ext cx="880110" cy="275590"/>
          </a:xfrm>
          <a:prstGeom prst="rect">
            <a:avLst/>
          </a:prstGeom>
          <a:noFill/>
        </p:spPr>
        <p:txBody>
          <a:bodyPr wrap="none" rtlCol="0">
            <a:spAutoFit/>
          </a:bodyPr>
          <a:p>
            <a:r>
              <a:rPr lang="en-US" altLang="zh-CN" sz="1200"/>
              <a:t>2022.09.26</a:t>
            </a:r>
            <a:endParaRPr lang="en-US" altLang="zh-CN" sz="1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298450" cy="368300"/>
          </a:xfrm>
          <a:prstGeom prst="rect">
            <a:avLst/>
          </a:prstGeom>
          <a:noFill/>
        </p:spPr>
        <p:txBody>
          <a:bodyPr wrap="none" rtlCol="0">
            <a:spAutoFit/>
          </a:bodyPr>
          <a:p>
            <a:r>
              <a:rPr lang="en-US" altLang="zh-CN"/>
              <a:t>9</a:t>
            </a:r>
            <a:endParaRPr lang="en-US" altLang="zh-CN"/>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52" y="138429"/>
            <a:ext cx="5059083" cy="449264"/>
          </a:xfrm>
        </p:spPr>
        <p:txBody>
          <a:bodyPr/>
          <a:p>
            <a:r>
              <a:rPr lang="en-GB" altLang="zh-CN" sz="3000" b="1" dirty="0">
                <a:latin typeface="黑体" panose="02010609060101010101" pitchFamily="49" charset="-122"/>
                <a:ea typeface="黑体" panose="02010609060101010101" pitchFamily="49" charset="-122"/>
              </a:rPr>
              <a:t>Past Preference Encoder</a:t>
            </a:r>
            <a:endParaRPr lang="en-GB" altLang="zh-CN" sz="3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内容占位符 2" descr="7b0a20202020227461726765744d6f64756c65223a202270726f636573734f6e6c696e65466f6e7473220a7d0a"/>
              <p:cNvSpPr>
                <a:spLocks noGrp="1"/>
              </p:cNvSpPr>
              <p:nvPr>
                <p:ph idx="1"/>
              </p:nvPr>
            </p:nvSpPr>
            <p:spPr>
              <a:xfrm>
                <a:off x="630555" y="993140"/>
                <a:ext cx="10539095" cy="5227955"/>
              </a:xfrm>
            </p:spPr>
            <p:txBody>
              <a:bodyPr/>
              <a:p>
                <a:pPr>
                  <a:lnSpc>
                    <a:spcPct val="120000"/>
                  </a:lnSpc>
                </a:pPr>
                <a:r>
                  <a:rPr lang="en-US" altLang="zh-CN" sz="1800" dirty="0">
                    <a:latin typeface="黑体" panose="02010609060101010101" pitchFamily="49" charset="-122"/>
                    <a:ea typeface="黑体" panose="02010609060101010101" pitchFamily="49" charset="-122"/>
                    <a:cs typeface="Times New Roman" panose="02020603050405020304" pitchFamily="18" charset="0"/>
                    <a:sym typeface="+mn-ea"/>
                  </a:rPr>
                  <a:t>Transformer Layer:</a:t>
                </a:r>
                <a:endPar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endParaRPr>
              </a:p>
              <a:p>
                <a:pPr marL="685800" lvl="1" indent="-228600">
                  <a:lnSpc>
                    <a:spcPct val="120000"/>
                  </a:lnSpc>
                  <a:buFont typeface="Arial" panose="020B0604020202020204" pitchFamily="34" charset="0"/>
                  <a:buChar char="•"/>
                </a:pPr>
                <a:r>
                  <a:rPr lang="zh-CN" altLang="en-US" sz="1540" dirty="0">
                    <a:solidFill>
                      <a:schemeClr val="tx1"/>
                    </a:solidFill>
                    <a:latin typeface="黑体" panose="02010609060101010101" pitchFamily="49" charset="-122"/>
                    <a:ea typeface="黑体" panose="02010609060101010101" pitchFamily="49" charset="-122"/>
                    <a:cs typeface="Times New Roman" panose="02020603050405020304" pitchFamily="18" charset="0"/>
                    <a:sym typeface="+mn-ea"/>
                  </a:rPr>
                  <a:t>将</a:t>
                </a:r>
                <a14:m>
                  <m:oMath xmlns:m="http://schemas.openxmlformats.org/officeDocument/2006/math">
                    <m:sSub>
                      <m:sSubPr>
                        <m:ctrlPr>
                          <a:rPr lang="en-US" altLang="zh-CN" sz="154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4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𝐸</m:t>
                        </m:r>
                      </m:e>
                      <m:sub>
                        <m:sSubSup>
                          <m:sSubSupPr>
                            <m:ctrlPr>
                              <a:rPr lang="en-US" altLang="zh-CN" sz="154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SupPr>
                          <m:e>
                            <m:r>
                              <a:rPr lang="en-US" altLang="zh-CN" sz="154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𝑆</m:t>
                            </m:r>
                          </m:e>
                          <m:sub>
                            <m:r>
                              <a:rPr lang="en-US" altLang="zh-CN" sz="154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up>
                            <m:r>
                              <a:rPr lang="en-US" altLang="zh-CN" sz="154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𝑢</m:t>
                            </m:r>
                          </m:sup>
                        </m:sSubSup>
                      </m:sub>
                    </m:sSub>
                  </m:oMath>
                </a14:m>
                <a:r>
                  <a:rPr lang="zh-CN" altLang="en-US" sz="1540" dirty="0">
                    <a:latin typeface="黑体" panose="02010609060101010101" pitchFamily="49" charset="-122"/>
                    <a:ea typeface="黑体" panose="02010609060101010101" pitchFamily="49" charset="-122"/>
                    <a:cs typeface="Times New Roman" panose="02020603050405020304" pitchFamily="18" charset="0"/>
                    <a:sym typeface="+mn-ea"/>
                  </a:rPr>
                  <a:t>馈入 Transformer 层，得到由隐藏向量组成的输出矩阵：</a:t>
                </a:r>
                <a:endParaRPr lang="zh-CN" altLang="en-US" sz="154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20000"/>
                  </a:lnSpc>
                  <a:buFont typeface="Arial" panose="020B0604020202020204" pitchFamily="34" charset="0"/>
                  <a:buNone/>
                </a:pP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20000"/>
                  </a:lnSpc>
                  <a:buFont typeface="Arial" panose="020B0604020202020204" pitchFamily="34" charset="0"/>
                  <a:buNone/>
                </a:pP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0" lvl="1" indent="-228600">
                  <a:lnSpc>
                    <a:spcPct val="120000"/>
                  </a:lnSpc>
                  <a:buFont typeface="Arial" panose="020B0604020202020204" pitchFamily="34" charset="0"/>
                  <a:buChar char="•"/>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掩码训练：受最近构建自我监督训练目标以实现掩码标记预测的研究的启发，设计了三个辅助任务来进一步监督过去的偏好学习并帮助捕获更准确的偏好表示：</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4572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给定一个序列</a:t>
                </a:r>
                <a14:m>
                  <m:oMath xmlns:m="http://schemas.openxmlformats.org/officeDocument/2006/math">
                    <m:sSubSup>
                      <m:sSubSup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Sup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𝑆</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up>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𝑢</m:t>
                        </m:r>
                      </m:sup>
                    </m:sSubSup>
                  </m:oMath>
                </a14:m>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，随机屏蔽</a:t>
                </a:r>
                <a:r>
                  <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20%</a:t>
                </a:r>
                <a:r>
                  <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的签到记录</a:t>
                </a:r>
                <a:r>
                  <a:rPr lang="en-US" altLang="zh-CN"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对应的嵌入向量和隐藏状态分别用</a:t>
                </a:r>
                <a14:m>
                  <m:oMath xmlns:m="http://schemas.openxmlformats.org/officeDocument/2006/math">
                    <m:sSub>
                      <m:sSubPr>
                        <m:ctrlPr>
                          <a:rPr lang="en-US" altLang="zh-CN" sz="14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4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𝑒</m:t>
                        </m:r>
                      </m:e>
                      <m:sub>
                        <m:r>
                          <a:rPr lang="en-US" altLang="zh-CN" sz="14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𝑚</m:t>
                        </m:r>
                      </m:sub>
                    </m:sSub>
                  </m:oMath>
                </a14:m>
                <a:r>
                  <a:rPr lang="en-US" altLang="zh-CN"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和</a:t>
                </a:r>
                <a14:m>
                  <m:oMath xmlns:m="http://schemas.openxmlformats.org/officeDocument/2006/math">
                    <m:sSub>
                      <m:sSubPr>
                        <m:ctrlPr>
                          <a:rPr lang="en-US" altLang="zh-CN" sz="14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4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ℎ</m:t>
                        </m:r>
                      </m:e>
                      <m:sub>
                        <m:r>
                          <a:rPr lang="en-US" altLang="zh-CN" sz="14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𝑚</m:t>
                        </m:r>
                      </m:sub>
                    </m:sSub>
                  </m:oMath>
                </a14:m>
                <a:r>
                  <a:rPr lang="en-US" altLang="zh-CN" sz="14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表示</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4572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通过 softmax 层解码隐藏向量</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ℎ</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𝑚</m:t>
                        </m:r>
                      </m:sub>
                    </m:sSub>
                  </m:oMath>
                </a14:m>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，对原始位置</a:t>
                </a:r>
                <a14:m>
                  <m:oMath xmlns:m="http://schemas.openxmlformats.org/officeDocument/2006/math">
                    <m:r>
                      <a:rPr lang="en-US" altLang="zh-CN" sz="1500" dirty="0">
                        <a:solidFill>
                          <a:schemeClr val="tx1"/>
                        </a:solidFill>
                        <a:latin typeface="Cambria Math" panose="02040503050406030204" pitchFamily="18" charset="0"/>
                        <a:ea typeface="黑体" panose="02010609060101010101" pitchFamily="49" charset="-122"/>
                        <a:cs typeface="Cambria Math" panose="02040503050406030204" pitchFamily="18" charset="0"/>
                      </a:rPr>
                      <m:t> </m:t>
                    </m:r>
                    <m:r>
                      <m:rPr>
                        <m:sty m:val="p"/>
                      </m:rPr>
                      <a:rPr lang="en-US" altLang="zh-CN" sz="1500" dirty="0">
                        <a:solidFill>
                          <a:schemeClr val="tx1"/>
                        </a:solidFill>
                        <a:latin typeface="Cambria Math" panose="02040503050406030204" pitchFamily="18" charset="0"/>
                        <a:ea typeface="黑体" panose="02010609060101010101" pitchFamily="49" charset="-122"/>
                        <a:cs typeface="Cambria Math" panose="02040503050406030204" pitchFamily="18" charset="0"/>
                      </a:rPr>
                      <m:t>l</m:t>
                    </m:r>
                  </m:oMath>
                </a14:m>
                <a:r>
                  <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、类别 c 和时间 t 进行多任务预测</a:t>
                </a:r>
                <a:r>
                  <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457200" lvl="2" indent="-228600">
                  <a:lnSpc>
                    <a:spcPct val="120000"/>
                  </a:lnSpc>
                  <a:buFont typeface="Arial" panose="020B0604020202020204" pitchFamily="34" charset="0"/>
                  <a:buChar char="•"/>
                </a:pPr>
                <a:endPar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457200" lvl="2" indent="-228600">
                  <a:lnSpc>
                    <a:spcPct val="120000"/>
                  </a:lnSpc>
                  <a:buFont typeface="Arial" panose="020B0604020202020204" pitchFamily="34" charset="0"/>
                  <a:buChar char="•"/>
                </a:pPr>
                <a:endPar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457200" lvl="2" indent="-228600">
                  <a:lnSpc>
                    <a:spcPct val="120000"/>
                  </a:lnSpc>
                  <a:buFont typeface="Arial" panose="020B0604020202020204" pitchFamily="34" charset="0"/>
                  <a:buChar char="•"/>
                </a:pPr>
                <a:r>
                  <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辅助任务的损失</a:t>
                </a:r>
                <a:r>
                  <a:rPr lang="zh-CN" altLang="en-GB"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函数（</a:t>
                </a:r>
                <a:r>
                  <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负对数似然</a:t>
                </a:r>
                <a:r>
                  <a:rPr lang="zh-CN" altLang="en-GB"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函数</a:t>
                </a:r>
                <a:r>
                  <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）是</a:t>
                </a:r>
                <a:r>
                  <a:rPr lang="zh-CN" altLang="en-GB"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lang="zh-CN" altLang="en-GB"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8" name="内容占位符 2" descr="7b0a20202020227461726765744d6f64756c65223a202270726f636573734f6e6c696e65466f6e7473220a7d0a"/>
              <p:cNvSpPr>
                <a:spLocks noRot="1" noChangeAspect="1" noMove="1" noResize="1" noEditPoints="1" noAdjustHandles="1" noChangeArrowheads="1" noChangeShapeType="1" noTextEdit="1"/>
              </p:cNvSpPr>
              <p:nvPr>
                <p:ph idx="1"/>
              </p:nvPr>
            </p:nvSpPr>
            <p:spPr>
              <a:xfrm>
                <a:off x="630555" y="993140"/>
                <a:ext cx="10539095" cy="5227955"/>
              </a:xfrm>
              <a:blipFill rotWithShape="1">
                <a:blip r:embed="rId2"/>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8187690" y="0"/>
            <a:ext cx="3851910" cy="1656080"/>
          </a:xfrm>
          <a:prstGeom prst="rect">
            <a:avLst/>
          </a:prstGeom>
        </p:spPr>
      </p:pic>
      <p:pic>
        <p:nvPicPr>
          <p:cNvPr id="11" name="图片 10"/>
          <p:cNvPicPr>
            <a:picLocks noChangeAspect="1"/>
          </p:cNvPicPr>
          <p:nvPr/>
        </p:nvPicPr>
        <p:blipFill>
          <a:blip r:embed="rId4"/>
          <a:stretch>
            <a:fillRect/>
          </a:stretch>
        </p:blipFill>
        <p:spPr>
          <a:xfrm>
            <a:off x="1914525" y="1762760"/>
            <a:ext cx="3930650" cy="624205"/>
          </a:xfrm>
          <a:prstGeom prst="rect">
            <a:avLst/>
          </a:prstGeom>
        </p:spPr>
      </p:pic>
      <p:pic>
        <p:nvPicPr>
          <p:cNvPr id="12" name="图片 11"/>
          <p:cNvPicPr>
            <a:picLocks noChangeAspect="1"/>
          </p:cNvPicPr>
          <p:nvPr/>
        </p:nvPicPr>
        <p:blipFill>
          <a:blip r:embed="rId5"/>
          <a:stretch>
            <a:fillRect/>
          </a:stretch>
        </p:blipFill>
        <p:spPr>
          <a:xfrm>
            <a:off x="1914525" y="2386965"/>
            <a:ext cx="3930650" cy="622935"/>
          </a:xfrm>
          <a:prstGeom prst="rect">
            <a:avLst/>
          </a:prstGeom>
        </p:spPr>
      </p:pic>
      <p:pic>
        <p:nvPicPr>
          <p:cNvPr id="13" name="图片 12"/>
          <p:cNvPicPr>
            <a:picLocks noChangeAspect="1"/>
          </p:cNvPicPr>
          <p:nvPr/>
        </p:nvPicPr>
        <p:blipFill>
          <a:blip r:embed="rId6"/>
          <a:stretch>
            <a:fillRect/>
          </a:stretch>
        </p:blipFill>
        <p:spPr>
          <a:xfrm>
            <a:off x="6408420" y="1806575"/>
            <a:ext cx="3286125" cy="1236345"/>
          </a:xfrm>
          <a:prstGeom prst="rect">
            <a:avLst/>
          </a:prstGeom>
        </p:spPr>
      </p:pic>
      <p:pic>
        <p:nvPicPr>
          <p:cNvPr id="15" name="图片 14"/>
          <p:cNvPicPr>
            <a:picLocks noChangeAspect="1"/>
          </p:cNvPicPr>
          <p:nvPr/>
        </p:nvPicPr>
        <p:blipFill>
          <a:blip r:embed="rId7"/>
          <a:stretch>
            <a:fillRect/>
          </a:stretch>
        </p:blipFill>
        <p:spPr>
          <a:xfrm>
            <a:off x="1278890" y="6323965"/>
            <a:ext cx="2419350" cy="474980"/>
          </a:xfrm>
          <a:prstGeom prst="rect">
            <a:avLst/>
          </a:prstGeom>
        </p:spPr>
      </p:pic>
      <p:pic>
        <p:nvPicPr>
          <p:cNvPr id="16" name="图片 15"/>
          <p:cNvPicPr>
            <a:picLocks noChangeAspect="1"/>
          </p:cNvPicPr>
          <p:nvPr/>
        </p:nvPicPr>
        <p:blipFill>
          <a:blip r:embed="rId8"/>
          <a:stretch>
            <a:fillRect/>
          </a:stretch>
        </p:blipFill>
        <p:spPr>
          <a:xfrm>
            <a:off x="5053965" y="3757295"/>
            <a:ext cx="1781175" cy="227965"/>
          </a:xfrm>
          <a:prstGeom prst="rect">
            <a:avLst/>
          </a:prstGeom>
        </p:spPr>
      </p:pic>
      <p:pic>
        <p:nvPicPr>
          <p:cNvPr id="17" name="图片 16"/>
          <p:cNvPicPr>
            <a:picLocks noChangeAspect="1"/>
          </p:cNvPicPr>
          <p:nvPr/>
        </p:nvPicPr>
        <p:blipFill>
          <a:blip r:embed="rId9"/>
          <a:stretch>
            <a:fillRect/>
          </a:stretch>
        </p:blipFill>
        <p:spPr>
          <a:xfrm>
            <a:off x="2065655" y="4458335"/>
            <a:ext cx="4552315" cy="461645"/>
          </a:xfrm>
          <a:prstGeom prst="rect">
            <a:avLst/>
          </a:prstGeom>
        </p:spPr>
      </p:pic>
      <mc:AlternateContent xmlns:mc="http://schemas.openxmlformats.org/markup-compatibility/2006">
        <mc:Choice xmlns:a14="http://schemas.microsoft.com/office/drawing/2010/main" Requires="a14">
          <p:sp>
            <p:nvSpPr>
              <p:cNvPr id="19" name="文本框 18"/>
              <p:cNvSpPr txBox="1"/>
              <p:nvPr/>
            </p:nvSpPr>
            <p:spPr>
              <a:xfrm>
                <a:off x="6704330" y="4613275"/>
                <a:ext cx="4170045" cy="306705"/>
              </a:xfrm>
              <a:prstGeom prst="rect">
                <a:avLst/>
              </a:prstGeom>
              <a:noFill/>
            </p:spPr>
            <p:txBody>
              <a:bodyPr wrap="square" rtlCol="0">
                <a:spAutoFit/>
              </a:bodyPr>
              <a:p>
                <a:pPr algn="l"/>
                <a:r>
                  <a:rPr lang="zh-CN" altLang="en-US" sz="1400"/>
                  <a:t>（其中 </a:t>
                </a:r>
                <a14:m>
                  <m:oMath xmlns:m="http://schemas.openxmlformats.org/officeDocument/2006/math">
                    <m:sSub>
                      <m:sSubPr>
                        <m:ctrlPr>
                          <a:rPr lang="en-US" altLang="zh-CN" sz="1400" i="1">
                            <a:latin typeface="Cambria Math" panose="02040503050406030204" pitchFamily="18" charset="0"/>
                            <a:cs typeface="Cambria Math" panose="02040503050406030204" pitchFamily="18" charset="0"/>
                          </a:rPr>
                        </m:ctrlPr>
                      </m:sSubPr>
                      <m:e>
                        <m:r>
                          <a:rPr lang="en-US" altLang="zh-CN" sz="1400" i="1">
                            <a:latin typeface="Cambria Math" panose="02040503050406030204" pitchFamily="18" charset="0"/>
                            <a:cs typeface="Cambria Math" panose="02040503050406030204" pitchFamily="18" charset="0"/>
                          </a:rPr>
                          <m:t>𝑊</m:t>
                        </m:r>
                      </m:e>
                      <m:sub>
                        <m:r>
                          <a:rPr lang="en-US" altLang="zh-CN" sz="1400" i="1">
                            <a:latin typeface="Cambria Math" panose="02040503050406030204" pitchFamily="18" charset="0"/>
                            <a:cs typeface="Cambria Math" panose="02040503050406030204" pitchFamily="18" charset="0"/>
                          </a:rPr>
                          <m:t>𝑙</m:t>
                        </m:r>
                      </m:sub>
                    </m:sSub>
                    <m:r>
                      <a:rPr lang="en-US" altLang="zh-CN" sz="1400" i="1">
                        <a:latin typeface="Cambria Math" panose="02040503050406030204" pitchFamily="18" charset="0"/>
                        <a:cs typeface="Cambria Math" panose="02040503050406030204" pitchFamily="18" charset="0"/>
                      </a:rPr>
                      <m:t>，</m:t>
                    </m:r>
                    <m:sSub>
                      <m:sSubPr>
                        <m:ctrlPr>
                          <a:rPr lang="en-US" altLang="zh-CN" sz="1400" i="1">
                            <a:latin typeface="Cambria Math" panose="02040503050406030204" pitchFamily="18" charset="0"/>
                            <a:cs typeface="Cambria Math" panose="02040503050406030204" pitchFamily="18" charset="0"/>
                          </a:rPr>
                        </m:ctrlPr>
                      </m:sSubPr>
                      <m:e>
                        <m:r>
                          <a:rPr lang="en-US" altLang="zh-CN" sz="1400" i="1">
                            <a:latin typeface="Cambria Math" panose="02040503050406030204" pitchFamily="18" charset="0"/>
                            <a:cs typeface="Cambria Math" panose="02040503050406030204" pitchFamily="18" charset="0"/>
                          </a:rPr>
                          <m:t>𝑊</m:t>
                        </m:r>
                      </m:e>
                      <m:sub>
                        <m:r>
                          <a:rPr lang="en-US" altLang="zh-CN" sz="1400" i="1">
                            <a:latin typeface="Cambria Math" panose="02040503050406030204" pitchFamily="18" charset="0"/>
                            <a:cs typeface="Cambria Math" panose="02040503050406030204" pitchFamily="18" charset="0"/>
                          </a:rPr>
                          <m:t>𝑐</m:t>
                        </m:r>
                      </m:sub>
                    </m:sSub>
                    <m:r>
                      <a:rPr lang="en-US" altLang="zh-CN" sz="1400" i="1">
                        <a:latin typeface="Cambria Math" panose="02040503050406030204" pitchFamily="18" charset="0"/>
                        <a:cs typeface="Cambria Math" panose="02040503050406030204" pitchFamily="18" charset="0"/>
                      </a:rPr>
                      <m:t>，</m:t>
                    </m:r>
                    <m:sSub>
                      <m:sSubPr>
                        <m:ctrlPr>
                          <a:rPr lang="en-US" altLang="zh-CN" sz="1400" i="1">
                            <a:latin typeface="Cambria Math" panose="02040503050406030204" pitchFamily="18" charset="0"/>
                            <a:cs typeface="Cambria Math" panose="02040503050406030204" pitchFamily="18" charset="0"/>
                          </a:rPr>
                        </m:ctrlPr>
                      </m:sSubPr>
                      <m:e>
                        <m:r>
                          <a:rPr lang="en-US" altLang="zh-CN" sz="1400" i="1">
                            <a:latin typeface="Cambria Math" panose="02040503050406030204" pitchFamily="18" charset="0"/>
                            <a:cs typeface="Cambria Math" panose="02040503050406030204" pitchFamily="18" charset="0"/>
                          </a:rPr>
                          <m:t>𝑊</m:t>
                        </m:r>
                      </m:e>
                      <m:sub>
                        <m:r>
                          <a:rPr lang="en-US" altLang="zh-CN" sz="1400" i="1">
                            <a:latin typeface="Cambria Math" panose="02040503050406030204" pitchFamily="18" charset="0"/>
                            <a:cs typeface="Cambria Math" panose="02040503050406030204" pitchFamily="18" charset="0"/>
                          </a:rPr>
                          <m:t>𝑡</m:t>
                        </m:r>
                      </m:sub>
                    </m:sSub>
                  </m:oMath>
                </a14:m>
                <a:r>
                  <a:rPr lang="zh-CN" altLang="en-US" sz="1400"/>
                  <a:t>是这三个任务对应的变换矩阵）</a:t>
                </a:r>
                <a:endParaRPr lang="zh-CN" altLang="en-US" sz="1400"/>
              </a:p>
            </p:txBody>
          </p:sp>
        </mc:Choice>
        <mc:Fallback>
          <p:sp>
            <p:nvSpPr>
              <p:cNvPr id="19" name="文本框 18"/>
              <p:cNvSpPr txBox="1">
                <a:spLocks noRot="1" noChangeAspect="1" noMove="1" noResize="1" noEditPoints="1" noAdjustHandles="1" noChangeArrowheads="1" noChangeShapeType="1" noTextEdit="1"/>
              </p:cNvSpPr>
              <p:nvPr/>
            </p:nvSpPr>
            <p:spPr>
              <a:xfrm>
                <a:off x="6704330" y="4613275"/>
                <a:ext cx="4170045" cy="306705"/>
              </a:xfrm>
              <a:prstGeom prst="rect">
                <a:avLst/>
              </a:prstGeom>
              <a:blipFill rotWithShape="1">
                <a:blip r:embed="rId10"/>
                <a:stretch>
                  <a:fillRect r="-777"/>
                </a:stretch>
              </a:blipFill>
            </p:spPr>
            <p:txBody>
              <a:bodyPr/>
              <a:lstStyle/>
              <a:p>
                <a:r>
                  <a:rPr lang="zh-CN" altLang="en-US">
                    <a:noFill/>
                  </a:rPr>
                  <a:t> </a:t>
                </a:r>
              </a:p>
            </p:txBody>
          </p:sp>
        </mc:Fallback>
      </mc:AlternateContent>
      <p:pic>
        <p:nvPicPr>
          <p:cNvPr id="21" name="图片 20"/>
          <p:cNvPicPr>
            <a:picLocks noChangeAspect="1"/>
          </p:cNvPicPr>
          <p:nvPr/>
        </p:nvPicPr>
        <p:blipFill>
          <a:blip r:embed="rId11"/>
          <a:stretch>
            <a:fillRect/>
          </a:stretch>
        </p:blipFill>
        <p:spPr>
          <a:xfrm>
            <a:off x="1566545" y="5520690"/>
            <a:ext cx="3198495" cy="421640"/>
          </a:xfrm>
          <a:prstGeom prst="rect">
            <a:avLst/>
          </a:prstGeom>
        </p:spPr>
      </p:pic>
      <p:pic>
        <p:nvPicPr>
          <p:cNvPr id="22" name="图片 21"/>
          <p:cNvPicPr>
            <a:picLocks noChangeAspect="1"/>
          </p:cNvPicPr>
          <p:nvPr/>
        </p:nvPicPr>
        <p:blipFill>
          <a:blip r:embed="rId12"/>
          <a:stretch>
            <a:fillRect/>
          </a:stretch>
        </p:blipFill>
        <p:spPr>
          <a:xfrm>
            <a:off x="4759960" y="5520690"/>
            <a:ext cx="3649345" cy="421640"/>
          </a:xfrm>
          <a:prstGeom prst="rect">
            <a:avLst/>
          </a:prstGeom>
        </p:spPr>
      </p:pic>
      <mc:AlternateContent xmlns:mc="http://schemas.openxmlformats.org/markup-compatibility/2006">
        <mc:Choice xmlns:a14="http://schemas.microsoft.com/office/drawing/2010/main" Requires="a14">
          <p:sp>
            <p:nvSpPr>
              <p:cNvPr id="23" name="文本框 22"/>
              <p:cNvSpPr txBox="1"/>
              <p:nvPr/>
            </p:nvSpPr>
            <p:spPr>
              <a:xfrm>
                <a:off x="8478520" y="5633085"/>
                <a:ext cx="3269615" cy="521970"/>
              </a:xfrm>
              <a:prstGeom prst="rect">
                <a:avLst/>
              </a:prstGeom>
              <a:noFill/>
            </p:spPr>
            <p:txBody>
              <a:bodyPr wrap="square" rtlCol="0">
                <a:spAutoFit/>
              </a:bodyPr>
              <a:p>
                <a:pPr algn="l"/>
                <a14:m>
                  <m:oMath xmlns:m="http://schemas.openxmlformats.org/officeDocument/2006/math">
                    <m:sSub>
                      <m:sSubPr>
                        <m:ctrlPr>
                          <a:rPr lang="en-US" altLang="zh-CN" sz="1400" i="1">
                            <a:latin typeface="Cambria Math" panose="02040503050406030204" pitchFamily="18" charset="0"/>
                            <a:cs typeface="Cambria Math" panose="02040503050406030204" pitchFamily="18" charset="0"/>
                          </a:rPr>
                        </m:ctrlPr>
                      </m:sSubPr>
                      <m:e>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𝑁</m:t>
                        </m:r>
                      </m:e>
                      <m:sub>
                        <m:r>
                          <a:rPr lang="en-US" altLang="zh-CN" sz="1400" i="1">
                            <a:latin typeface="Cambria Math" panose="02040503050406030204" pitchFamily="18" charset="0"/>
                            <a:cs typeface="Cambria Math" panose="02040503050406030204" pitchFamily="18" charset="0"/>
                          </a:rPr>
                          <m:t>𝑚</m:t>
                        </m:r>
                      </m:sub>
                    </m:sSub>
                  </m:oMath>
                </a14:m>
                <a:r>
                  <a:rPr lang="zh-CN" altLang="en-US" sz="1400"/>
                  <a:t>是所有被屏蔽记录的集合）</a:t>
                </a:r>
                <a:endParaRPr lang="zh-CN" altLang="en-US" sz="1400"/>
              </a:p>
              <a:p>
                <a:endParaRPr lang="zh-CN" altLang="en-US" sz="1400"/>
              </a:p>
            </p:txBody>
          </p:sp>
        </mc:Choice>
        <mc:Fallback>
          <p:sp>
            <p:nvSpPr>
              <p:cNvPr id="23" name="文本框 22"/>
              <p:cNvSpPr txBox="1">
                <a:spLocks noRot="1" noChangeAspect="1" noMove="1" noResize="1" noEditPoints="1" noAdjustHandles="1" noChangeArrowheads="1" noChangeShapeType="1" noTextEdit="1"/>
              </p:cNvSpPr>
              <p:nvPr/>
            </p:nvSpPr>
            <p:spPr>
              <a:xfrm>
                <a:off x="8478520" y="5633085"/>
                <a:ext cx="3269615" cy="521970"/>
              </a:xfrm>
              <a:prstGeom prst="rect">
                <a:avLst/>
              </a:prstGeom>
              <a:blipFill rotWithShape="1">
                <a:blip r:embed="rId1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414020" cy="368300"/>
          </a:xfrm>
          <a:prstGeom prst="rect">
            <a:avLst/>
          </a:prstGeom>
          <a:noFill/>
        </p:spPr>
        <p:txBody>
          <a:bodyPr wrap="none" rtlCol="0">
            <a:spAutoFit/>
          </a:bodyPr>
          <a:p>
            <a:r>
              <a:rPr lang="en-US" altLang="zh-CN"/>
              <a:t>10</a:t>
            </a:r>
            <a:endParaRPr lang="en-US" altLang="zh-CN"/>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90" y="138430"/>
            <a:ext cx="5410200" cy="449580"/>
          </a:xfrm>
        </p:spPr>
        <p:txBody>
          <a:bodyPr/>
          <a:p>
            <a:r>
              <a:rPr lang="en-GB" altLang="zh-CN" sz="3000" b="1" dirty="0">
                <a:latin typeface="黑体" panose="02010609060101010101" pitchFamily="49" charset="-122"/>
                <a:ea typeface="黑体" panose="02010609060101010101" pitchFamily="49" charset="-122"/>
              </a:rPr>
              <a:t>Current Preference Encoder</a:t>
            </a:r>
            <a:endParaRPr lang="en-GB" altLang="zh-CN" sz="3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内容占位符 2" descr="7b0a20202020227461726765744d6f64756c65223a202270726f636573734f6e6c696e65466f6e7473220a7d0a"/>
              <p:cNvSpPr>
                <a:spLocks noGrp="1"/>
              </p:cNvSpPr>
              <p:nvPr>
                <p:ph idx="1"/>
              </p:nvPr>
            </p:nvSpPr>
            <p:spPr>
              <a:xfrm>
                <a:off x="741680" y="2018665"/>
                <a:ext cx="10594340" cy="3988435"/>
              </a:xfrm>
            </p:spPr>
            <p:txBody>
              <a:bodyPr/>
              <a:p>
                <a:pPr marL="0" indent="0">
                  <a:lnSpc>
                    <a:spcPct val="120000"/>
                  </a:lnSpc>
                  <a:buNone/>
                </a:pPr>
                <a:endParaRPr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en-GB" altLang="zh-CN" sz="1800" b="1" dirty="0">
                    <a:latin typeface="黑体" panose="02010609060101010101" pitchFamily="49" charset="-122"/>
                    <a:ea typeface="黑体" panose="02010609060101010101" pitchFamily="49" charset="-122"/>
                    <a:sym typeface="+mn-ea"/>
                  </a:rPr>
                  <a:t>Current Preference Encoder</a:t>
                </a:r>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a:t>
                </a:r>
                <a:endParaRPr lang="zh-CN" altLang="en-US" sz="1800" dirty="0">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zh-CN" altLang="en-GB"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使用 LSTM 单元来表征用户对当前签到行为的时间感知顺序依赖性</a:t>
                </a:r>
                <a:endParaRPr lang="zh-CN" altLang="en-GB"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Embedding Layer</a:t>
                </a: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lang="zh-CN" altLang="en-GB"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latin typeface="黑体" panose="02010609060101010101" pitchFamily="49" charset="-122"/>
                    <a:ea typeface="黑体" panose="02010609060101010101" pitchFamily="49" charset="-122"/>
                    <a:cs typeface="Times New Roman" panose="02020603050405020304" pitchFamily="18" charset="0"/>
                    <a:sym typeface="+mn-ea"/>
                  </a:rPr>
                  <a:t>给定用户 u 的当前轨迹</a:t>
                </a:r>
                <a:r>
                  <a:rPr lang="en-US" altLang="zh-CN" sz="1500" dirty="0">
                    <a:latin typeface="黑体" panose="02010609060101010101" pitchFamily="49" charset="-122"/>
                    <a:ea typeface="黑体" panose="02010609060101010101" pitchFamily="49" charset="-122"/>
                    <a:cs typeface="Times New Roman" panose="02020603050405020304" pitchFamily="18" charset="0"/>
                    <a:sym typeface="+mn-ea"/>
                  </a:rPr>
                  <a:t> </a:t>
                </a:r>
                <a14:m>
                  <m:oMath xmlns:m="http://schemas.openxmlformats.org/officeDocument/2006/math">
                    <m:sSubSup>
                      <m:sSubSupPr>
                        <m:ctrlPr>
                          <a:rPr lang="en-US" altLang="zh-CN" sz="1500" i="1" dirty="0">
                            <a:latin typeface="Cambria Math" panose="02040503050406030204" pitchFamily="18" charset="0"/>
                            <a:ea typeface="黑体" panose="02010609060101010101" pitchFamily="49" charset="-122"/>
                            <a:cs typeface="Cambria Math" panose="02040503050406030204" pitchFamily="18" charset="0"/>
                            <a:sym typeface="+mn-ea"/>
                          </a:rPr>
                        </m:ctrlPr>
                      </m:sSubSupPr>
                      <m:e>
                        <m:r>
                          <a:rPr lang="en-US" altLang="zh-CN" sz="1500" i="1" dirty="0">
                            <a:latin typeface="Cambria Math" panose="02040503050406030204" pitchFamily="18" charset="0"/>
                            <a:ea typeface="黑体" panose="02010609060101010101" pitchFamily="49" charset="-122"/>
                            <a:cs typeface="Cambria Math" panose="02040503050406030204" pitchFamily="18" charset="0"/>
                            <a:sym typeface="+mn-ea"/>
                          </a:rPr>
                          <m:t>𝑆</m:t>
                        </m:r>
                      </m:e>
                      <m:sub>
                        <m:r>
                          <a:rPr lang="en-US" altLang="zh-CN" sz="1500" i="1" dirty="0">
                            <a:latin typeface="Cambria Math" panose="02040503050406030204" pitchFamily="18" charset="0"/>
                            <a:ea typeface="黑体" panose="02010609060101010101" pitchFamily="49" charset="-122"/>
                            <a:cs typeface="Cambria Math" panose="02040503050406030204" pitchFamily="18" charset="0"/>
                            <a:sym typeface="+mn-ea"/>
                          </a:rPr>
                          <m:t>𝑛</m:t>
                        </m:r>
                      </m:sub>
                      <m:sup>
                        <m:r>
                          <a:rPr lang="en-US" altLang="zh-CN" sz="1500" i="1" dirty="0">
                            <a:latin typeface="Cambria Math" panose="02040503050406030204" pitchFamily="18" charset="0"/>
                            <a:ea typeface="黑体" panose="02010609060101010101" pitchFamily="49" charset="-122"/>
                            <a:cs typeface="Cambria Math" panose="02040503050406030204" pitchFamily="18" charset="0"/>
                            <a:sym typeface="+mn-ea"/>
                          </a:rPr>
                          <m:t>𝑢</m:t>
                        </m:r>
                      </m:sup>
                    </m:sSubSup>
                  </m:oMath>
                </a14:m>
                <a:endParaRPr lang="zh-CN" altLang="en-US" sz="1500" dirty="0">
                  <a:latin typeface="黑体" panose="02010609060101010101" pitchFamily="49" charset="-122"/>
                  <a:ea typeface="黑体" panose="02010609060101010101" pitchFamily="49" charset="-122"/>
                  <a:cs typeface="Times New Roman" panose="02020603050405020304" pitchFamily="18" charset="0"/>
                  <a:sym typeface="+mn-ea"/>
                </a:endParaRPr>
              </a:p>
              <a:p>
                <a:pPr marL="1143000" lvl="2" indent="-228600">
                  <a:lnSpc>
                    <a:spcPct val="120000"/>
                  </a:lnSpc>
                  <a:buFont typeface="Arial" panose="020B0604020202020204" pitchFamily="34" charset="0"/>
                  <a:buChar char="•"/>
                </a:pPr>
                <a:r>
                  <a:rPr lang="zh-CN" altLang="en-US" sz="1500" dirty="0">
                    <a:latin typeface="黑体" panose="02010609060101010101" pitchFamily="49" charset="-122"/>
                    <a:ea typeface="黑体" panose="02010609060101010101" pitchFamily="49" charset="-122"/>
                    <a:cs typeface="Times New Roman" panose="02020603050405020304" pitchFamily="18" charset="0"/>
                    <a:sym typeface="+mn-ea"/>
                  </a:rPr>
                  <a:t>对每个签到行为</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𝑟</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Sub>
                  </m:oMath>
                </a14:m>
                <a:r>
                  <a:rPr lang="zh-CN" altLang="en-US" sz="1500" dirty="0">
                    <a:latin typeface="黑体" panose="02010609060101010101" pitchFamily="49" charset="-122"/>
                    <a:ea typeface="黑体" panose="02010609060101010101" pitchFamily="49" charset="-122"/>
                    <a:cs typeface="Times New Roman" panose="02020603050405020304" pitchFamily="18" charset="0"/>
                    <a:sym typeface="+mn-ea"/>
                  </a:rPr>
                  <a:t>表示为：</a:t>
                </a:r>
                <a:endParaRPr lang="zh-CN" altLang="en-US" sz="1500" dirty="0">
                  <a:latin typeface="黑体" panose="02010609060101010101" pitchFamily="49" charset="-122"/>
                  <a:ea typeface="黑体" panose="02010609060101010101" pitchFamily="49" charset="-122"/>
                  <a:cs typeface="Times New Roman" panose="02020603050405020304" pitchFamily="18" charset="0"/>
                  <a:sym typeface="+mn-ea"/>
                </a:endParaRPr>
              </a:p>
              <a:p>
                <a:pPr marL="11430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得到嵌入的当前轨迹：</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LSTM Layer:</a:t>
                </a:r>
                <a:endPar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输入LSTM层:</a:t>
                </a: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，其中</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ℎ</m:t>
                        </m:r>
                      </m:e>
                      <m:sub>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Sub>
                      </m:sub>
                    </m:sSub>
                  </m:oMath>
                </a14:m>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和</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ℎ</m:t>
                        </m:r>
                      </m:e>
                      <m:sub>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m:t>
                            </m:r>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1</m:t>
                            </m:r>
                          </m:sub>
                        </m:sSub>
                      </m:sub>
                    </m:sSub>
                  </m:oMath>
                </a14:m>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分别是对应于时间戳 </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Sub>
                  </m:oMath>
                </a14:m>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和 </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m:t>
                        </m:r>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1</m:t>
                        </m:r>
                      </m:sub>
                    </m:sSub>
                  </m:oMath>
                </a14:m>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的隐藏状态</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latin typeface="黑体" panose="02010609060101010101" pitchFamily="49" charset="-122"/>
                    <a:ea typeface="黑体" panose="02010609060101010101" pitchFamily="49" charset="-122"/>
                    <a:cs typeface="Times New Roman" panose="02020603050405020304" pitchFamily="18" charset="0"/>
                    <a:sym typeface="+mn-ea"/>
                  </a:rPr>
                  <a:t>最终</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LSTM 层输出针对用户当前偏好的隐藏状态序列</a:t>
                </a: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8" name="内容占位符 2" descr="7b0a20202020227461726765744d6f64756c65223a202270726f636573734f6e6c696e65466f6e7473220a7d0a"/>
              <p:cNvSpPr>
                <a:spLocks noRot="1" noChangeAspect="1" noMove="1" noResize="1" noEditPoints="1" noAdjustHandles="1" noChangeArrowheads="1" noChangeShapeType="1" noTextEdit="1"/>
              </p:cNvSpPr>
              <p:nvPr>
                <p:ph idx="1"/>
              </p:nvPr>
            </p:nvSpPr>
            <p:spPr>
              <a:xfrm>
                <a:off x="741680" y="2018665"/>
                <a:ext cx="10594340" cy="3988435"/>
              </a:xfrm>
              <a:blipFill rotWithShape="1">
                <a:blip r:embed="rId2"/>
                <a:stretch>
                  <a:fillRect b="-16"/>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8461375" y="138430"/>
            <a:ext cx="3626485" cy="4030980"/>
          </a:xfrm>
          <a:prstGeom prst="rect">
            <a:avLst/>
          </a:prstGeom>
        </p:spPr>
      </p:pic>
      <p:pic>
        <p:nvPicPr>
          <p:cNvPr id="7" name="图片 6"/>
          <p:cNvPicPr>
            <a:picLocks noChangeAspect="1"/>
          </p:cNvPicPr>
          <p:nvPr/>
        </p:nvPicPr>
        <p:blipFill>
          <a:blip r:embed="rId4"/>
          <a:stretch>
            <a:fillRect/>
          </a:stretch>
        </p:blipFill>
        <p:spPr>
          <a:xfrm>
            <a:off x="4211955" y="4024630"/>
            <a:ext cx="2375535" cy="335280"/>
          </a:xfrm>
          <a:prstGeom prst="rect">
            <a:avLst/>
          </a:prstGeom>
        </p:spPr>
      </p:pic>
      <p:pic>
        <p:nvPicPr>
          <p:cNvPr id="6" name="图片 5"/>
          <p:cNvPicPr>
            <a:picLocks noChangeAspect="1"/>
          </p:cNvPicPr>
          <p:nvPr/>
        </p:nvPicPr>
        <p:blipFill>
          <a:blip r:embed="rId5"/>
          <a:stretch>
            <a:fillRect/>
          </a:stretch>
        </p:blipFill>
        <p:spPr>
          <a:xfrm>
            <a:off x="3852545" y="4359910"/>
            <a:ext cx="2292350" cy="335280"/>
          </a:xfrm>
          <a:prstGeom prst="rect">
            <a:avLst/>
          </a:prstGeom>
        </p:spPr>
      </p:pic>
      <p:pic>
        <p:nvPicPr>
          <p:cNvPr id="9" name="图片 8"/>
          <p:cNvPicPr>
            <a:picLocks noChangeAspect="1"/>
          </p:cNvPicPr>
          <p:nvPr/>
        </p:nvPicPr>
        <p:blipFill>
          <a:blip r:embed="rId6"/>
          <a:stretch>
            <a:fillRect/>
          </a:stretch>
        </p:blipFill>
        <p:spPr>
          <a:xfrm>
            <a:off x="3044825" y="5050790"/>
            <a:ext cx="3841750" cy="354965"/>
          </a:xfrm>
          <a:prstGeom prst="rect">
            <a:avLst/>
          </a:prstGeom>
        </p:spPr>
      </p:pic>
      <p:pic>
        <p:nvPicPr>
          <p:cNvPr id="10" name="图片 9"/>
          <p:cNvPicPr>
            <a:picLocks noChangeAspect="1"/>
          </p:cNvPicPr>
          <p:nvPr/>
        </p:nvPicPr>
        <p:blipFill>
          <a:blip r:embed="rId7"/>
          <a:stretch>
            <a:fillRect/>
          </a:stretch>
        </p:blipFill>
        <p:spPr>
          <a:xfrm>
            <a:off x="6397625" y="5723255"/>
            <a:ext cx="2514600" cy="339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414020" cy="368300"/>
          </a:xfrm>
          <a:prstGeom prst="rect">
            <a:avLst/>
          </a:prstGeom>
          <a:noFill/>
        </p:spPr>
        <p:txBody>
          <a:bodyPr wrap="none" rtlCol="0">
            <a:spAutoFit/>
          </a:bodyPr>
          <a:p>
            <a:r>
              <a:rPr lang="en-US" altLang="zh-CN"/>
              <a:t>1</a:t>
            </a:r>
            <a:r>
              <a:rPr lang="en-GB" altLang="en-US"/>
              <a:t>1</a:t>
            </a:r>
            <a:endParaRPr lang="en-GB"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90" y="138430"/>
            <a:ext cx="5410200" cy="449580"/>
          </a:xfrm>
        </p:spPr>
        <p:txBody>
          <a:bodyPr/>
          <a:p>
            <a:r>
              <a:rPr lang="en-GB" altLang="zh-CN" sz="3000" b="1" dirty="0">
                <a:latin typeface="黑体" panose="02010609060101010101" pitchFamily="49" charset="-122"/>
                <a:ea typeface="黑体" panose="02010609060101010101" pitchFamily="49" charset="-122"/>
              </a:rPr>
              <a:t>Future Preference Extractor</a:t>
            </a:r>
            <a:endParaRPr lang="en-GB" altLang="zh-CN" sz="3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内容占位符 2" descr="7b0a20202020227461726765744d6f64756c65223a202270726f636573734f6e6c696e65466f6e7473220a7d0a"/>
              <p:cNvSpPr>
                <a:spLocks noGrp="1"/>
              </p:cNvSpPr>
              <p:nvPr>
                <p:ph idx="1"/>
              </p:nvPr>
            </p:nvSpPr>
            <p:spPr>
              <a:xfrm>
                <a:off x="766445" y="1122680"/>
                <a:ext cx="10659745" cy="5100955"/>
              </a:xfrm>
            </p:spPr>
            <p:txBody>
              <a:bodyPr/>
              <a:p>
                <a:pPr>
                  <a:lnSpc>
                    <a:spcPct val="120000"/>
                  </a:lnSpc>
                </a:pPr>
                <a:r>
                  <a:rPr sz="1800" dirty="0">
                    <a:latin typeface="黑体" panose="02010609060101010101" pitchFamily="49" charset="-122"/>
                    <a:ea typeface="黑体" panose="02010609060101010101" pitchFamily="49" charset="-122"/>
                    <a:sym typeface="+mn-ea"/>
                  </a:rPr>
                  <a:t>Future Preference Extractor</a:t>
                </a:r>
                <a:endParaRPr sz="1800" dirty="0">
                  <a:latin typeface="黑体" panose="02010609060101010101" pitchFamily="49" charset="-122"/>
                  <a:ea typeface="黑体" panose="02010609060101010101" pitchFamily="49" charset="-122"/>
                  <a:sym typeface="+mn-ea"/>
                </a:endParaRPr>
              </a:p>
              <a:p>
                <a:pPr lvl="1">
                  <a:lnSpc>
                    <a:spcPct val="120000"/>
                  </a:lnSpc>
                </a:pPr>
                <a:r>
                  <a:rPr lang="zh-CN" altLang="en-GB" sz="1800" dirty="0">
                    <a:latin typeface="黑体" panose="02010609060101010101" pitchFamily="49" charset="-122"/>
                    <a:ea typeface="黑体" panose="02010609060101010101" pitchFamily="49" charset="-122"/>
                    <a:cs typeface="Times New Roman" panose="02020603050405020304" pitchFamily="18" charset="0"/>
                    <a:sym typeface="+mn-ea"/>
                  </a:rPr>
                  <a:t>原理：用户日常签到行为的周期性特性</a:t>
                </a:r>
                <a:endParaRPr lang="zh-CN" altLang="en-GB" sz="1800" dirty="0">
                  <a:latin typeface="黑体" panose="02010609060101010101" pitchFamily="49" charset="-122"/>
                  <a:ea typeface="黑体" panose="02010609060101010101" pitchFamily="49" charset="-122"/>
                  <a:cs typeface="Times New Roman" panose="02020603050405020304" pitchFamily="18" charset="0"/>
                  <a:sym typeface="+mn-ea"/>
                </a:endParaRPr>
              </a:p>
              <a:p>
                <a:pPr lvl="1">
                  <a:lnSpc>
                    <a:spcPct val="120000"/>
                  </a:lnSpc>
                </a:pPr>
                <a:r>
                  <a:rPr lang="zh-CN" altLang="en-GB" sz="1800" dirty="0">
                    <a:latin typeface="黑体" panose="02010609060101010101" pitchFamily="49" charset="-122"/>
                    <a:ea typeface="黑体" panose="02010609060101010101" pitchFamily="49" charset="-122"/>
                    <a:cs typeface="Times New Roman" panose="02020603050405020304" pitchFamily="18" charset="0"/>
                    <a:sym typeface="+mn-ea"/>
                  </a:rPr>
                  <a:t>该提取器配备两层注意力聚合，以推断多步隐式的未来偏好，</a:t>
                </a:r>
                <a:endParaRPr lang="zh-CN" altLang="en-GB" sz="1800" dirty="0">
                  <a:latin typeface="黑体" panose="02010609060101010101" pitchFamily="49" charset="-122"/>
                  <a:ea typeface="黑体" panose="02010609060101010101" pitchFamily="49" charset="-122"/>
                  <a:cs typeface="Times New Roman" panose="02020603050405020304" pitchFamily="18" charset="0"/>
                  <a:sym typeface="+mn-ea"/>
                </a:endParaRPr>
              </a:p>
              <a:p>
                <a:pPr marL="457200" lvl="1" indent="0">
                  <a:lnSpc>
                    <a:spcPct val="120000"/>
                  </a:lnSpc>
                  <a:buFont typeface="Arial" panose="020B0604020202020204" pitchFamily="34" charset="0"/>
                  <a:buNone/>
                </a:pPr>
                <a:r>
                  <a:rPr lang="zh-CN" altLang="en-GB" sz="1800" dirty="0">
                    <a:latin typeface="黑体" panose="02010609060101010101" pitchFamily="49" charset="-122"/>
                    <a:ea typeface="黑体" panose="02010609060101010101" pitchFamily="49" charset="-122"/>
                    <a:cs typeface="Times New Roman" panose="02020603050405020304" pitchFamily="18" charset="0"/>
                    <a:sym typeface="+mn-ea"/>
                  </a:rPr>
                  <a:t>从而在用户下次访问之前隐式地模仿用户的活动计划</a:t>
                </a:r>
                <a:endParaRPr lang="zh-CN" altLang="en-GB"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Intra-sequence Attention Aggregation（序列内）</a:t>
                </a:r>
                <a:r>
                  <a:rPr lang="en-US" altLang="zh-CN" sz="1800" dirty="0">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sz="1400" dirty="0">
                    <a:latin typeface="黑体" panose="02010609060101010101" pitchFamily="49" charset="-122"/>
                    <a:ea typeface="黑体" panose="02010609060101010101" pitchFamily="49" charset="-122"/>
                    <a:cs typeface="Times New Roman" panose="02020603050405020304" pitchFamily="18" charset="0"/>
                    <a:sym typeface="+mn-ea"/>
                  </a:rPr>
                  <a:t>Green</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用户通常在相同的时间上下文中表现出类似的偏好；由用户的周期性属性，设计了一种时间感知注意力来识别过去轨迹中与未来时间背景最相关的行为</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由过去偏好编码器已获得：</a:t>
                </a:r>
                <a:r>
                  <a:rPr lang="en-US" altLang="zh-CN" sz="1800" dirty="0">
                    <a:latin typeface="黑体" panose="02010609060101010101" pitchFamily="49" charset="-122"/>
                    <a:ea typeface="黑体" panose="02010609060101010101" pitchFamily="49" charset="-122"/>
                    <a:cs typeface="Times New Roman" panose="02020603050405020304" pitchFamily="18" charset="0"/>
                    <a:sym typeface="+mn-ea"/>
                  </a:rPr>
                  <a:t>                   </a:t>
                </a:r>
                <a:r>
                  <a:rPr lang="zh-CN" altLang="en-US" sz="1200" dirty="0">
                    <a:latin typeface="黑体" panose="02010609060101010101" pitchFamily="49" charset="-122"/>
                    <a:ea typeface="黑体" panose="02010609060101010101" pitchFamily="49" charset="-122"/>
                    <a:cs typeface="Times New Roman" panose="02020603050405020304" pitchFamily="18" charset="0"/>
                    <a:sym typeface="+mn-ea"/>
                  </a:rPr>
                  <a:t>（隐藏向量</a:t>
                </a:r>
                <a14:m>
                  <m:oMath xmlns:m="http://schemas.openxmlformats.org/officeDocument/2006/math">
                    <m:sSub>
                      <m:sSubPr>
                        <m:ctrlPr>
                          <a:rPr lang="en-US" altLang="zh-CN" sz="12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2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ℎ</m:t>
                        </m:r>
                      </m:e>
                      <m:sub>
                        <m:r>
                          <a:rPr lang="en-US" altLang="zh-CN" sz="12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Sub>
                  </m:oMath>
                </a14:m>
                <a:r>
                  <a:rPr lang="zh-CN" altLang="en-US" sz="1200" dirty="0">
                    <a:latin typeface="黑体" panose="02010609060101010101" pitchFamily="49" charset="-122"/>
                    <a:ea typeface="黑体" panose="02010609060101010101" pitchFamily="49" charset="-122"/>
                    <a:cs typeface="Times New Roman" panose="02020603050405020304" pitchFamily="18" charset="0"/>
                    <a:sym typeface="+mn-ea"/>
                  </a:rPr>
                  <a:t>表征用户的时空感知动态POI偏好和静态活动偏好）</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未来时间戳</a:t>
                </a:r>
                <a14:m>
                  <m:oMath xmlns:m="http://schemas.openxmlformats.org/officeDocument/2006/math">
                    <m:sSub>
                      <m:sSubPr>
                        <m:ctrlP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𝑓</m:t>
                        </m:r>
                      </m:sub>
                    </m:sSub>
                  </m:oMath>
                </a14:m>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用作查询向量，由过去轨迹的每个隐藏状态，可得未来时间轨迹嵌入 (</a:t>
                </a:r>
                <a14:m>
                  <m:oMath xmlns:m="http://schemas.openxmlformats.org/officeDocument/2006/math">
                    <m:sSubSup>
                      <m:sSubSupPr>
                        <m:ctrlPr>
                          <a:rPr lang="en-US" altLang="zh-CN" sz="1800" i="1" dirty="0">
                            <a:latin typeface="Cambria Math" panose="02040503050406030204" pitchFamily="18" charset="0"/>
                            <a:ea typeface="黑体" panose="02010609060101010101" pitchFamily="49" charset="-122"/>
                            <a:cs typeface="Cambria Math" panose="02040503050406030204" pitchFamily="18" charset="0"/>
                            <a:sym typeface="+mn-ea"/>
                          </a:rPr>
                        </m:ctrlPr>
                      </m:sSubSupPr>
                      <m:e>
                        <m:r>
                          <a:rPr lang="en-US" altLang="zh-CN" sz="1800" i="1" dirty="0">
                            <a:latin typeface="Cambria Math" panose="02040503050406030204" pitchFamily="18" charset="0"/>
                            <a:ea typeface="黑体" panose="02010609060101010101" pitchFamily="49" charset="-122"/>
                            <a:cs typeface="Cambria Math" panose="02040503050406030204" pitchFamily="18" charset="0"/>
                            <a:sym typeface="+mn-ea"/>
                          </a:rPr>
                          <m:t>𝑆</m:t>
                        </m:r>
                      </m:e>
                      <m:sub>
                        <m:r>
                          <a:rPr lang="en-US" altLang="zh-CN" sz="1800" i="1" dirty="0">
                            <a:latin typeface="Cambria Math" panose="02040503050406030204" pitchFamily="18" charset="0"/>
                            <a:ea typeface="黑体" panose="02010609060101010101" pitchFamily="49" charset="-122"/>
                            <a:cs typeface="Cambria Math" panose="02040503050406030204" pitchFamily="18" charset="0"/>
                            <a:sym typeface="+mn-ea"/>
                          </a:rPr>
                          <m:t>𝑖</m:t>
                        </m:r>
                      </m:sub>
                      <m:sup>
                        <m:sSub>
                          <m:sSubPr>
                            <m:ctrlPr>
                              <a:rPr lang="en-US" altLang="zh-CN" sz="1800" i="1" dirty="0">
                                <a:latin typeface="Cambria Math" panose="02040503050406030204" pitchFamily="18" charset="0"/>
                                <a:ea typeface="黑体" panose="02010609060101010101" pitchFamily="49" charset="-122"/>
                                <a:cs typeface="Cambria Math" panose="02040503050406030204" pitchFamily="18" charset="0"/>
                                <a:sym typeface="+mn-ea"/>
                              </a:rPr>
                            </m:ctrlPr>
                          </m:sSubPr>
                          <m:e>
                            <m:r>
                              <a:rPr lang="en-US" altLang="zh-CN" sz="1800" i="1" dirty="0">
                                <a:latin typeface="Cambria Math" panose="02040503050406030204" pitchFamily="18" charset="0"/>
                                <a:ea typeface="黑体" panose="02010609060101010101" pitchFamily="49" charset="-122"/>
                                <a:cs typeface="Cambria Math" panose="02040503050406030204" pitchFamily="18" charset="0"/>
                                <a:sym typeface="+mn-ea"/>
                              </a:rPr>
                              <m:t>𝑡</m:t>
                            </m:r>
                          </m:e>
                          <m:sub>
                            <m:r>
                              <a:rPr lang="en-US" altLang="zh-CN" sz="1800" i="1" dirty="0">
                                <a:latin typeface="Cambria Math" panose="02040503050406030204" pitchFamily="18" charset="0"/>
                                <a:ea typeface="黑体" panose="02010609060101010101" pitchFamily="49" charset="-122"/>
                                <a:cs typeface="Cambria Math" panose="02040503050406030204" pitchFamily="18" charset="0"/>
                                <a:sym typeface="+mn-ea"/>
                              </a:rPr>
                              <m:t>𝑓</m:t>
                            </m:r>
                          </m:sub>
                        </m:sSub>
                      </m:sup>
                    </m:sSubSup>
                  </m:oMath>
                </a14:m>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 为：</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ct val="120000"/>
                  </a:lnSpc>
                  <a:buNone/>
                </a:pPr>
                <a:endParaRPr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endParaRPr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14:m>
                  <m:oMath xmlns:m="http://schemas.openxmlformats.org/officeDocument/2006/math">
                    <m:sSubSup>
                      <m:sSubSupPr>
                        <m:ctrlP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SupPr>
                      <m:e>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即</m:t>
                        </m:r>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𝑆</m:t>
                        </m:r>
                      </m:e>
                      <m:sub>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up>
                        <m:sSub>
                          <m:sSubPr>
                            <m:ctrlP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𝑓</m:t>
                            </m:r>
                          </m:sub>
                        </m:sSub>
                      </m:sup>
                    </m:sSubSup>
                  </m:oMath>
                </a14:m>
                <a:r>
                  <a:rPr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通过从过去的轨迹</a:t>
                </a:r>
                <a14:m>
                  <m:oMath xmlns:m="http://schemas.openxmlformats.org/officeDocument/2006/math">
                    <m:sSubSup>
                      <m:sSubSupPr>
                        <m:ctrlPr>
                          <a:rPr lang="en-US"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SupPr>
                      <m:e>
                        <m:r>
                          <a:rPr lang="en-US"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𝑆</m:t>
                        </m:r>
                      </m:e>
                      <m:sub>
                        <m:r>
                          <a:rPr lang="en-US"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up>
                        <m:r>
                          <a:rPr lang="en-US"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𝑢</m:t>
                        </m:r>
                      </m:sup>
                    </m:sSubSup>
                  </m:oMath>
                </a14:m>
                <a:r>
                  <a:rPr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中提取与未来时间戳</a:t>
                </a:r>
                <a14:m>
                  <m:oMath xmlns:m="http://schemas.openxmlformats.org/officeDocument/2006/math">
                    <m:sSub>
                      <m:sSubPr>
                        <m:ctrlP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𝑓</m:t>
                        </m:r>
                      </m:sub>
                    </m:sSub>
                  </m:oMath>
                </a14:m>
                <a:r>
                  <a:rPr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最相关的行为来</a:t>
                </a:r>
                <a:r>
                  <a:rPr 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表</a:t>
                </a:r>
                <a:r>
                  <a:rPr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示潜在的未来行为</a:t>
                </a:r>
                <a:endParaRPr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ct val="120000"/>
                  </a:lnSpc>
                  <a:buNone/>
                </a:pPr>
                <a:endPar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8" name="内容占位符 2" descr="7b0a20202020227461726765744d6f64756c65223a202270726f636573734f6e6c696e65466f6e7473220a7d0a"/>
              <p:cNvSpPr>
                <a:spLocks noRot="1" noChangeAspect="1" noMove="1" noResize="1" noEditPoints="1" noAdjustHandles="1" noChangeArrowheads="1" noChangeShapeType="1" noTextEdit="1"/>
              </p:cNvSpPr>
              <p:nvPr>
                <p:ph idx="1"/>
              </p:nvPr>
            </p:nvSpPr>
            <p:spPr>
              <a:xfrm>
                <a:off x="766445" y="1122680"/>
                <a:ext cx="10659745" cy="5100955"/>
              </a:xfrm>
              <a:blipFill rotWithShape="1">
                <a:blip r:embed="rId2"/>
                <a:stretch>
                  <a:fillRect b="-5091"/>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4665980" y="3853815"/>
            <a:ext cx="2270760" cy="334645"/>
          </a:xfrm>
          <a:prstGeom prst="rect">
            <a:avLst/>
          </a:prstGeom>
        </p:spPr>
      </p:pic>
      <p:pic>
        <p:nvPicPr>
          <p:cNvPr id="10" name="图片 9"/>
          <p:cNvPicPr>
            <a:picLocks noChangeAspect="1"/>
          </p:cNvPicPr>
          <p:nvPr/>
        </p:nvPicPr>
        <p:blipFill>
          <a:blip r:embed="rId4"/>
          <a:stretch>
            <a:fillRect/>
          </a:stretch>
        </p:blipFill>
        <p:spPr>
          <a:xfrm>
            <a:off x="2762250" y="4948555"/>
            <a:ext cx="3691255" cy="392430"/>
          </a:xfrm>
          <a:prstGeom prst="rect">
            <a:avLst/>
          </a:prstGeom>
        </p:spPr>
      </p:pic>
      <p:pic>
        <p:nvPicPr>
          <p:cNvPr id="11" name="图片 10"/>
          <p:cNvPicPr>
            <a:picLocks noChangeAspect="1"/>
          </p:cNvPicPr>
          <p:nvPr/>
        </p:nvPicPr>
        <p:blipFill>
          <a:blip r:embed="rId5"/>
          <a:stretch>
            <a:fillRect/>
          </a:stretch>
        </p:blipFill>
        <p:spPr>
          <a:xfrm>
            <a:off x="7074535" y="4836160"/>
            <a:ext cx="1785620" cy="617220"/>
          </a:xfrm>
          <a:prstGeom prst="rect">
            <a:avLst/>
          </a:prstGeom>
        </p:spPr>
      </p:pic>
      <p:pic>
        <p:nvPicPr>
          <p:cNvPr id="14" name="图片 13"/>
          <p:cNvPicPr>
            <a:picLocks noChangeAspect="1"/>
          </p:cNvPicPr>
          <p:nvPr/>
        </p:nvPicPr>
        <p:blipFill>
          <a:blip r:embed="rId6"/>
          <a:stretch>
            <a:fillRect/>
          </a:stretch>
        </p:blipFill>
        <p:spPr>
          <a:xfrm>
            <a:off x="8584565" y="94615"/>
            <a:ext cx="3503295" cy="2821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414020" cy="368300"/>
          </a:xfrm>
          <a:prstGeom prst="rect">
            <a:avLst/>
          </a:prstGeom>
          <a:noFill/>
        </p:spPr>
        <p:txBody>
          <a:bodyPr wrap="none" rtlCol="0">
            <a:spAutoFit/>
          </a:bodyPr>
          <a:p>
            <a:r>
              <a:rPr lang="en-US" altLang="zh-CN"/>
              <a:t>12</a:t>
            </a:r>
            <a:endParaRPr lang="en-GB"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90" y="138430"/>
            <a:ext cx="5410200" cy="449580"/>
          </a:xfrm>
        </p:spPr>
        <p:txBody>
          <a:bodyPr/>
          <a:p>
            <a:r>
              <a:rPr lang="en-GB" altLang="zh-CN" sz="3000" b="1" dirty="0">
                <a:latin typeface="黑体" panose="02010609060101010101" pitchFamily="49" charset="-122"/>
                <a:ea typeface="黑体" panose="02010609060101010101" pitchFamily="49" charset="-122"/>
              </a:rPr>
              <a:t>Future Preference Extractor</a:t>
            </a:r>
            <a:endParaRPr lang="en-GB" altLang="zh-CN" sz="3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内容占位符 2" descr="7b0a20202020227461726765744d6f64756c65223a202270726f636573734f6e6c696e65466f6e7473220a7d0a"/>
              <p:cNvSpPr>
                <a:spLocks noGrp="1"/>
              </p:cNvSpPr>
              <p:nvPr>
                <p:ph idx="1"/>
              </p:nvPr>
            </p:nvSpPr>
            <p:spPr>
              <a:xfrm>
                <a:off x="765810" y="1781810"/>
                <a:ext cx="10659745" cy="4114165"/>
              </a:xfrm>
            </p:spPr>
            <p:txBody>
              <a:bodyPr/>
              <a:p>
                <a:pPr marL="685800" lvl="1" indent="-228600">
                  <a:lnSpc>
                    <a:spcPct val="120000"/>
                  </a:lnSpc>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Int</a:t>
                </a:r>
                <a:r>
                  <a:rPr lang="en-US" altLang="zh-CN" sz="1800" dirty="0">
                    <a:latin typeface="黑体" panose="02010609060101010101" pitchFamily="49" charset="-122"/>
                    <a:ea typeface="黑体" panose="02010609060101010101" pitchFamily="49" charset="-122"/>
                    <a:cs typeface="Times New Roman" panose="02020603050405020304" pitchFamily="18" charset="0"/>
                    <a:sym typeface="+mn-ea"/>
                  </a:rPr>
                  <a:t>er</a:t>
                </a:r>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-sequence Attention Aggregation（序列间）</a:t>
                </a:r>
                <a:r>
                  <a:rPr lang="en-US" altLang="zh-CN" sz="1800" dirty="0">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sz="1400" dirty="0">
                    <a:latin typeface="黑体" panose="02010609060101010101" pitchFamily="49" charset="-122"/>
                    <a:ea typeface="黑体" panose="02010609060101010101" pitchFamily="49" charset="-122"/>
                    <a:cs typeface="Times New Roman" panose="02020603050405020304" pitchFamily="18" charset="0"/>
                    <a:sym typeface="+mn-ea"/>
                  </a:rPr>
                  <a:t>Pink</a:t>
                </a:r>
                <a:endParaRPr lang="en-US" altLang="zh-CN" sz="1400" dirty="0">
                  <a:latin typeface="黑体" panose="02010609060101010101" pitchFamily="49" charset="-122"/>
                  <a:ea typeface="黑体" panose="02010609060101010101" pitchFamily="49" charset="-122"/>
                  <a:cs typeface="Times New Roman" panose="02020603050405020304" pitchFamily="18" charset="0"/>
                  <a:sym typeface="+mn-ea"/>
                </a:endParaRPr>
              </a:p>
              <a:p>
                <a:pPr lvl="2">
                  <a:lnSpc>
                    <a:spcPct val="120000"/>
                  </a:lnSpc>
                </a:pPr>
                <a:r>
                  <a:rPr lang="en-US" sz="1800" dirty="0">
                    <a:latin typeface="黑体" panose="02010609060101010101" pitchFamily="49" charset="-122"/>
                    <a:ea typeface="黑体" panose="02010609060101010101" pitchFamily="49" charset="-122"/>
                    <a:cs typeface="Times New Roman" panose="02020603050405020304" pitchFamily="18" charset="0"/>
                    <a:sym typeface="+mn-ea"/>
                  </a:rPr>
                  <a:t>强调未来时间上下文对轨迹内相关行为的影响</a:t>
                </a:r>
                <a:endParaRPr lang="en-US" sz="1800" dirty="0">
                  <a:latin typeface="黑体" panose="02010609060101010101" pitchFamily="49" charset="-122"/>
                  <a:ea typeface="黑体" panose="02010609060101010101" pitchFamily="49" charset="-122"/>
                  <a:cs typeface="Times New Roman" panose="02020603050405020304" pitchFamily="18" charset="0"/>
                  <a:sym typeface="+mn-ea"/>
                </a:endParaRPr>
              </a:p>
              <a:p>
                <a:pPr marL="1143000" lvl="2" indent="-228600">
                  <a:lnSpc>
                    <a:spcPct val="120000"/>
                  </a:lnSpc>
                  <a:buFont typeface="Arial" panose="020B0604020202020204" pitchFamily="34" charset="0"/>
                  <a:buChar char="•"/>
                </a:pPr>
                <a:r>
                  <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提出了一个序列间注意层来模拟跨不同轨迹的顺序偏好进化过程</a:t>
                </a:r>
                <a:endPar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上述获得多个关于</a:t>
                </a:r>
                <a14:m>
                  <m:oMath xmlns:m="http://schemas.openxmlformats.org/officeDocument/2006/math">
                    <m:r>
                      <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m:t> </m:t>
                    </m:r>
                    <m:sSub>
                      <m:sSubPr>
                        <m:ctrlPr>
                          <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m:ctrlPr>
                      </m:sSubPr>
                      <m:e>
                        <m:r>
                          <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m:t>𝑡</m:t>
                        </m:r>
                      </m:e>
                      <m:sub>
                        <m:r>
                          <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m:t>𝑓</m:t>
                        </m:r>
                      </m:sub>
                    </m:sSub>
                  </m:oMath>
                </a14:m>
                <a:r>
                  <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的未来时间轨迹嵌入                    </a:t>
                </a:r>
                <a:endPar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使用动态用户嵌入 u 作为查询向量来关注相关的轨迹偏好</a:t>
                </a: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endPar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endPar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endPar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endParaRPr 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914400" lvl="2" indent="0">
                  <a:lnSpc>
                    <a:spcPct val="120000"/>
                  </a:lnSpc>
                  <a:buFont typeface="Arial" panose="020B0604020202020204" pitchFamily="34" charset="0"/>
                  <a:buNone/>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其中</a:t>
                </a:r>
                <a14:m>
                  <m:oMath xmlns:m="http://schemas.openxmlformats.org/officeDocument/2006/math">
                    <m:sSub>
                      <m:sSubPr>
                        <m:ctrlP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𝛽</m:t>
                        </m:r>
                      </m:e>
                      <m:sub>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Sub>
                  </m:oMath>
                </a14:m>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是attention score，</a:t>
                </a:r>
                <a14:m>
                  <m:oMath xmlns:m="http://schemas.openxmlformats.org/officeDocument/2006/math">
                    <m:sSub>
                      <m:sSubPr>
                        <m:ctrlP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ℎ</m:t>
                        </m:r>
                      </m:e>
                      <m:sub>
                        <m:sSub>
                          <m:sSubPr>
                            <m:ctrlP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𝑓</m:t>
                            </m:r>
                          </m:sub>
                        </m:sSub>
                      </m:sub>
                    </m:sSub>
                  </m:oMath>
                </a14:m>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指的是时间戳</a:t>
                </a:r>
                <a14:m>
                  <m:oMath xmlns:m="http://schemas.openxmlformats.org/officeDocument/2006/math">
                    <m:sSub>
                      <m:sSubPr>
                        <m:ctrlP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𝑓</m:t>
                        </m:r>
                      </m:sub>
                    </m:sSub>
                  </m:oMath>
                </a14:m>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处的未来偏好</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综上，未来偏好提取器实现了多步未来偏好（即</a:t>
                </a:r>
                <a:r>
                  <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）的推断，同时也继承了用户过去的偏好</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914400" lvl="2" indent="0">
                  <a:lnSpc>
                    <a:spcPct val="120000"/>
                  </a:lnSpc>
                  <a:buFont typeface="Arial" panose="020B0604020202020204" pitchFamily="34" charset="0"/>
                  <a:buNone/>
                </a:pPr>
                <a:r>
                  <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endPar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8" name="内容占位符 2" descr="7b0a20202020227461726765744d6f64756c65223a202270726f636573734f6e6c696e65466f6e7473220a7d0a"/>
              <p:cNvSpPr>
                <a:spLocks noRot="1" noChangeAspect="1" noMove="1" noResize="1" noEditPoints="1" noAdjustHandles="1" noChangeArrowheads="1" noChangeShapeType="1" noTextEdit="1"/>
              </p:cNvSpPr>
              <p:nvPr>
                <p:ph idx="1"/>
              </p:nvPr>
            </p:nvSpPr>
            <p:spPr>
              <a:xfrm>
                <a:off x="765810" y="1781810"/>
                <a:ext cx="10659745" cy="4114165"/>
              </a:xfrm>
              <a:blipFill rotWithShape="1">
                <a:blip r:embed="rId2"/>
                <a:stretch>
                  <a:fillRect b="-14478"/>
                </a:stretch>
              </a:blipFill>
            </p:spPr>
            <p:txBody>
              <a:bodyPr/>
              <a:lstStyle/>
              <a:p>
                <a:r>
                  <a:rPr lang="zh-CN" altLang="en-US">
                    <a:noFill/>
                  </a:rPr>
                  <a:t> </a:t>
                </a:r>
              </a:p>
            </p:txBody>
          </p:sp>
        </mc:Fallback>
      </mc:AlternateContent>
      <p:pic>
        <p:nvPicPr>
          <p:cNvPr id="9" name="图片 8"/>
          <p:cNvPicPr>
            <a:picLocks noChangeAspect="1"/>
          </p:cNvPicPr>
          <p:nvPr/>
        </p:nvPicPr>
        <p:blipFill>
          <a:blip r:embed="rId3"/>
          <a:stretch>
            <a:fillRect/>
          </a:stretch>
        </p:blipFill>
        <p:spPr>
          <a:xfrm>
            <a:off x="6367145" y="3004185"/>
            <a:ext cx="1809115" cy="365125"/>
          </a:xfrm>
          <a:prstGeom prst="rect">
            <a:avLst/>
          </a:prstGeom>
        </p:spPr>
      </p:pic>
      <p:pic>
        <p:nvPicPr>
          <p:cNvPr id="12" name="图片 11"/>
          <p:cNvPicPr>
            <a:picLocks noChangeAspect="1"/>
          </p:cNvPicPr>
          <p:nvPr/>
        </p:nvPicPr>
        <p:blipFill>
          <a:blip r:embed="rId4"/>
          <a:stretch>
            <a:fillRect/>
          </a:stretch>
        </p:blipFill>
        <p:spPr>
          <a:xfrm>
            <a:off x="4112260" y="3810635"/>
            <a:ext cx="3966210" cy="1132205"/>
          </a:xfrm>
          <a:prstGeom prst="rect">
            <a:avLst/>
          </a:prstGeom>
        </p:spPr>
      </p:pic>
      <p:pic>
        <p:nvPicPr>
          <p:cNvPr id="13" name="图片 12"/>
          <p:cNvPicPr>
            <a:picLocks noChangeAspect="1"/>
          </p:cNvPicPr>
          <p:nvPr/>
        </p:nvPicPr>
        <p:blipFill>
          <a:blip r:embed="rId5"/>
          <a:stretch>
            <a:fillRect/>
          </a:stretch>
        </p:blipFill>
        <p:spPr>
          <a:xfrm>
            <a:off x="6367145" y="5455920"/>
            <a:ext cx="2954020" cy="338455"/>
          </a:xfrm>
          <a:prstGeom prst="rect">
            <a:avLst/>
          </a:prstGeom>
        </p:spPr>
      </p:pic>
      <p:pic>
        <p:nvPicPr>
          <p:cNvPr id="14" name="图片 13"/>
          <p:cNvPicPr>
            <a:picLocks noChangeAspect="1"/>
          </p:cNvPicPr>
          <p:nvPr/>
        </p:nvPicPr>
        <p:blipFill>
          <a:blip r:embed="rId6"/>
          <a:stretch>
            <a:fillRect/>
          </a:stretch>
        </p:blipFill>
        <p:spPr>
          <a:xfrm>
            <a:off x="8584565" y="94615"/>
            <a:ext cx="3503295" cy="2821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414020" cy="368300"/>
          </a:xfrm>
          <a:prstGeom prst="rect">
            <a:avLst/>
          </a:prstGeom>
          <a:noFill/>
        </p:spPr>
        <p:txBody>
          <a:bodyPr wrap="none" rtlCol="0">
            <a:spAutoFit/>
          </a:bodyPr>
          <a:p>
            <a:r>
              <a:rPr lang="en-US" altLang="zh-CN"/>
              <a:t>13</a:t>
            </a:r>
            <a:endParaRPr lang="en-GB"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90" y="138430"/>
            <a:ext cx="7898765" cy="449580"/>
          </a:xfrm>
        </p:spPr>
        <p:txBody>
          <a:bodyPr/>
          <a:p>
            <a:r>
              <a:rPr lang="en-GB" altLang="zh-CN" sz="3000" b="1" dirty="0">
                <a:latin typeface="黑体" panose="02010609060101010101" pitchFamily="49" charset="-122"/>
                <a:ea typeface="黑体" panose="02010609060101010101" pitchFamily="49" charset="-122"/>
              </a:rPr>
              <a:t>Model</a:t>
            </a:r>
            <a:r>
              <a:rPr lang="en-US" altLang="en-GB" sz="3000" b="1" dirty="0">
                <a:latin typeface="黑体" panose="02010609060101010101" pitchFamily="49" charset="-122"/>
                <a:ea typeface="黑体" panose="02010609060101010101" pitchFamily="49" charset="-122"/>
              </a:rPr>
              <a:t> Training</a:t>
            </a:r>
            <a:r>
              <a:rPr lang="en-GB" altLang="zh-CN" sz="3000" b="1" dirty="0">
                <a:latin typeface="黑体" panose="02010609060101010101" pitchFamily="49" charset="-122"/>
                <a:ea typeface="黑体" panose="02010609060101010101" pitchFamily="49" charset="-122"/>
              </a:rPr>
              <a:t> </a:t>
            </a:r>
            <a:endParaRPr lang="en-GB" altLang="zh-CN" sz="3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内容占位符 2" descr="7b0a20202020227461726765744d6f64756c65223a202270726f636573734f6e6c696e65466f6e7473220a7d0a"/>
              <p:cNvSpPr>
                <a:spLocks noGrp="1"/>
              </p:cNvSpPr>
              <p:nvPr>
                <p:ph idx="1"/>
              </p:nvPr>
            </p:nvSpPr>
            <p:spPr>
              <a:xfrm>
                <a:off x="1497330" y="815975"/>
                <a:ext cx="9196705" cy="5226050"/>
              </a:xfrm>
            </p:spPr>
            <p:txBody>
              <a:bodyPr/>
              <a:p>
                <a:pPr lvl="1">
                  <a:lnSpc>
                    <a:spcPct val="120000"/>
                  </a:lnSpc>
                </a:pPr>
                <a:r>
                  <a:rPr lang="en-US" altLang="en-GB" sz="2160" b="1" dirty="0">
                    <a:latin typeface="黑体" panose="02010609060101010101" pitchFamily="49" charset="-122"/>
                    <a:ea typeface="黑体" panose="02010609060101010101" pitchFamily="49" charset="-122"/>
                    <a:sym typeface="+mn-ea"/>
                  </a:rPr>
                  <a:t>Model Training</a:t>
                </a:r>
                <a:endParaRPr lang="en-US" altLang="en-GB" sz="2160" b="1" dirty="0">
                  <a:latin typeface="黑体" panose="02010609060101010101" pitchFamily="49" charset="-122"/>
                  <a:ea typeface="黑体" panose="02010609060101010101" pitchFamily="49" charset="-122"/>
                  <a:sym typeface="+mn-ea"/>
                </a:endParaRPr>
              </a:p>
              <a:p>
                <a:pPr lvl="2">
                  <a:lnSpc>
                    <a:spcPct val="120000"/>
                  </a:lnSpc>
                </a:pP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获得表征用户偏好的隐藏状态			</a:t>
                </a:r>
                <a:endPar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通过聚合 </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𝐻</m:t>
                        </m:r>
                      </m:e>
                      <m:sub>
                        <m:sSubSup>
                          <m:sSubSup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Sup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𝑆</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𝑛</m:t>
                            </m:r>
                          </m:sub>
                          <m:sup>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𝑢</m:t>
                            </m:r>
                          </m:sup>
                        </m:sSubSup>
                      </m:sub>
                    </m:sSub>
                  </m:oMath>
                </a14:m>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中的每个隐藏状态来制定最终的用户偏好 (</a:t>
                </a:r>
                <a14:m>
                  <m:oMath xmlns:m="http://schemas.openxmlformats.org/officeDocument/2006/math">
                    <m:sSup>
                      <m:sSup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p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ℎ</m:t>
                        </m:r>
                      </m:e>
                      <m:sup>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𝑢</m:t>
                        </m:r>
                      </m:sup>
                    </m:sSup>
                  </m:oMath>
                </a14:m>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914400" lvl="2" indent="0">
                  <a:lnSpc>
                    <a:spcPct val="120000"/>
                  </a:lnSpc>
                  <a:buNone/>
                </a:pPr>
                <a14:m>
                  <m:oMath xmlns:m="http://schemas.openxmlformats.org/officeDocument/2006/math">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其中</m:t>
                    </m:r>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𝜔</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Sub>
                  </m:oMath>
                </a14:m>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是动态用户嵌入 u 和每个隐藏状态 </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ℎ</m:t>
                        </m:r>
                      </m:e>
                      <m:sub>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Sub>
                      </m:sub>
                    </m:sSub>
                  </m:oMath>
                </a14:m>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之间的attention score</a:t>
                </a:r>
                <a:endPar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使用</a:t>
                </a:r>
                <a:r>
                  <a:rPr lang="en-US" altLang="zh-CN" sz="1500" dirty="0">
                    <a:latin typeface="黑体" panose="02010609060101010101" pitchFamily="49" charset="-122"/>
                    <a:ea typeface="黑体" panose="02010609060101010101" pitchFamily="49" charset="-122"/>
                    <a:cs typeface="Times New Roman" panose="02020603050405020304" pitchFamily="18" charset="0"/>
                    <a:sym typeface="+mn-ea"/>
                  </a:rPr>
                  <a:t>softmax</a:t>
                </a:r>
                <a:r>
                  <a:rPr lang="zh-CN" altLang="en-US" sz="1500" dirty="0">
                    <a:latin typeface="黑体" panose="02010609060101010101" pitchFamily="49" charset="-122"/>
                    <a:ea typeface="黑体" panose="02010609060101010101" pitchFamily="49" charset="-122"/>
                    <a:cs typeface="Times New Roman" panose="02020603050405020304" pitchFamily="18" charset="0"/>
                    <a:sym typeface="+mn-ea"/>
                  </a:rPr>
                  <a:t>函数从</a:t>
                </a: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学习到的用户偏好 </a:t>
                </a:r>
                <a14:m>
                  <m:oMath xmlns:m="http://schemas.openxmlformats.org/officeDocument/2006/math">
                    <m:sSup>
                      <m:sSup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p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ℎ</m:t>
                        </m:r>
                      </m:e>
                      <m:sup>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𝑢</m:t>
                        </m:r>
                      </m:sup>
                    </m:sSup>
                  </m:oMath>
                </a14:m>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解码 |L| 上</a:t>
                </a:r>
                <a:r>
                  <a:rPr lang="en-US" altLang="zh-CN" sz="1500" dirty="0">
                    <a:latin typeface="黑体" panose="02010609060101010101" pitchFamily="49" charset="-122"/>
                    <a:ea typeface="黑体" panose="02010609060101010101" pitchFamily="49" charset="-122"/>
                    <a:cs typeface="Times New Roman" panose="02020603050405020304" pitchFamily="18" charset="0"/>
                    <a:sym typeface="+mn-ea"/>
                  </a:rPr>
                  <a:t>POI</a:t>
                </a: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的概率分布 </a:t>
                </a:r>
                <a:endPar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endPar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914400" lvl="2" indent="0">
                  <a:lnSpc>
                    <a:spcPct val="120000"/>
                  </a:lnSpc>
                  <a:buFont typeface="Arial" panose="020B0604020202020204" pitchFamily="34" charset="0"/>
                  <a:buNone/>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其中</a:t>
                </a: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是在</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𝑘</m:t>
                        </m:r>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m:t>
                        </m:r>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1</m:t>
                        </m:r>
                      </m:sub>
                    </m:sSub>
                  </m:oMath>
                </a14:m>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的预测概率分布</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𝑤</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𝑜</m:t>
                        </m:r>
                      </m:sub>
                    </m:sSub>
                    <m: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m:t>是一个变换矩阵</m:t>
                    </m:r>
                  </m:oMath>
                </a14:m>
                <a:endPar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目标 POI 预测目标函数的损失函数为：</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914400" lvl="2" indent="0">
                  <a:lnSpc>
                    <a:spcPct val="120000"/>
                  </a:lnSpc>
                  <a:buFont typeface="Arial" panose="020B0604020202020204" pitchFamily="34" charset="0"/>
                  <a:buNone/>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其中 </a:t>
                </a: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是训练样本集；  是第 i 个训练样本对应的 ground truth POI 的预测概率</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总损失函数为</a:t>
                </a: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8" name="内容占位符 2" descr="7b0a20202020227461726765744d6f64756c65223a202270726f636573734f6e6c696e65466f6e7473220a7d0a"/>
              <p:cNvSpPr>
                <a:spLocks noRot="1" noChangeAspect="1" noMove="1" noResize="1" noEditPoints="1" noAdjustHandles="1" noChangeArrowheads="1" noChangeShapeType="1" noTextEdit="1"/>
              </p:cNvSpPr>
              <p:nvPr>
                <p:ph idx="1"/>
              </p:nvPr>
            </p:nvSpPr>
            <p:spPr>
              <a:xfrm>
                <a:off x="1497330" y="815975"/>
                <a:ext cx="9196705" cy="5226050"/>
              </a:xfrm>
              <a:blipFill rotWithShape="1">
                <a:blip r:embed="rId2"/>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5284470" y="1309370"/>
            <a:ext cx="1692275" cy="289560"/>
          </a:xfrm>
          <a:prstGeom prst="rect">
            <a:avLst/>
          </a:prstGeom>
        </p:spPr>
      </p:pic>
      <p:pic>
        <p:nvPicPr>
          <p:cNvPr id="6" name="图片 5"/>
          <p:cNvPicPr>
            <a:picLocks noChangeAspect="1"/>
          </p:cNvPicPr>
          <p:nvPr/>
        </p:nvPicPr>
        <p:blipFill>
          <a:blip r:embed="rId4"/>
          <a:stretch>
            <a:fillRect/>
          </a:stretch>
        </p:blipFill>
        <p:spPr>
          <a:xfrm>
            <a:off x="4677410" y="1929130"/>
            <a:ext cx="2373630" cy="887095"/>
          </a:xfrm>
          <a:prstGeom prst="rect">
            <a:avLst/>
          </a:prstGeom>
        </p:spPr>
      </p:pic>
      <p:pic>
        <p:nvPicPr>
          <p:cNvPr id="7" name="图片 6"/>
          <p:cNvPicPr>
            <a:picLocks noChangeAspect="1"/>
          </p:cNvPicPr>
          <p:nvPr/>
        </p:nvPicPr>
        <p:blipFill>
          <a:blip r:embed="rId5"/>
          <a:stretch>
            <a:fillRect/>
          </a:stretch>
        </p:blipFill>
        <p:spPr>
          <a:xfrm>
            <a:off x="5527675" y="3657600"/>
            <a:ext cx="1366520" cy="367030"/>
          </a:xfrm>
          <a:prstGeom prst="rect">
            <a:avLst/>
          </a:prstGeom>
        </p:spPr>
      </p:pic>
      <p:pic>
        <p:nvPicPr>
          <p:cNvPr id="10" name="图片 9"/>
          <p:cNvPicPr>
            <a:picLocks noChangeAspect="1"/>
          </p:cNvPicPr>
          <p:nvPr/>
        </p:nvPicPr>
        <p:blipFill>
          <a:blip r:embed="rId6"/>
          <a:stretch>
            <a:fillRect/>
          </a:stretch>
        </p:blipFill>
        <p:spPr>
          <a:xfrm>
            <a:off x="2880995" y="4024630"/>
            <a:ext cx="167005" cy="307975"/>
          </a:xfrm>
          <a:prstGeom prst="rect">
            <a:avLst/>
          </a:prstGeom>
        </p:spPr>
      </p:pic>
      <p:pic>
        <p:nvPicPr>
          <p:cNvPr id="9" name="图片 8"/>
          <p:cNvPicPr>
            <a:picLocks noChangeAspect="1"/>
          </p:cNvPicPr>
          <p:nvPr/>
        </p:nvPicPr>
        <p:blipFill>
          <a:blip r:embed="rId7"/>
          <a:stretch>
            <a:fillRect/>
          </a:stretch>
        </p:blipFill>
        <p:spPr>
          <a:xfrm>
            <a:off x="5995035" y="4351020"/>
            <a:ext cx="1680845" cy="367665"/>
          </a:xfrm>
          <a:prstGeom prst="rect">
            <a:avLst/>
          </a:prstGeom>
        </p:spPr>
      </p:pic>
      <p:pic>
        <p:nvPicPr>
          <p:cNvPr id="11" name="图片 10"/>
          <p:cNvPicPr>
            <a:picLocks noChangeAspect="1"/>
          </p:cNvPicPr>
          <p:nvPr/>
        </p:nvPicPr>
        <p:blipFill>
          <a:blip r:embed="rId8"/>
          <a:stretch>
            <a:fillRect/>
          </a:stretch>
        </p:blipFill>
        <p:spPr>
          <a:xfrm>
            <a:off x="2931160" y="4784090"/>
            <a:ext cx="208280" cy="213360"/>
          </a:xfrm>
          <a:prstGeom prst="rect">
            <a:avLst/>
          </a:prstGeom>
        </p:spPr>
      </p:pic>
      <p:pic>
        <p:nvPicPr>
          <p:cNvPr id="12" name="图片 11"/>
          <p:cNvPicPr>
            <a:picLocks noChangeAspect="1"/>
          </p:cNvPicPr>
          <p:nvPr/>
        </p:nvPicPr>
        <p:blipFill>
          <a:blip r:embed="rId9"/>
          <a:stretch>
            <a:fillRect/>
          </a:stretch>
        </p:blipFill>
        <p:spPr>
          <a:xfrm>
            <a:off x="4418965" y="4718685"/>
            <a:ext cx="258445" cy="278765"/>
          </a:xfrm>
          <a:prstGeom prst="rect">
            <a:avLst/>
          </a:prstGeom>
        </p:spPr>
      </p:pic>
      <p:pic>
        <p:nvPicPr>
          <p:cNvPr id="14" name="图片 13"/>
          <p:cNvPicPr>
            <a:picLocks noChangeAspect="1"/>
          </p:cNvPicPr>
          <p:nvPr/>
        </p:nvPicPr>
        <p:blipFill>
          <a:blip r:embed="rId10"/>
          <a:stretch>
            <a:fillRect/>
          </a:stretch>
        </p:blipFill>
        <p:spPr>
          <a:xfrm>
            <a:off x="3928745" y="5052695"/>
            <a:ext cx="1598930" cy="330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0"/>
            <a:ext cx="7929563" cy="3200400"/>
            <a:chOff x="0" y="0"/>
            <a:chExt cx="10572750" cy="4267200"/>
          </a:xfrm>
        </p:grpSpPr>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pic>
          <p:nvPicPr>
            <p:cNvPr id="9" name="图片 8"/>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grpSp>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4511040" y="3990443"/>
            <a:ext cx="7680960" cy="2869461"/>
          </a:xfrm>
          <a:prstGeom prst="rect">
            <a:avLst/>
          </a:prstGeom>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8310" y="159385"/>
            <a:ext cx="1400175" cy="1400175"/>
          </a:xfrm>
          <a:prstGeom prst="rect">
            <a:avLst/>
          </a:prstGeom>
        </p:spPr>
      </p:pic>
      <p:sp>
        <p:nvSpPr>
          <p:cNvPr id="5" name="文本框 4"/>
          <p:cNvSpPr txBox="1"/>
          <p:nvPr/>
        </p:nvSpPr>
        <p:spPr>
          <a:xfrm>
            <a:off x="130810" y="6377305"/>
            <a:ext cx="414020" cy="368300"/>
          </a:xfrm>
          <a:prstGeom prst="rect">
            <a:avLst/>
          </a:prstGeom>
          <a:noFill/>
        </p:spPr>
        <p:txBody>
          <a:bodyPr wrap="none" rtlCol="0">
            <a:spAutoFit/>
          </a:bodyPr>
          <a:p>
            <a:r>
              <a:rPr lang="en-US" altLang="zh-CN"/>
              <a:t>14</a:t>
            </a:r>
            <a:endParaRPr lang="en-US" altLang="zh-CN"/>
          </a:p>
        </p:txBody>
      </p:sp>
      <p:grpSp>
        <p:nvGrpSpPr>
          <p:cNvPr id="4" name="组合 3"/>
          <p:cNvGrpSpPr/>
          <p:nvPr/>
        </p:nvGrpSpPr>
        <p:grpSpPr>
          <a:xfrm>
            <a:off x="3902710" y="1630339"/>
            <a:ext cx="4095951" cy="3596072"/>
            <a:chOff x="5162349" y="1499534"/>
            <a:chExt cx="4095951" cy="3596072"/>
          </a:xfrm>
        </p:grpSpPr>
        <p:sp>
          <p:nvSpPr>
            <p:cNvPr id="12" name="文本框 11"/>
            <p:cNvSpPr txBox="1"/>
            <p:nvPr/>
          </p:nvSpPr>
          <p:spPr>
            <a:xfrm>
              <a:off x="5162349" y="1499534"/>
              <a:ext cx="3295850" cy="52322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 研究背景</a:t>
              </a:r>
              <a:endParaRPr lang="zh-CN" altLang="en-US" sz="2800" b="1" dirty="0">
                <a:latin typeface="宋体" panose="02010600030101010101" pitchFamily="2" charset="-122"/>
                <a:ea typeface="宋体" panose="02010600030101010101" pitchFamily="2" charset="-122"/>
              </a:endParaRPr>
            </a:p>
          </p:txBody>
        </p:sp>
        <p:sp>
          <p:nvSpPr>
            <p:cNvPr id="13" name="文本框 12"/>
            <p:cNvSpPr txBox="1"/>
            <p:nvPr/>
          </p:nvSpPr>
          <p:spPr>
            <a:xfrm>
              <a:off x="5162349" y="3036584"/>
              <a:ext cx="2324300"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cs typeface="+mn-ea"/>
                </a:rPr>
                <a:t>3.</a:t>
              </a:r>
              <a:r>
                <a:rPr lang="en-US" altLang="zh-CN"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cs typeface="+mn-ea"/>
                </a:rPr>
                <a:t>CFPRec</a:t>
              </a:r>
              <a:endParaRPr lang="zh-CN" altLang="en-US" sz="28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162349" y="2268059"/>
              <a:ext cx="2610045" cy="521970"/>
            </a:xfrm>
            <a:prstGeom prst="rect">
              <a:avLst/>
            </a:prstGeom>
            <a:noFill/>
          </p:spPr>
          <p:txBody>
            <a:bodyPr wrap="square" rtlCol="0">
              <a:spAutoFit/>
            </a:bodyPr>
            <a:p>
              <a:pPr algn="l">
                <a:buClrTx/>
                <a:buSzTx/>
                <a:buFontTx/>
              </a:pPr>
              <a:r>
                <a:rPr lang="en-US" altLang="zh-CN" sz="2800" b="1" dirty="0">
                  <a:latin typeface="微软雅黑" panose="020B0503020204020204" pitchFamily="34" charset="-122"/>
                  <a:ea typeface="微软雅黑" panose="020B0503020204020204" pitchFamily="34" charset="-122"/>
                  <a:cs typeface="+mn-ea"/>
                </a:rPr>
                <a:t>2. 问题定义</a:t>
              </a:r>
              <a:endParaRPr lang="en-US" altLang="zh-CN" sz="2800" b="1" dirty="0">
                <a:latin typeface="微软雅黑" panose="020B0503020204020204" pitchFamily="34" charset="-122"/>
                <a:ea typeface="微软雅黑" panose="020B0503020204020204" pitchFamily="34" charset="-122"/>
                <a:cs typeface="+mn-ea"/>
              </a:endParaRPr>
            </a:p>
          </p:txBody>
        </p:sp>
        <p:sp>
          <p:nvSpPr>
            <p:cNvPr id="15" name="文本框 14"/>
            <p:cNvSpPr txBox="1"/>
            <p:nvPr/>
          </p:nvSpPr>
          <p:spPr>
            <a:xfrm>
              <a:off x="5162349" y="3805109"/>
              <a:ext cx="4095949" cy="583565"/>
            </a:xfrm>
            <a:prstGeom prst="rect">
              <a:avLst/>
            </a:prstGeom>
            <a:noFill/>
          </p:spPr>
          <p:txBody>
            <a:bodyPr wrap="square" rtlCol="0">
              <a:spAutoFit/>
            </a:bodyPr>
            <a:p>
              <a:pPr lvl="0"/>
              <a:r>
                <a:rPr lang="en-US" altLang="zh-CN" sz="3200" b="1" dirty="0">
                  <a:solidFill>
                    <a:srgbClr val="FF0000"/>
                  </a:solidFill>
                  <a:latin typeface="微软雅黑" panose="020B0503020204020204" pitchFamily="34" charset="-122"/>
                  <a:ea typeface="微软雅黑" panose="020B0503020204020204" pitchFamily="34" charset="-122"/>
                  <a:cs typeface="+mn-ea"/>
                </a:rPr>
                <a:t>4. 实验部分</a:t>
              </a:r>
              <a:endParaRPr lang="zh-CN" altLang="en-US" sz="28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162349" y="4573636"/>
              <a:ext cx="4095951"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结论</a:t>
              </a:r>
              <a:endParaRPr lang="zh-CN" altLang="en-US" sz="28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414020" cy="368300"/>
          </a:xfrm>
          <a:prstGeom prst="rect">
            <a:avLst/>
          </a:prstGeom>
          <a:noFill/>
        </p:spPr>
        <p:txBody>
          <a:bodyPr wrap="none" rtlCol="0">
            <a:spAutoFit/>
          </a:bodyPr>
          <a:p>
            <a:r>
              <a:rPr lang="en-US" altLang="zh-CN"/>
              <a:t>15</a:t>
            </a:r>
            <a:endParaRPr lang="en-GB"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90" y="138430"/>
            <a:ext cx="5410200" cy="449580"/>
          </a:xfrm>
        </p:spPr>
        <p:txBody>
          <a:bodyPr/>
          <a:p>
            <a:r>
              <a:rPr lang="en-GB" altLang="zh-CN" sz="3000" b="1" dirty="0">
                <a:latin typeface="黑体" panose="02010609060101010101" pitchFamily="49" charset="-122"/>
                <a:ea typeface="黑体" panose="02010609060101010101" pitchFamily="49" charset="-122"/>
              </a:rPr>
              <a:t>Experiments</a:t>
            </a:r>
            <a:endParaRPr lang="en-GB" altLang="zh-CN" sz="3000" b="1" dirty="0">
              <a:latin typeface="黑体" panose="02010609060101010101" pitchFamily="49" charset="-122"/>
              <a:ea typeface="黑体" panose="02010609060101010101" pitchFamily="49" charset="-122"/>
            </a:endParaRPr>
          </a:p>
        </p:txBody>
      </p:sp>
      <p:sp>
        <p:nvSpPr>
          <p:cNvPr id="8" name="内容占位符 2" descr="7b0a20202020227461726765744d6f64756c65223a202270726f636573734f6e6c696e65466f6e7473220a7d0a"/>
          <p:cNvSpPr>
            <a:spLocks noGrp="1"/>
          </p:cNvSpPr>
          <p:nvPr>
            <p:ph idx="1"/>
          </p:nvPr>
        </p:nvSpPr>
        <p:spPr>
          <a:xfrm>
            <a:off x="765810" y="636270"/>
            <a:ext cx="10659745" cy="5264785"/>
          </a:xfrm>
        </p:spPr>
        <p:txBody>
          <a:bodyPr/>
          <a:p>
            <a:pPr lvl="1">
              <a:lnSpc>
                <a:spcPct val="120000"/>
              </a:lnSpc>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本文的实验主要研究了三个问题：</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与</a:t>
            </a:r>
            <a:r>
              <a:rPr lang="en-US"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baseline</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进行对比</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消融实验</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超参数分析</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数据集（</a:t>
            </a:r>
            <a:r>
              <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Table 1</a:t>
            </a: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），根据时间戳将每个用户的轨迹按照 8:1:1 的比例拆分</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评价指标：</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HitRate@K (HR@K)：是一种常用的衡量召回率的指标</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NDCG@K：用作排序结果的评价指标，评价排序的准确性</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Baseline</a:t>
            </a:r>
            <a:endPar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MostPop </a:t>
            </a:r>
            <a:endPar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BPRMF</a:t>
            </a:r>
            <a:r>
              <a:rPr lang="zh-CN" altLang="en-US"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：Bpr:Bayesian personalized ranking from implicit feedback.In</a:t>
            </a:r>
            <a:r>
              <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UAI,2009</a:t>
            </a:r>
            <a:endParaRPr lang="zh-CN" altLang="en-US" sz="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ST-RNN</a:t>
            </a:r>
            <a:r>
              <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:Predicting the next location: A recurrent model </a:t>
            </a:r>
            <a:r>
              <a:rPr lang="zh-CN" altLang="en-US"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with spatial and temporal contexts.In AAAI,2016</a:t>
            </a:r>
            <a:endParaRPr lang="zh-CN" altLang="en-US" sz="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ATST-LSTM</a:t>
            </a:r>
            <a:r>
              <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:An attention-based spatiotemporal lstm network for next poi recommendation. TSC, 2019</a:t>
            </a:r>
            <a:endPar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MCARNN:Predicting activity and location with multi-task context aware recurrent neural network. In IJCAI, 2018</a:t>
            </a:r>
            <a:endPar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PLSPL:Personalized long-and short-term preference learning for next poi recommendation. TKDE, 2020</a:t>
            </a:r>
            <a:endPar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iMTL:An interactive multi-task learning framework for next poi recommendation with uncertain check-ins. In IJCAI, 2021</a:t>
            </a:r>
            <a:endPar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CTLE:Pre-training context and time aware location embeddings from spatial-temporal trajectories for user next location prediction. In AAAI, 2021.</a:t>
            </a:r>
            <a:endParaRPr lang="en-US" altLang="zh-CN" sz="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6728460" y="138430"/>
            <a:ext cx="5359400" cy="1781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414020" cy="368300"/>
          </a:xfrm>
          <a:prstGeom prst="rect">
            <a:avLst/>
          </a:prstGeom>
          <a:noFill/>
        </p:spPr>
        <p:txBody>
          <a:bodyPr wrap="none" rtlCol="0">
            <a:spAutoFit/>
          </a:bodyPr>
          <a:p>
            <a:r>
              <a:rPr lang="en-US" altLang="zh-CN"/>
              <a:t>16</a:t>
            </a:r>
            <a:endParaRPr lang="en-GB"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90" y="138430"/>
            <a:ext cx="5410200" cy="449580"/>
          </a:xfrm>
        </p:spPr>
        <p:txBody>
          <a:bodyPr/>
          <a:p>
            <a:r>
              <a:rPr lang="en-US" altLang="en-GB" sz="3000" b="1" dirty="0">
                <a:latin typeface="黑体" panose="02010609060101010101" pitchFamily="49" charset="-122"/>
                <a:ea typeface="黑体" panose="02010609060101010101" pitchFamily="49" charset="-122"/>
              </a:rPr>
              <a:t>Compare with Baseline</a:t>
            </a:r>
            <a:endParaRPr lang="en-US" altLang="en-GB" sz="3000" b="1"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259715" y="1479550"/>
            <a:ext cx="11671935" cy="3384550"/>
          </a:xfrm>
          <a:prstGeom prst="rect">
            <a:avLst/>
          </a:prstGeom>
        </p:spPr>
      </p:pic>
      <p:sp>
        <p:nvSpPr>
          <p:cNvPr id="6" name="文本框 5"/>
          <p:cNvSpPr txBox="1"/>
          <p:nvPr/>
        </p:nvSpPr>
        <p:spPr>
          <a:xfrm>
            <a:off x="1513205" y="5330825"/>
            <a:ext cx="9164955" cy="368300"/>
          </a:xfrm>
          <a:prstGeom prst="rect">
            <a:avLst/>
          </a:prstGeom>
          <a:noFill/>
        </p:spPr>
        <p:txBody>
          <a:bodyPr wrap="none" rtlCol="0">
            <a:spAutoFit/>
          </a:bodyPr>
          <a:p>
            <a:pPr algn="l"/>
            <a:r>
              <a:rPr lang="zh-CN" altLang="en-US"/>
              <a:t>总体而言，CFPRec 显着优于所有基线，在 HR 和 NDCG 上的平均提升分别为 16.4% 和 21.6%</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414020" cy="368300"/>
          </a:xfrm>
          <a:prstGeom prst="rect">
            <a:avLst/>
          </a:prstGeom>
          <a:noFill/>
        </p:spPr>
        <p:txBody>
          <a:bodyPr wrap="none" rtlCol="0">
            <a:spAutoFit/>
          </a:bodyPr>
          <a:p>
            <a:r>
              <a:rPr lang="en-US" altLang="zh-CN"/>
              <a:t>17</a:t>
            </a:r>
            <a:endParaRPr lang="en-GB"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90" y="138430"/>
            <a:ext cx="5410200" cy="449580"/>
          </a:xfrm>
        </p:spPr>
        <p:txBody>
          <a:bodyPr/>
          <a:p>
            <a:r>
              <a:rPr lang="en-US" altLang="en-GB" sz="3000" b="1" dirty="0">
                <a:latin typeface="黑体" panose="02010609060101010101" pitchFamily="49" charset="-122"/>
                <a:ea typeface="黑体" panose="02010609060101010101" pitchFamily="49" charset="-122"/>
              </a:rPr>
              <a:t>Ablation Study</a:t>
            </a:r>
            <a:endParaRPr lang="en-US" altLang="en-GB" sz="3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内容占位符 2" descr="7b0a20202020227461726765744d6f64756c65223a202270726f636573734f6e6c696e65466f6e7473220a7d0a"/>
              <p:cNvSpPr>
                <a:spLocks noGrp="1"/>
              </p:cNvSpPr>
              <p:nvPr>
                <p:ph idx="1"/>
              </p:nvPr>
            </p:nvSpPr>
            <p:spPr>
              <a:xfrm>
                <a:off x="765810" y="3688080"/>
                <a:ext cx="10659745" cy="2240280"/>
              </a:xfrm>
            </p:spPr>
            <p:txBody>
              <a:bodyPr/>
              <a:p>
                <a:pPr lvl="1">
                  <a:lnSpc>
                    <a:spcPct val="120000"/>
                  </a:lnSpc>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通过与CFPRec 的五种变体进行比较来探索不同组件对 CFPRec 的功效：</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(v1) 去除过去偏好编码器中的辅助目标</a:t>
                </a:r>
                <a:r>
                  <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,意味着辅助目标在过去的用户偏好学习中的好处</a:t>
                </a:r>
                <a:endPar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(v2) 去除未来偏好提取器</a:t>
                </a:r>
                <a:r>
                  <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a:t>
                </a:r>
                <a:r>
                  <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用户未来的偏好进行建模确实可以提高下一个 POI 推荐的性能</a:t>
                </a:r>
                <a:endParaRPr lang="en-GB" altLang="zh-CN"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(v3) 仅在 </a:t>
                </a:r>
                <a14:m>
                  <m:oMath xmlns:m="http://schemas.openxmlformats.org/officeDocument/2006/math">
                    <m:sSub>
                      <m:sSubPr>
                        <m:ctrlP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𝑡</m:t>
                        </m:r>
                      </m:e>
                      <m:sub>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𝑘</m:t>
                        </m:r>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m:t>
                        </m:r>
                        <m:r>
                          <a:rPr lang="en-US" altLang="zh-CN" sz="15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1</m:t>
                        </m:r>
                      </m:sub>
                    </m:sSub>
                  </m:oMath>
                </a14:m>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采用一步未来偏好，展示了多步未来偏好的价值。</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(v4) 将未来偏好提取器中的两层</a:t>
                </a:r>
                <a:r>
                  <a:rPr lang="zh-CN" altLang="en-US" sz="1500" dirty="0">
                    <a:latin typeface="黑体" panose="02010609060101010101" pitchFamily="49" charset="-122"/>
                    <a:ea typeface="黑体" panose="02010609060101010101" pitchFamily="49" charset="-122"/>
                    <a:cs typeface="Times New Roman" panose="02020603050405020304" pitchFamily="18" charset="0"/>
                    <a:sym typeface="+mn-ea"/>
                  </a:rPr>
                  <a:t>Attention Aggregation</a:t>
                </a: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替换为平均池化，表现出两层注意力聚合在推断用户未来偏好方面的优势</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(v5) 去除过去的偏好编码器和未来的偏好提取器，即只采用 LSTM 来建模用户的顺序行为以进行推荐，对用户过去的偏好进行建模确实可以提高下一个 POI 推荐的性能</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8" name="内容占位符 2" descr="7b0a20202020227461726765744d6f64756c65223a202270726f636573734f6e6c696e65466f6e7473220a7d0a"/>
              <p:cNvSpPr>
                <a:spLocks noRot="1" noChangeAspect="1" noMove="1" noResize="1" noEditPoints="1" noAdjustHandles="1" noChangeArrowheads="1" noChangeShapeType="1" noTextEdit="1"/>
              </p:cNvSpPr>
              <p:nvPr>
                <p:ph idx="1"/>
              </p:nvPr>
            </p:nvSpPr>
            <p:spPr>
              <a:xfrm>
                <a:off x="765810" y="3688080"/>
                <a:ext cx="10659745" cy="2240280"/>
              </a:xfrm>
              <a:blipFill rotWithShape="1">
                <a:blip r:embed="rId2"/>
                <a:stretch>
                  <a:fillRect b="-16610"/>
                </a:stretch>
              </a:blipFill>
            </p:spPr>
            <p:txBody>
              <a:bodyPr/>
              <a:lstStyle/>
              <a:p>
                <a:r>
                  <a:rPr lang="zh-CN" altLang="en-US">
                    <a:noFill/>
                  </a:rPr>
                  <a:t> </a:t>
                </a:r>
              </a:p>
            </p:txBody>
          </p:sp>
        </mc:Fallback>
      </mc:AlternateContent>
      <p:pic>
        <p:nvPicPr>
          <p:cNvPr id="9" name="图片 8"/>
          <p:cNvPicPr>
            <a:picLocks noChangeAspect="1"/>
          </p:cNvPicPr>
          <p:nvPr/>
        </p:nvPicPr>
        <p:blipFill>
          <a:blip r:embed="rId3"/>
          <a:stretch>
            <a:fillRect/>
          </a:stretch>
        </p:blipFill>
        <p:spPr>
          <a:xfrm>
            <a:off x="4281170" y="407670"/>
            <a:ext cx="3628390" cy="3112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414020" cy="368300"/>
          </a:xfrm>
          <a:prstGeom prst="rect">
            <a:avLst/>
          </a:prstGeom>
          <a:noFill/>
        </p:spPr>
        <p:txBody>
          <a:bodyPr wrap="none" rtlCol="0">
            <a:spAutoFit/>
          </a:bodyPr>
          <a:p>
            <a:r>
              <a:rPr lang="en-US" altLang="zh-CN"/>
              <a:t>18</a:t>
            </a:r>
            <a:endParaRPr lang="en-GB"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90" y="138430"/>
            <a:ext cx="5953125" cy="449580"/>
          </a:xfrm>
        </p:spPr>
        <p:txBody>
          <a:bodyPr/>
          <a:p>
            <a:r>
              <a:rPr lang="en-US" altLang="en-GB" sz="3000" b="1" dirty="0">
                <a:latin typeface="黑体" panose="02010609060101010101" pitchFamily="49" charset="-122"/>
                <a:ea typeface="黑体" panose="02010609060101010101" pitchFamily="49" charset="-122"/>
              </a:rPr>
              <a:t>Parameter Sensitivity Analysis</a:t>
            </a:r>
            <a:endParaRPr lang="en-US" altLang="en-GB" sz="3000" b="1" dirty="0">
              <a:latin typeface="黑体" panose="02010609060101010101" pitchFamily="49" charset="-122"/>
              <a:ea typeface="黑体" panose="02010609060101010101" pitchFamily="49" charset="-122"/>
            </a:endParaRPr>
          </a:p>
        </p:txBody>
      </p:sp>
      <p:sp>
        <p:nvSpPr>
          <p:cNvPr id="8" name="内容占位符 2" descr="7b0a20202020227461726765744d6f64756c65223a202270726f636573734f6e6c696e65466f6e7473220a7d0a"/>
          <p:cNvSpPr>
            <a:spLocks noGrp="1"/>
          </p:cNvSpPr>
          <p:nvPr>
            <p:ph idx="1"/>
          </p:nvPr>
        </p:nvSpPr>
        <p:spPr>
          <a:xfrm>
            <a:off x="766445" y="3817620"/>
            <a:ext cx="10659745" cy="2216785"/>
          </a:xfrm>
        </p:spPr>
        <p:txBody>
          <a:bodyPr/>
          <a:p>
            <a:pPr lvl="1">
              <a:lnSpc>
                <a:spcPct val="120000"/>
              </a:lnSpc>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检查关键参数对 CFPRec 的影响：</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gn="l">
              <a:lnSpc>
                <a:spcPct val="120000"/>
              </a:lnSpc>
              <a:buClrTx/>
              <a:buSzTx/>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随着嵌入大小 D 的增加，CFPRec 的性能先上升，然后达到峰值，最后在所有数据集上保持稳定或略有下降</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gn="l">
              <a:lnSpc>
                <a:spcPct val="120000"/>
              </a:lnSpc>
              <a:buClrTx/>
              <a:buSzTx/>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CFPRec在所有数据集上的性能随着η的增加而逐渐提高，最佳设置为1</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r>
              <a:rPr lang="zh-CN" altLang="en-US" sz="1500" dirty="0">
                <a:latin typeface="黑体" panose="02010609060101010101" pitchFamily="49" charset="-122"/>
                <a:ea typeface="黑体" panose="02010609060101010101" pitchFamily="49" charset="-122"/>
                <a:cs typeface="Times New Roman" panose="02020603050405020304" pitchFamily="18" charset="0"/>
              </a:rPr>
              <a:t>CFPRec 的最佳性能是在所有数据集上仅使用一个</a:t>
            </a:r>
            <a:r>
              <a:rPr lang="en-US" altLang="zh-CN" sz="1500" dirty="0">
                <a:latin typeface="黑体" panose="02010609060101010101" pitchFamily="49" charset="-122"/>
                <a:ea typeface="黑体" panose="02010609060101010101" pitchFamily="49" charset="-122"/>
                <a:cs typeface="Times New Roman" panose="02020603050405020304" pitchFamily="18" charset="0"/>
              </a:rPr>
              <a:t>transformer</a:t>
            </a:r>
            <a:r>
              <a:rPr lang="zh-CN" altLang="en-US" sz="1500" dirty="0">
                <a:latin typeface="黑体" panose="02010609060101010101" pitchFamily="49" charset="-122"/>
                <a:ea typeface="黑体" panose="02010609060101010101" pitchFamily="49" charset="-122"/>
                <a:cs typeface="Times New Roman" panose="02020603050405020304" pitchFamily="18" charset="0"/>
              </a:rPr>
              <a:t>块实现的，这表明更多的</a:t>
            </a:r>
            <a:r>
              <a:rPr lang="en-US" altLang="zh-CN" sz="1500" dirty="0">
                <a:latin typeface="黑体" panose="02010609060101010101" pitchFamily="49" charset="-122"/>
                <a:ea typeface="黑体" panose="02010609060101010101" pitchFamily="49" charset="-122"/>
                <a:cs typeface="Times New Roman" panose="02020603050405020304" pitchFamily="18" charset="0"/>
              </a:rPr>
              <a:t>transformer</a:t>
            </a:r>
            <a:r>
              <a:rPr lang="zh-CN" altLang="en-US" sz="1500" dirty="0">
                <a:latin typeface="黑体" panose="02010609060101010101" pitchFamily="49" charset="-122"/>
                <a:ea typeface="黑体" panose="02010609060101010101" pitchFamily="49" charset="-122"/>
                <a:cs typeface="Times New Roman" panose="02020603050405020304" pitchFamily="18" charset="0"/>
              </a:rPr>
              <a:t>块可能并不能保证更好的结果</a:t>
            </a:r>
            <a:endParaRPr lang="zh-CN" altLang="en-US" sz="1500" dirty="0">
              <a:latin typeface="黑体" panose="02010609060101010101" pitchFamily="49" charset="-122"/>
              <a:ea typeface="黑体" panose="02010609060101010101" pitchFamily="49" charset="-122"/>
              <a:cs typeface="Times New Roman" panose="02020603050405020304" pitchFamily="18" charset="0"/>
            </a:endParaRPr>
          </a:p>
          <a:p>
            <a:pPr lvl="2">
              <a:lnSpc>
                <a:spcPct val="120000"/>
              </a:lnSpc>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所有数据集上 LSTM 层数对性能的影响</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20980" y="913765"/>
            <a:ext cx="11751310" cy="2517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834130" y="1674154"/>
            <a:ext cx="4095951" cy="3596072"/>
            <a:chOff x="5162349" y="1499534"/>
            <a:chExt cx="4095951" cy="3596072"/>
          </a:xfrm>
        </p:grpSpPr>
        <p:sp>
          <p:nvSpPr>
            <p:cNvPr id="12" name="文本框 11"/>
            <p:cNvSpPr txBox="1"/>
            <p:nvPr/>
          </p:nvSpPr>
          <p:spPr>
            <a:xfrm>
              <a:off x="5162349" y="1499534"/>
              <a:ext cx="3295850" cy="523220"/>
            </a:xfrm>
            <a:prstGeom prst="rect">
              <a:avLst/>
            </a:prstGeom>
            <a:noFill/>
          </p:spPr>
          <p:txBody>
            <a:bodyPr wrap="square" rtlCol="0">
              <a:spAutoFit/>
            </a:bodyPr>
            <a:lstStyle/>
            <a:p>
              <a:pPr lvl="0"/>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 研究背景</a:t>
              </a:r>
              <a:endParaRPr lang="zh-CN" altLang="en-US" sz="2800" b="1" dirty="0">
                <a:latin typeface="宋体" panose="02010600030101010101" pitchFamily="2" charset="-122"/>
                <a:ea typeface="宋体" panose="02010600030101010101" pitchFamily="2" charset="-122"/>
              </a:endParaRPr>
            </a:p>
          </p:txBody>
        </p:sp>
        <p:sp>
          <p:nvSpPr>
            <p:cNvPr id="13" name="文本框 12"/>
            <p:cNvSpPr txBox="1"/>
            <p:nvPr/>
          </p:nvSpPr>
          <p:spPr>
            <a:xfrm>
              <a:off x="5162349" y="3036584"/>
              <a:ext cx="2324300" cy="521970"/>
            </a:xfrm>
            <a:prstGeom prst="rect">
              <a:avLst/>
            </a:prstGeom>
            <a:noFill/>
          </p:spPr>
          <p:txBody>
            <a:bodyPr wrap="square" rtlCol="0">
              <a:spAutoFit/>
            </a:bodyPr>
            <a:lstStyle/>
            <a:p>
              <a:pPr lvl="0"/>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CFPRec</a:t>
              </a:r>
              <a:endParaRPr lang="zh-CN" altLang="en-US" sz="28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162349" y="2268059"/>
              <a:ext cx="261004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问题定义</a:t>
              </a:r>
              <a:endParaRPr lang="zh-CN" altLang="en-US" sz="2800"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162349" y="3805109"/>
              <a:ext cx="4095949" cy="521970"/>
            </a:xfrm>
            <a:prstGeom prst="rect">
              <a:avLst/>
            </a:prstGeom>
            <a:noFill/>
          </p:spPr>
          <p:txBody>
            <a:bodyPr wrap="square" rtlCol="0">
              <a:spAutoFit/>
            </a:bodyPr>
            <a:lstStyle/>
            <a:p>
              <a:pPr lvl="0"/>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实验部分</a:t>
              </a:r>
              <a:endParaRPr lang="zh-CN" altLang="en-US" sz="28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162349" y="4573636"/>
              <a:ext cx="4095951" cy="521970"/>
            </a:xfrm>
            <a:prstGeom prst="rect">
              <a:avLst/>
            </a:prstGeom>
            <a:noFill/>
          </p:spPr>
          <p:txBody>
            <a:bodyPr wrap="square" rtlCol="0">
              <a:spAutoFit/>
            </a:bodyPr>
            <a:lstStyle/>
            <a:p>
              <a:pPr lvl="0"/>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结论</a:t>
              </a:r>
              <a:endParaRPr lang="zh-CN" altLang="en-US" sz="28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0" y="0"/>
            <a:ext cx="7929563" cy="3200400"/>
            <a:chOff x="0" y="0"/>
            <a:chExt cx="10572750" cy="4267200"/>
          </a:xfrm>
        </p:grpSpPr>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pic>
          <p:nvPicPr>
            <p:cNvPr id="9" name="图片 8"/>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grpSp>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4511040" y="3979648"/>
            <a:ext cx="7680960" cy="2869461"/>
          </a:xfrm>
          <a:prstGeom prst="rect">
            <a:avLst/>
          </a:prstGeom>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8310" y="159385"/>
            <a:ext cx="1400175" cy="1400175"/>
          </a:xfrm>
          <a:prstGeom prst="rect">
            <a:avLst/>
          </a:prstGeom>
        </p:spPr>
      </p:pic>
      <p:sp>
        <p:nvSpPr>
          <p:cNvPr id="5" name="文本框 4"/>
          <p:cNvSpPr txBox="1"/>
          <p:nvPr/>
        </p:nvSpPr>
        <p:spPr>
          <a:xfrm>
            <a:off x="130810" y="6377305"/>
            <a:ext cx="298450" cy="368300"/>
          </a:xfrm>
          <a:prstGeom prst="rect">
            <a:avLst/>
          </a:prstGeom>
          <a:noFill/>
        </p:spPr>
        <p:txBody>
          <a:bodyPr wrap="none" rtlCol="0">
            <a:spAutoFit/>
          </a:bodyPr>
          <a:p>
            <a:r>
              <a:rPr lang="en-US" altLang="zh-CN"/>
              <a:t>1</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0"/>
            <a:ext cx="7929563" cy="3200400"/>
            <a:chOff x="0" y="0"/>
            <a:chExt cx="10572750" cy="4267200"/>
          </a:xfrm>
        </p:grpSpPr>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pic>
          <p:nvPicPr>
            <p:cNvPr id="9" name="图片 8"/>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grpSp>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4511040" y="3990443"/>
            <a:ext cx="7680960" cy="2869461"/>
          </a:xfrm>
          <a:prstGeom prst="rect">
            <a:avLst/>
          </a:prstGeom>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8310" y="159385"/>
            <a:ext cx="1400175" cy="1400175"/>
          </a:xfrm>
          <a:prstGeom prst="rect">
            <a:avLst/>
          </a:prstGeom>
        </p:spPr>
      </p:pic>
      <p:sp>
        <p:nvSpPr>
          <p:cNvPr id="5" name="文本框 4"/>
          <p:cNvSpPr txBox="1"/>
          <p:nvPr/>
        </p:nvSpPr>
        <p:spPr>
          <a:xfrm>
            <a:off x="130810" y="6377305"/>
            <a:ext cx="414020" cy="368300"/>
          </a:xfrm>
          <a:prstGeom prst="rect">
            <a:avLst/>
          </a:prstGeom>
          <a:noFill/>
        </p:spPr>
        <p:txBody>
          <a:bodyPr wrap="none" rtlCol="0">
            <a:spAutoFit/>
          </a:bodyPr>
          <a:p>
            <a:r>
              <a:rPr lang="en-US" altLang="zh-CN"/>
              <a:t>19</a:t>
            </a:r>
            <a:endParaRPr lang="en-US" altLang="zh-CN"/>
          </a:p>
        </p:txBody>
      </p:sp>
      <p:grpSp>
        <p:nvGrpSpPr>
          <p:cNvPr id="4" name="组合 3"/>
          <p:cNvGrpSpPr/>
          <p:nvPr/>
        </p:nvGrpSpPr>
        <p:grpSpPr>
          <a:xfrm>
            <a:off x="3902710" y="1630339"/>
            <a:ext cx="4095951" cy="3657667"/>
            <a:chOff x="5162349" y="1499534"/>
            <a:chExt cx="4095951" cy="3657667"/>
          </a:xfrm>
        </p:grpSpPr>
        <p:sp>
          <p:nvSpPr>
            <p:cNvPr id="12" name="文本框 11"/>
            <p:cNvSpPr txBox="1"/>
            <p:nvPr/>
          </p:nvSpPr>
          <p:spPr>
            <a:xfrm>
              <a:off x="5162349" y="1499534"/>
              <a:ext cx="3295850" cy="52322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 研究背景</a:t>
              </a:r>
              <a:endParaRPr lang="zh-CN" altLang="en-US" sz="2800" b="1" dirty="0">
                <a:latin typeface="宋体" panose="02010600030101010101" pitchFamily="2" charset="-122"/>
                <a:ea typeface="宋体" panose="02010600030101010101" pitchFamily="2" charset="-122"/>
              </a:endParaRPr>
            </a:p>
          </p:txBody>
        </p:sp>
        <p:sp>
          <p:nvSpPr>
            <p:cNvPr id="13" name="文本框 12"/>
            <p:cNvSpPr txBox="1"/>
            <p:nvPr/>
          </p:nvSpPr>
          <p:spPr>
            <a:xfrm>
              <a:off x="5162349" y="3036584"/>
              <a:ext cx="2324300"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cs typeface="+mn-ea"/>
                </a:rPr>
                <a:t>3.</a:t>
              </a:r>
              <a:r>
                <a:rPr lang="en-US" altLang="zh-CN"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cs typeface="+mn-ea"/>
                </a:rPr>
                <a:t>CFPRec</a:t>
              </a:r>
              <a:endParaRPr lang="zh-CN" altLang="en-US" sz="28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162349" y="2268059"/>
              <a:ext cx="2610045" cy="521970"/>
            </a:xfrm>
            <a:prstGeom prst="rect">
              <a:avLst/>
            </a:prstGeom>
            <a:noFill/>
          </p:spPr>
          <p:txBody>
            <a:bodyPr wrap="square" rtlCol="0">
              <a:spAutoFit/>
            </a:bodyPr>
            <a:p>
              <a:pPr algn="l">
                <a:buClrTx/>
                <a:buSzTx/>
                <a:buFontTx/>
              </a:pPr>
              <a:r>
                <a:rPr lang="en-US" altLang="zh-CN" sz="2800" b="1" dirty="0">
                  <a:latin typeface="微软雅黑" panose="020B0503020204020204" pitchFamily="34" charset="-122"/>
                  <a:ea typeface="微软雅黑" panose="020B0503020204020204" pitchFamily="34" charset="-122"/>
                  <a:cs typeface="+mn-ea"/>
                </a:rPr>
                <a:t>2. 问题定义</a:t>
              </a:r>
              <a:endParaRPr lang="en-US" altLang="zh-CN" sz="2800" b="1" dirty="0">
                <a:latin typeface="微软雅黑" panose="020B0503020204020204" pitchFamily="34" charset="-122"/>
                <a:ea typeface="微软雅黑" panose="020B0503020204020204" pitchFamily="34" charset="-122"/>
                <a:cs typeface="+mn-ea"/>
              </a:endParaRPr>
            </a:p>
          </p:txBody>
        </p:sp>
        <p:sp>
          <p:nvSpPr>
            <p:cNvPr id="15" name="文本框 14"/>
            <p:cNvSpPr txBox="1"/>
            <p:nvPr/>
          </p:nvSpPr>
          <p:spPr>
            <a:xfrm>
              <a:off x="5162349" y="3805109"/>
              <a:ext cx="4095949" cy="521970"/>
            </a:xfrm>
            <a:prstGeom prst="rect">
              <a:avLst/>
            </a:prstGeom>
            <a:noFill/>
          </p:spPr>
          <p:txBody>
            <a:bodyPr wrap="square" rtlCol="0">
              <a:spAutoFit/>
            </a:bodyPr>
            <a:p>
              <a:pPr lvl="0" algn="l">
                <a:buClrTx/>
                <a:buSzTx/>
                <a:buFontTx/>
              </a:pPr>
              <a:r>
                <a:rPr lang="en-US" altLang="zh-CN" sz="2800" b="1" dirty="0">
                  <a:latin typeface="微软雅黑" panose="020B0503020204020204" pitchFamily="34" charset="-122"/>
                  <a:ea typeface="微软雅黑" panose="020B0503020204020204" pitchFamily="34" charset="-122"/>
                  <a:cs typeface="+mn-ea"/>
                </a:rPr>
                <a:t>4. 实验部分</a:t>
              </a:r>
              <a:endParaRPr lang="en-US" altLang="zh-CN" sz="2800" b="1" dirty="0">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5162349" y="4573636"/>
              <a:ext cx="4095951" cy="583565"/>
            </a:xfrm>
            <a:prstGeom prst="rect">
              <a:avLst/>
            </a:prstGeom>
            <a:noFill/>
          </p:spPr>
          <p:txBody>
            <a:bodyPr wrap="square" rtlCol="0">
              <a:spAutoFit/>
            </a:bodyPr>
            <a:p>
              <a:pPr lvl="0"/>
              <a:r>
                <a:rPr lang="en-US" altLang="zh-CN" sz="3200" b="1" dirty="0">
                  <a:solidFill>
                    <a:srgbClr val="FF0000"/>
                  </a:solidFill>
                  <a:latin typeface="微软雅黑" panose="020B0503020204020204" pitchFamily="34" charset="-122"/>
                  <a:ea typeface="微软雅黑" panose="020B0503020204020204" pitchFamily="34" charset="-122"/>
                  <a:cs typeface="+mn-ea"/>
                </a:rPr>
                <a:t>5. 结论</a:t>
              </a:r>
              <a:endParaRPr lang="zh-CN" altLang="en-US" sz="28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414020" cy="368300"/>
          </a:xfrm>
          <a:prstGeom prst="rect">
            <a:avLst/>
          </a:prstGeom>
          <a:noFill/>
        </p:spPr>
        <p:txBody>
          <a:bodyPr wrap="none" rtlCol="0">
            <a:spAutoFit/>
          </a:bodyPr>
          <a:p>
            <a:r>
              <a:rPr lang="en-US" altLang="en-GB"/>
              <a:t>20</a:t>
            </a:r>
            <a:endParaRPr lang="en-US" altLang="en-GB"/>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90" y="138430"/>
            <a:ext cx="5953125" cy="449580"/>
          </a:xfrm>
        </p:spPr>
        <p:txBody>
          <a:bodyPr/>
          <a:p>
            <a:r>
              <a:rPr lang="en-US" altLang="en-GB" sz="3000" b="1" dirty="0">
                <a:latin typeface="黑体" panose="02010609060101010101" pitchFamily="49" charset="-122"/>
                <a:ea typeface="黑体" panose="02010609060101010101" pitchFamily="49" charset="-122"/>
              </a:rPr>
              <a:t>Conclusion</a:t>
            </a:r>
            <a:endParaRPr lang="en-US" altLang="en-GB" sz="3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内容占位符 2" descr="7b0a20202020227461726765744d6f64756c65223a202270726f636573734f6e6c696e65466f6e7473220a7d0a"/>
              <p:cNvSpPr>
                <a:spLocks noGrp="1"/>
              </p:cNvSpPr>
              <p:nvPr>
                <p:ph idx="1"/>
              </p:nvPr>
            </p:nvSpPr>
            <p:spPr>
              <a:xfrm>
                <a:off x="766445" y="1580515"/>
                <a:ext cx="10659745" cy="3697605"/>
              </a:xfrm>
            </p:spPr>
            <p:txBody>
              <a:bodyPr/>
              <a:p>
                <a:pPr lvl="2" algn="l">
                  <a:lnSpc>
                    <a:spcPct val="120000"/>
                  </a:lnSpc>
                  <a:buClrTx/>
                  <a:buSzTx/>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提出了一种新方法 CFPRec，用于联合建模用户过去、当前和未来</a:t>
                </a:r>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偏好</a:t>
                </a: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next-</a:t>
                </a: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POI的影响</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2" algn="l">
                  <a:lnSpc>
                    <a:spcPct val="120000"/>
                  </a:lnSpc>
                  <a:buClrTx/>
                  <a:buSzTx/>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具体来说：</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3" algn="l">
                  <a:lnSpc>
                    <a:spcPct val="120000"/>
                  </a:lnSpc>
                  <a:buClrTx/>
                  <a:buSzTx/>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设计了过去偏好编码器来通过 Transformer 层对用户过去的偏好进行建模，该层进一步采用三个辅助目标来帮助监督从过去轨迹中学习的用户偏好</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3" algn="l">
                  <a:lnSpc>
                    <a:spcPct val="120000"/>
                  </a:lnSpc>
                  <a:buClrTx/>
                  <a:buSzTx/>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当前偏好编码器旨在通过 LSTM 层对用户的最新顺序行为进行建模</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lvl="3" algn="l">
                  <a:lnSpc>
                    <a:spcPct val="120000"/>
                  </a:lnSpc>
                  <a:buClrTx/>
                  <a:buSzTx/>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使用用户的过去偏好</a:t>
                </a:r>
                <a:r>
                  <a:rPr lang="en-US" altLang="zh-CN" dirty="0">
                    <a:latin typeface="Cambria Math" panose="02040503050406030204" pitchFamily="18" charset="0"/>
                    <a:ea typeface="方正楷体简体" panose="02000000000000000000" charset="-122"/>
                    <a:cs typeface="Cambria Math" panose="02040503050406030204" pitchFamily="18" charset="0"/>
                    <a:sym typeface="+mn-ea"/>
                  </a:rPr>
                  <a:t>{</a:t>
                </a:r>
                <a14:m>
                  <m:oMath xmlns:m="http://schemas.openxmlformats.org/officeDocument/2006/math">
                    <m:sSub>
                      <m:sSubPr>
                        <m:ctrlP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ctrlPr>
                      </m:sSubPr>
                      <m:e>
                        <m: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t>𝐻</m:t>
                        </m:r>
                      </m:e>
                      <m:sub>
                        <m:sSubSup>
                          <m:sSubSupPr>
                            <m:ctrlP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ctrlPr>
                          </m:sSubSupPr>
                          <m:e>
                            <m: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t>𝑆</m:t>
                            </m:r>
                          </m:e>
                          <m:sub>
                            <m: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t>1</m:t>
                            </m:r>
                          </m:sub>
                          <m:sup>
                            <m: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t>𝑢</m:t>
                            </m:r>
                          </m:sup>
                        </m:sSubSup>
                      </m:sub>
                    </m:sSub>
                  </m:oMath>
                </a14:m>
                <a:r>
                  <a:rPr lang="en-US" altLang="zh-CN" dirty="0">
                    <a:latin typeface="Cambria Math" panose="02040503050406030204" pitchFamily="18" charset="0"/>
                    <a:ea typeface="方正楷体简体" panose="02000000000000000000" charset="-122"/>
                    <a:cs typeface="Cambria Math" panose="02040503050406030204" pitchFamily="18" charset="0"/>
                    <a:sym typeface="+mn-ea"/>
                  </a:rPr>
                  <a:t>,.....,</a:t>
                </a:r>
                <a14:m>
                  <m:oMath xmlns:m="http://schemas.openxmlformats.org/officeDocument/2006/math">
                    <m:sSub>
                      <m:sSubPr>
                        <m:ctrlP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ctrlPr>
                      </m:sSubPr>
                      <m:e>
                        <m: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t>𝐻</m:t>
                        </m:r>
                      </m:e>
                      <m:sub>
                        <m:sSubSup>
                          <m:sSubSupPr>
                            <m:ctrlP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ctrlPr>
                          </m:sSubSupPr>
                          <m:e>
                            <m: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t>𝑆</m:t>
                            </m:r>
                          </m:e>
                          <m:sub>
                            <m: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t>𝑛</m:t>
                            </m:r>
                            <m: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t>−</m:t>
                            </m:r>
                            <m: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t>1</m:t>
                            </m:r>
                          </m:sub>
                          <m:sup>
                            <m:r>
                              <a:rPr lang="en-US" altLang="zh-CN" i="1" dirty="0">
                                <a:latin typeface="Cambria Math" panose="02040503050406030204" pitchFamily="18" charset="0"/>
                                <a:ea typeface="方正楷体简体" panose="02000000000000000000" charset="-122"/>
                                <a:cs typeface="Cambria Math" panose="02040503050406030204" pitchFamily="18" charset="0"/>
                                <a:sym typeface="+mn-ea"/>
                              </a:rPr>
                              <m:t>𝑢</m:t>
                            </m:r>
                          </m:sup>
                        </m:sSubSup>
                      </m:sub>
                    </m:sSub>
                  </m:oMath>
                </a14:m>
                <a:r>
                  <a:rPr lang="en-US" altLang="zh-CN" dirty="0">
                    <a:latin typeface="Cambria Math" panose="02040503050406030204" pitchFamily="18" charset="0"/>
                    <a:ea typeface="方正楷体简体" panose="02000000000000000000" charset="-122"/>
                    <a:cs typeface="Cambria Math" panose="02040503050406030204" pitchFamily="18" charset="0"/>
                    <a:sym typeface="+mn-ea"/>
                  </a:rPr>
                  <a:t>}</a:t>
                </a:r>
                <a:r>
                  <a:rPr lang="zh-CN" altLang="en-US" dirty="0">
                    <a:latin typeface="Cambria Math" panose="02040503050406030204" pitchFamily="18" charset="0"/>
                    <a:ea typeface="方正楷体简体" panose="02000000000000000000" charset="-122"/>
                    <a:cs typeface="Cambria Math" panose="02040503050406030204" pitchFamily="18" charset="0"/>
                    <a:sym typeface="+mn-ea"/>
                  </a:rPr>
                  <a:t>，</a:t>
                </a: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通过配备两层注意力聚合来设计未来偏好提取器，以推断多步未来偏好</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gn="l">
                  <a:lnSpc>
                    <a:spcPct val="120000"/>
                  </a:lnSpc>
                  <a:buClrTx/>
                  <a:buSzTx/>
                  <a:buFont typeface="Arial" panose="020B0604020202020204" pitchFamily="34" charset="0"/>
                  <a:buChar char="•"/>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sym typeface="+mn-ea"/>
                  </a:rPr>
                  <a:t>总体上来说本文考虑的因素有：Sequential Effect，Semantic Effect，</a:t>
                </a:r>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Geographical Influence，Temporal Influence</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8" name="内容占位符 2" descr="7b0a20202020227461726765744d6f64756c65223a202270726f636573734f6e6c696e65466f6e7473220a7d0a"/>
              <p:cNvSpPr>
                <a:spLocks noRot="1" noChangeAspect="1" noMove="1" noResize="1" noEditPoints="1" noAdjustHandles="1" noChangeArrowheads="1" noChangeShapeType="1" noTextEdit="1"/>
              </p:cNvSpPr>
              <p:nvPr>
                <p:ph idx="1"/>
              </p:nvPr>
            </p:nvSpPr>
            <p:spPr>
              <a:xfrm>
                <a:off x="766445" y="1580515"/>
                <a:ext cx="10659745" cy="3697605"/>
              </a:xfrm>
              <a:blipFill rotWithShape="1">
                <a:blip r:embed="rId2"/>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39515" y="2829560"/>
            <a:ext cx="4713605" cy="1198880"/>
          </a:xfrm>
          <a:prstGeom prst="rect">
            <a:avLst/>
          </a:prstGeom>
          <a:noFill/>
        </p:spPr>
        <p:txBody>
          <a:bodyPr wrap="none" rtlCol="0" anchor="t">
            <a:spAutoFit/>
          </a:bodyPr>
          <a:p>
            <a:pPr>
              <a:lnSpc>
                <a:spcPct val="100000"/>
              </a:lnSpc>
              <a:spcBef>
                <a:spcPts val="130"/>
              </a:spcBef>
            </a:pPr>
            <a:r>
              <a:rPr sz="7200" i="1" spc="15" dirty="0">
                <a:latin typeface="Arial" panose="020B0604020202020204"/>
                <a:cs typeface="Arial" panose="020B0604020202020204"/>
                <a:sym typeface="+mn-ea"/>
              </a:rPr>
              <a:t>Thank</a:t>
            </a:r>
            <a:r>
              <a:rPr sz="7200" i="1" spc="-65" dirty="0">
                <a:latin typeface="Arial" panose="020B0604020202020204"/>
                <a:cs typeface="Arial" panose="020B0604020202020204"/>
                <a:sym typeface="+mn-ea"/>
              </a:rPr>
              <a:t> </a:t>
            </a:r>
            <a:r>
              <a:rPr sz="7200" i="1" spc="10" dirty="0">
                <a:latin typeface="Arial" panose="020B0604020202020204"/>
                <a:cs typeface="Arial" panose="020B0604020202020204"/>
                <a:sym typeface="+mn-ea"/>
              </a:rPr>
              <a:t>you!</a:t>
            </a:r>
            <a:endParaRPr lang="zh-CN" altLang="en-US" sz="7200"/>
          </a:p>
        </p:txBody>
      </p:sp>
      <p:grpSp>
        <p:nvGrpSpPr>
          <p:cNvPr id="10" name="组合 9"/>
          <p:cNvGrpSpPr/>
          <p:nvPr/>
        </p:nvGrpSpPr>
        <p:grpSpPr>
          <a:xfrm>
            <a:off x="0" y="0"/>
            <a:ext cx="7929563" cy="3200400"/>
            <a:chOff x="0" y="0"/>
            <a:chExt cx="10572750" cy="4267200"/>
          </a:xfrm>
        </p:grpSpPr>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pic>
          <p:nvPicPr>
            <p:cNvPr id="9" name="图片 8"/>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grpSp>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4511040" y="3990443"/>
            <a:ext cx="7680960" cy="2869461"/>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8310" y="159385"/>
            <a:ext cx="1400175" cy="1400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0"/>
            <a:ext cx="7929563" cy="3200400"/>
            <a:chOff x="0" y="0"/>
            <a:chExt cx="10572750" cy="4267200"/>
          </a:xfrm>
        </p:grpSpPr>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pic>
          <p:nvPicPr>
            <p:cNvPr id="9" name="图片 8"/>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grpSp>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4511040" y="3990443"/>
            <a:ext cx="7680960" cy="2869461"/>
          </a:xfrm>
          <a:prstGeom prst="rect">
            <a:avLst/>
          </a:prstGeom>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8310" y="159385"/>
            <a:ext cx="1400175" cy="1400175"/>
          </a:xfrm>
          <a:prstGeom prst="rect">
            <a:avLst/>
          </a:prstGeom>
        </p:spPr>
      </p:pic>
      <p:sp>
        <p:nvSpPr>
          <p:cNvPr id="5" name="文本框 4"/>
          <p:cNvSpPr txBox="1"/>
          <p:nvPr/>
        </p:nvSpPr>
        <p:spPr>
          <a:xfrm>
            <a:off x="130810" y="6377305"/>
            <a:ext cx="298450" cy="368300"/>
          </a:xfrm>
          <a:prstGeom prst="rect">
            <a:avLst/>
          </a:prstGeom>
          <a:noFill/>
        </p:spPr>
        <p:txBody>
          <a:bodyPr wrap="none" rtlCol="0">
            <a:spAutoFit/>
          </a:bodyPr>
          <a:p>
            <a:r>
              <a:rPr lang="en-US" altLang="zh-CN"/>
              <a:t>2</a:t>
            </a:r>
            <a:endParaRPr lang="en-US" altLang="zh-CN"/>
          </a:p>
        </p:txBody>
      </p:sp>
      <p:grpSp>
        <p:nvGrpSpPr>
          <p:cNvPr id="11" name="组合 10"/>
          <p:cNvGrpSpPr/>
          <p:nvPr/>
        </p:nvGrpSpPr>
        <p:grpSpPr>
          <a:xfrm>
            <a:off x="3834130" y="1630974"/>
            <a:ext cx="4095951" cy="3595437"/>
            <a:chOff x="5162349" y="1500169"/>
            <a:chExt cx="4095951" cy="3595437"/>
          </a:xfrm>
        </p:grpSpPr>
        <p:sp>
          <p:nvSpPr>
            <p:cNvPr id="16" name="文本框 15"/>
            <p:cNvSpPr txBox="1"/>
            <p:nvPr/>
          </p:nvSpPr>
          <p:spPr>
            <a:xfrm>
              <a:off x="5162349" y="1500169"/>
              <a:ext cx="3295850" cy="584775"/>
            </a:xfrm>
            <a:prstGeom prst="rect">
              <a:avLst/>
            </a:prstGeom>
            <a:noFill/>
          </p:spPr>
          <p:txBody>
            <a:bodyPr wrap="square" rtlCol="0">
              <a:spAutoFit/>
            </a:bodyPr>
            <a:p>
              <a:pPr lvl="0"/>
              <a:r>
                <a:rPr lang="en-US" altLang="zh-CN" sz="3200" b="1" dirty="0">
                  <a:solidFill>
                    <a:srgbClr val="FF0000"/>
                  </a:solidFill>
                  <a:latin typeface="微软雅黑" panose="020B0503020204020204" pitchFamily="34" charset="-122"/>
                  <a:ea typeface="微软雅黑" panose="020B0503020204020204" pitchFamily="34" charset="-122"/>
                </a:rPr>
                <a:t>1.</a:t>
              </a:r>
              <a:r>
                <a:rPr lang="zh-CN" altLang="en-US" sz="3200" b="1" dirty="0">
                  <a:solidFill>
                    <a:srgbClr val="FF0000"/>
                  </a:solidFill>
                  <a:latin typeface="微软雅黑" panose="020B0503020204020204" pitchFamily="34" charset="-122"/>
                  <a:ea typeface="微软雅黑" panose="020B0503020204020204" pitchFamily="34" charset="-122"/>
                </a:rPr>
                <a:t> 研究背景</a:t>
              </a:r>
              <a:endParaRPr lang="zh-CN" altLang="en-US" sz="3200" b="1" dirty="0">
                <a:solidFill>
                  <a:srgbClr val="FF0000"/>
                </a:solidFill>
                <a:latin typeface="宋体" panose="02010600030101010101" pitchFamily="2" charset="-122"/>
                <a:ea typeface="宋体" panose="02010600030101010101" pitchFamily="2" charset="-122"/>
              </a:endParaRPr>
            </a:p>
          </p:txBody>
        </p:sp>
        <p:sp>
          <p:nvSpPr>
            <p:cNvPr id="17" name="文本框 16"/>
            <p:cNvSpPr txBox="1"/>
            <p:nvPr/>
          </p:nvSpPr>
          <p:spPr>
            <a:xfrm>
              <a:off x="5162349" y="3035949"/>
              <a:ext cx="2324300"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CFPRec</a:t>
              </a:r>
              <a:endParaRPr lang="zh-CN" altLang="en-US" sz="28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5162349" y="2268059"/>
              <a:ext cx="2610045" cy="523220"/>
            </a:xfrm>
            <a:prstGeom prst="rect">
              <a:avLst/>
            </a:prstGeom>
            <a:noFill/>
          </p:spPr>
          <p:txBody>
            <a:bodyPr wrap="square" rtlCol="0">
              <a:spAutoFit/>
            </a:bodyPr>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问题定义</a:t>
              </a:r>
              <a:endParaRPr lang="zh-CN" altLang="en-US" sz="2800" b="1"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5162349" y="3805109"/>
              <a:ext cx="4095949"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实验部分</a:t>
              </a:r>
              <a:endParaRPr lang="zh-CN" altLang="en-US" sz="28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5162349" y="4573636"/>
              <a:ext cx="4095951"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结论</a:t>
              </a:r>
              <a:endParaRPr lang="zh-CN" altLang="en-US" sz="28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298450" cy="368300"/>
          </a:xfrm>
          <a:prstGeom prst="rect">
            <a:avLst/>
          </a:prstGeom>
          <a:noFill/>
        </p:spPr>
        <p:txBody>
          <a:bodyPr wrap="none" rtlCol="0">
            <a:spAutoFit/>
          </a:bodyPr>
          <a:p>
            <a:r>
              <a:rPr lang="en-US" altLang="zh-CN"/>
              <a:t>3</a:t>
            </a:r>
            <a:endParaRPr lang="en-US" altLang="zh-CN"/>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52" y="138429"/>
            <a:ext cx="5059083" cy="449264"/>
          </a:xfrm>
        </p:spPr>
        <p:txBody>
          <a:bodyPr/>
          <a:p>
            <a:r>
              <a:rPr lang="zh-CN" altLang="en-US" sz="3000" b="1" dirty="0">
                <a:latin typeface="黑体" panose="02010609060101010101" pitchFamily="49" charset="-122"/>
                <a:ea typeface="黑体" panose="02010609060101010101" pitchFamily="49" charset="-122"/>
              </a:rPr>
              <a:t>研究背景</a:t>
            </a:r>
            <a:endParaRPr lang="zh-CN" altLang="en-US" sz="3000" b="1" dirty="0">
              <a:latin typeface="黑体" panose="02010609060101010101" pitchFamily="49" charset="-122"/>
              <a:ea typeface="黑体" panose="02010609060101010101" pitchFamily="49" charset="-122"/>
            </a:endParaRPr>
          </a:p>
        </p:txBody>
      </p:sp>
      <p:sp>
        <p:nvSpPr>
          <p:cNvPr id="8" name="内容占位符 2" descr="7b0a20202020227461726765744d6f64756c65223a202270726f636573734f6e6c696e65466f6e7473220a7d0a"/>
          <p:cNvSpPr>
            <a:spLocks noGrp="1"/>
          </p:cNvSpPr>
          <p:nvPr>
            <p:ph idx="1"/>
          </p:nvPr>
        </p:nvSpPr>
        <p:spPr>
          <a:xfrm>
            <a:off x="882098" y="650276"/>
            <a:ext cx="10516635" cy="5087902"/>
          </a:xfrm>
        </p:spPr>
        <p:txBody>
          <a:bodyPr/>
          <a:p>
            <a:pPr>
              <a:lnSpc>
                <a:spcPct val="120000"/>
              </a:lnSpc>
            </a:pPr>
            <a:r>
              <a:rPr lang="en-GB" altLang="en-US" sz="1800" dirty="0">
                <a:latin typeface="黑体" panose="02010609060101010101" pitchFamily="49" charset="-122"/>
                <a:ea typeface="黑体" panose="02010609060101010101" pitchFamily="49" charset="-122"/>
                <a:cs typeface="Times New Roman" panose="02020603050405020304" pitchFamily="18" charset="0"/>
              </a:rPr>
              <a:t>Next Point-of-Interes</a:t>
            </a:r>
            <a:r>
              <a:rPr lang="en-US" altLang="en-GB" sz="1800" dirty="0">
                <a:latin typeface="黑体" panose="02010609060101010101" pitchFamily="49" charset="-122"/>
                <a:ea typeface="黑体" panose="02010609060101010101" pitchFamily="49" charset="-122"/>
                <a:cs typeface="Times New Roman" panose="02020603050405020304" pitchFamily="18" charset="0"/>
              </a:rPr>
              <a:t>t</a:t>
            </a:r>
            <a:r>
              <a:rPr lang="zh-CN" altLang="en-US" sz="1800" dirty="0">
                <a:latin typeface="黑体" panose="02010609060101010101" pitchFamily="49" charset="-122"/>
                <a:ea typeface="黑体" panose="02010609060101010101" pitchFamily="49" charset="-122"/>
                <a:cs typeface="Times New Roman" panose="02020603050405020304" pitchFamily="18" charset="0"/>
              </a:rPr>
              <a:t>：</a:t>
            </a:r>
            <a:endParaRPr lang="en-GB" altLang="en-US" sz="180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sz="1600" dirty="0">
                <a:latin typeface="方正楷体简体" panose="02000000000000000000" charset="-122"/>
                <a:ea typeface="方正楷体简体" panose="02000000000000000000" charset="-122"/>
                <a:cs typeface="方正楷体简体" panose="02000000000000000000" charset="-122"/>
              </a:rPr>
              <a:t>本质上是利用用户的历史签到和其他多模态信息，例如POI属性</a:t>
            </a:r>
            <a:endParaRPr lang="zh-CN" altLang="en-US" sz="1600" dirty="0">
              <a:latin typeface="方正楷体简体" panose="02000000000000000000" charset="-122"/>
              <a:ea typeface="方正楷体简体" panose="02000000000000000000" charset="-122"/>
              <a:cs typeface="方正楷体简体" panose="02000000000000000000" charset="-122"/>
            </a:endParaRPr>
          </a:p>
          <a:p>
            <a:pPr marL="457200" lvl="1" indent="0">
              <a:lnSpc>
                <a:spcPct val="120000"/>
              </a:lnSpc>
              <a:buNone/>
            </a:pPr>
            <a:r>
              <a:rPr lang="zh-CN" altLang="en-US" sz="1600" dirty="0">
                <a:latin typeface="方正楷体简体" panose="02000000000000000000" charset="-122"/>
                <a:ea typeface="方正楷体简体" panose="02000000000000000000" charset="-122"/>
                <a:cs typeface="方正楷体简体" panose="02000000000000000000" charset="-122"/>
              </a:rPr>
              <a:t>和社交网络，来推荐下一个适合用户的POI</a:t>
            </a:r>
            <a:endParaRPr lang="zh-CN" altLang="en-US" sz="1600" dirty="0">
              <a:latin typeface="方正楷体简体" panose="02000000000000000000" charset="-122"/>
              <a:ea typeface="方正楷体简体" panose="02000000000000000000" charset="-122"/>
              <a:cs typeface="方正楷体简体" panose="02000000000000000000" charset="-122"/>
            </a:endParaRPr>
          </a:p>
          <a:p>
            <a:pPr lvl="1">
              <a:lnSpc>
                <a:spcPct val="120000"/>
              </a:lnSpc>
            </a:pP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目前该问题的影响因素：Sequential Effect，Semantic Effect，</a:t>
            </a:r>
            <a:endPar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endParaRPr>
          </a:p>
          <a:p>
            <a:pPr marL="457200" lvl="1" indent="0">
              <a:lnSpc>
                <a:spcPct val="120000"/>
              </a:lnSpc>
              <a:buNone/>
            </a:pPr>
            <a:r>
              <a:rPr lang="zh-CN" altLang="en-US" sz="1600" dirty="0">
                <a:latin typeface="方正楷体简体" panose="02000000000000000000" charset="-122"/>
                <a:ea typeface="方正楷体简体" panose="02000000000000000000" charset="-122"/>
                <a:cs typeface="方正楷体简体" panose="02000000000000000000" charset="-122"/>
                <a:sym typeface="+mn-ea"/>
              </a:rPr>
              <a:t>Geographical Influence，Temporal Influence和Social Influence</a:t>
            </a:r>
            <a:endParaRPr lang="zh-CN" altLang="en-US" sz="1600" dirty="0">
              <a:latin typeface="方正楷体简体" panose="02000000000000000000" charset="-122"/>
              <a:ea typeface="方正楷体简体" panose="02000000000000000000" charset="-122"/>
              <a:cs typeface="方正楷体简体" panose="02000000000000000000" charset="-122"/>
              <a:sym typeface="+mn-ea"/>
            </a:endParaRPr>
          </a:p>
          <a:p>
            <a:pPr>
              <a:lnSpc>
                <a:spcPct val="200000"/>
              </a:lnSpc>
            </a:pPr>
            <a:r>
              <a:rPr lang="zh-CN" altLang="en-US" sz="1800" dirty="0">
                <a:latin typeface="黑体" panose="02010609060101010101" pitchFamily="49" charset="-122"/>
                <a:ea typeface="黑体" panose="02010609060101010101" pitchFamily="49" charset="-122"/>
                <a:cs typeface="Times New Roman" panose="02020603050405020304" pitchFamily="18" charset="0"/>
              </a:rPr>
              <a:t>本文的写作动机：</a:t>
            </a:r>
            <a:endParaRPr lang="zh-CN" altLang="en-US" sz="1800" dirty="0">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200000"/>
              </a:lnSpc>
              <a:buFont typeface="Arial" panose="020B0604020202020204" pitchFamily="34" charset="0"/>
              <a:buChar char="•"/>
            </a:pP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用户的下一步行为除</a:t>
            </a:r>
            <a:r>
              <a:rPr lang="zh-CN" altLang="en-US" sz="1600" dirty="0">
                <a:latin typeface="方正楷体简体" panose="02000000000000000000" charset="-122"/>
                <a:ea typeface="方正楷体简体" panose="02000000000000000000" charset="-122"/>
                <a:cs typeface="方正楷体简体" panose="02000000000000000000" charset="-122"/>
                <a:sym typeface="+mn-ea"/>
              </a:rPr>
              <a:t>了受到过去和当前的行为的影响之外，还</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可能受到未来多步</a:t>
            </a:r>
            <a:endPar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endParaRPr>
          </a:p>
          <a:p>
            <a:pPr marL="457200" lvl="1" indent="0">
              <a:lnSpc>
                <a:spcPct val="200000"/>
              </a:lnSpc>
              <a:buFont typeface="Arial" panose="020B0604020202020204" pitchFamily="34" charset="0"/>
              <a:buNone/>
            </a:pP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行为的影响，因为用户可能在开始时就已经考虑了整体的活动计划</a:t>
            </a:r>
            <a:endPar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endParaRPr>
          </a:p>
          <a:p>
            <a:pPr marL="685800" lvl="1" indent="-228600">
              <a:lnSpc>
                <a:spcPct val="200000"/>
              </a:lnSpc>
              <a:buFont typeface="Arial" panose="020B0604020202020204" pitchFamily="34" charset="0"/>
              <a:buChar char="•"/>
            </a:pP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为</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Alice</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推荐午餐地点：Figure 1</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nSpc>
                <a:spcPct val="200000"/>
              </a:lnSpc>
            </a:pPr>
            <a:r>
              <a:rPr lang="zh-CN" altLang="en-US" sz="1800" dirty="0">
                <a:latin typeface="黑体" panose="02010609060101010101" pitchFamily="49" charset="-122"/>
                <a:ea typeface="黑体" panose="02010609060101010101" pitchFamily="49" charset="-122"/>
                <a:cs typeface="Times New Roman" panose="02020603050405020304" pitchFamily="18" charset="0"/>
              </a:rPr>
              <a:t>已有工作所存在的问题：</a:t>
            </a:r>
            <a:endParaRPr lang="zh-CN" altLang="en-US" sz="1800" dirty="0">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200000"/>
              </a:lnSpc>
              <a:buFont typeface="Arial" panose="020B0604020202020204" pitchFamily="34" charset="0"/>
              <a:buChar char="•"/>
            </a:pP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完全忽略了未来行为对next-POI推荐的潜在影响</a:t>
            </a:r>
            <a:endPar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endParaRPr>
          </a:p>
          <a:p>
            <a:pPr>
              <a:lnSpc>
                <a:spcPct val="200000"/>
              </a:lnSpc>
            </a:pP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12" name="图片 11"/>
          <p:cNvPicPr>
            <a:picLocks noChangeAspect="1"/>
          </p:cNvPicPr>
          <p:nvPr/>
        </p:nvPicPr>
        <p:blipFill>
          <a:blip r:embed="rId2"/>
          <a:stretch>
            <a:fillRect/>
          </a:stretch>
        </p:blipFill>
        <p:spPr>
          <a:xfrm>
            <a:off x="7305675" y="549910"/>
            <a:ext cx="4782185" cy="2279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0"/>
            <a:ext cx="7929563" cy="3200400"/>
            <a:chOff x="0" y="0"/>
            <a:chExt cx="10572750" cy="4267200"/>
          </a:xfrm>
        </p:grpSpPr>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pic>
          <p:nvPicPr>
            <p:cNvPr id="9" name="图片 8"/>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grpSp>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4511040" y="3990443"/>
            <a:ext cx="7680960" cy="2869461"/>
          </a:xfrm>
          <a:prstGeom prst="rect">
            <a:avLst/>
          </a:prstGeom>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8310" y="159385"/>
            <a:ext cx="1400175" cy="1400175"/>
          </a:xfrm>
          <a:prstGeom prst="rect">
            <a:avLst/>
          </a:prstGeom>
        </p:spPr>
      </p:pic>
      <p:sp>
        <p:nvSpPr>
          <p:cNvPr id="5" name="文本框 4"/>
          <p:cNvSpPr txBox="1"/>
          <p:nvPr/>
        </p:nvSpPr>
        <p:spPr>
          <a:xfrm>
            <a:off x="130810" y="6377305"/>
            <a:ext cx="298450" cy="368300"/>
          </a:xfrm>
          <a:prstGeom prst="rect">
            <a:avLst/>
          </a:prstGeom>
          <a:noFill/>
        </p:spPr>
        <p:txBody>
          <a:bodyPr wrap="none" rtlCol="0">
            <a:spAutoFit/>
          </a:bodyPr>
          <a:p>
            <a:r>
              <a:rPr lang="en-US" altLang="zh-CN"/>
              <a:t>4</a:t>
            </a:r>
            <a:endParaRPr lang="en-US" altLang="zh-CN"/>
          </a:p>
        </p:txBody>
      </p:sp>
      <p:grpSp>
        <p:nvGrpSpPr>
          <p:cNvPr id="4" name="组合 3"/>
          <p:cNvGrpSpPr/>
          <p:nvPr/>
        </p:nvGrpSpPr>
        <p:grpSpPr>
          <a:xfrm>
            <a:off x="3902710" y="1630339"/>
            <a:ext cx="4095951" cy="3596072"/>
            <a:chOff x="5162349" y="1499534"/>
            <a:chExt cx="4095951" cy="3596072"/>
          </a:xfrm>
        </p:grpSpPr>
        <p:sp>
          <p:nvSpPr>
            <p:cNvPr id="12" name="文本框 11"/>
            <p:cNvSpPr txBox="1"/>
            <p:nvPr/>
          </p:nvSpPr>
          <p:spPr>
            <a:xfrm>
              <a:off x="5162349" y="1499534"/>
              <a:ext cx="3295850" cy="52322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 研究背景</a:t>
              </a:r>
              <a:endParaRPr lang="zh-CN" altLang="en-US" sz="2800" b="1" dirty="0">
                <a:latin typeface="宋体" panose="02010600030101010101" pitchFamily="2" charset="-122"/>
                <a:ea typeface="宋体" panose="02010600030101010101" pitchFamily="2" charset="-122"/>
              </a:endParaRPr>
            </a:p>
          </p:txBody>
        </p:sp>
        <p:sp>
          <p:nvSpPr>
            <p:cNvPr id="13" name="文本框 12"/>
            <p:cNvSpPr txBox="1"/>
            <p:nvPr/>
          </p:nvSpPr>
          <p:spPr>
            <a:xfrm>
              <a:off x="5162349" y="3036584"/>
              <a:ext cx="2324300"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CFPRec</a:t>
              </a:r>
              <a:endParaRPr lang="zh-CN" altLang="en-US" sz="28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162349" y="2268059"/>
              <a:ext cx="2610045" cy="584775"/>
            </a:xfrm>
            <a:prstGeom prst="rect">
              <a:avLst/>
            </a:prstGeom>
            <a:noFill/>
          </p:spPr>
          <p:txBody>
            <a:bodyPr wrap="square" rtlCol="0">
              <a:spAutoFit/>
            </a:bodyPr>
            <a:p>
              <a:r>
                <a:rPr lang="en-US" altLang="zh-CN" sz="3200" b="1" dirty="0">
                  <a:solidFill>
                    <a:srgbClr val="FF0000"/>
                  </a:solidFill>
                  <a:latin typeface="微软雅黑" panose="020B0503020204020204" pitchFamily="34" charset="-122"/>
                  <a:ea typeface="微软雅黑" panose="020B0503020204020204" pitchFamily="34" charset="-122"/>
                </a:rPr>
                <a:t>2. </a:t>
              </a:r>
              <a:r>
                <a:rPr lang="zh-CN" altLang="en-US" sz="3200" b="1" dirty="0">
                  <a:solidFill>
                    <a:srgbClr val="FF0000"/>
                  </a:solidFill>
                  <a:latin typeface="微软雅黑" panose="020B0503020204020204" pitchFamily="34" charset="-122"/>
                  <a:ea typeface="微软雅黑" panose="020B0503020204020204" pitchFamily="34" charset="-122"/>
                </a:rPr>
                <a:t>问题定义</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162349" y="3805109"/>
              <a:ext cx="4095949"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实验部分</a:t>
              </a:r>
              <a:endParaRPr lang="zh-CN" altLang="en-US" sz="28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162349" y="4573636"/>
              <a:ext cx="4095951"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结论</a:t>
              </a:r>
              <a:endParaRPr lang="zh-CN" altLang="en-US" sz="28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298450" cy="368300"/>
          </a:xfrm>
          <a:prstGeom prst="rect">
            <a:avLst/>
          </a:prstGeom>
          <a:noFill/>
        </p:spPr>
        <p:txBody>
          <a:bodyPr wrap="none" rtlCol="0">
            <a:spAutoFit/>
          </a:bodyPr>
          <a:p>
            <a:r>
              <a:rPr lang="en-US" altLang="zh-CN"/>
              <a:t>5</a:t>
            </a:r>
            <a:endParaRPr lang="en-US" altLang="zh-CN"/>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52" y="138429"/>
            <a:ext cx="5059083" cy="449264"/>
          </a:xfrm>
        </p:spPr>
        <p:txBody>
          <a:bodyPr/>
          <a:p>
            <a:r>
              <a:rPr lang="zh-CN" altLang="en-US" sz="3000" b="1" dirty="0">
                <a:latin typeface="黑体" panose="02010609060101010101" pitchFamily="49" charset="-122"/>
                <a:ea typeface="黑体" panose="02010609060101010101" pitchFamily="49" charset="-122"/>
              </a:rPr>
              <a:t>问题定义</a:t>
            </a:r>
            <a:endParaRPr lang="zh-CN" altLang="en-US" sz="3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内容占位符 2" descr="7b0a20202020227461726765744d6f64756c65223a202270726f636573734f6e6c696e65466f6e7473220a7d0a"/>
              <p:cNvSpPr>
                <a:spLocks noGrp="1"/>
              </p:cNvSpPr>
              <p:nvPr>
                <p:ph idx="1"/>
              </p:nvPr>
            </p:nvSpPr>
            <p:spPr>
              <a:xfrm>
                <a:off x="837648" y="939836"/>
                <a:ext cx="10516635" cy="5087902"/>
              </a:xfrm>
            </p:spPr>
            <p:txBody>
              <a:bodyPr/>
              <a:p>
                <a:pPr>
                  <a:lnSpc>
                    <a:spcPct val="120000"/>
                  </a:lnSpc>
                </a:pPr>
                <a:r>
                  <a:rPr sz="1800" dirty="0">
                    <a:latin typeface="黑体" panose="02010609060101010101" pitchFamily="49" charset="-122"/>
                    <a:ea typeface="黑体" panose="02010609060101010101" pitchFamily="49" charset="-122"/>
                    <a:cs typeface="Times New Roman" panose="02020603050405020304" pitchFamily="18" charset="0"/>
                  </a:rPr>
                  <a:t>Problem Formulation</a:t>
                </a:r>
                <a:r>
                  <a:rPr lang="zh-CN" altLang="en-US" sz="1800" dirty="0">
                    <a:latin typeface="黑体" panose="02010609060101010101" pitchFamily="49" charset="-122"/>
                    <a:ea typeface="黑体" panose="02010609060101010101" pitchFamily="49" charset="-122"/>
                    <a:cs typeface="Times New Roman" panose="02020603050405020304" pitchFamily="18" charset="0"/>
                  </a:rPr>
                  <a:t>：</a:t>
                </a:r>
                <a:endParaRPr lang="en-GB" altLang="en-US" sz="1800" dirty="0">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表示一组用户，</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表示一组</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POI</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表示一组</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POI</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的类别，</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是一组时隙（其中将一天映射为</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24</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小时），工作日为</a:t>
                </a:r>
                <a14:m>
                  <m:oMath xmlns:m="http://schemas.openxmlformats.org/officeDocument/2006/math">
                    <m:sSub>
                      <m:sSubPr>
                        <m:ctrlP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Pr>
                      <m:e>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𝑡</m:t>
                        </m:r>
                      </m:e>
                      <m:sub>
                        <m:sSub>
                          <m:sSubPr>
                            <m:ctrlP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Pr>
                          <m:e>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𝑤</m:t>
                            </m:r>
                          </m:e>
                          <m:sub>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0</m:t>
                            </m:r>
                          </m:sub>
                        </m:sSub>
                      </m:sub>
                    </m:sSub>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，周末为</m:t>
                    </m:r>
                    <m:sSub>
                      <m:sSubPr>
                        <m:ctrlP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Pr>
                      <m:e>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𝑡</m:t>
                        </m:r>
                      </m:e>
                      <m:sub>
                        <m:sSub>
                          <m:sSubPr>
                            <m:ctrlP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Pr>
                          <m:e>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𝑤</m:t>
                            </m:r>
                          </m:e>
                          <m:sub>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1</m:t>
                            </m:r>
                          </m:sub>
                        </m:sSub>
                      </m:sub>
                    </m:sSub>
                  </m:oMath>
                </a14:m>
                <a:endPar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endParaRPr>
              </a:p>
              <a:p>
                <a:pPr marL="685800" lvl="1" indent="-228600">
                  <a:lnSpc>
                    <a:spcPct val="120000"/>
                  </a:lnSpc>
                  <a:buFont typeface="Arial" panose="020B0604020202020204" pitchFamily="34" charset="0"/>
                  <a:buChar char="•"/>
                </a:pPr>
                <a:r>
                  <a:rPr lang="zh-CN" altLang="en-US" sz="1600" dirty="0">
                    <a:latin typeface="方正楷体简体" panose="02000000000000000000" charset="-122"/>
                    <a:ea typeface="方正楷体简体" panose="02000000000000000000" charset="-122"/>
                    <a:cs typeface="方正楷体简体" panose="02000000000000000000" charset="-122"/>
                    <a:sym typeface="+mn-ea"/>
                  </a:rPr>
                  <a:t>每一次的签到记为</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，其中</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g</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为签到位置(longitude, latitude)，</a:t>
                </a:r>
                <a:endPar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endParaRPr>
              </a:p>
              <a:p>
                <a:pPr marL="685800" lvl="1" indent="-228600">
                  <a:lnSpc>
                    <a:spcPct val="120000"/>
                  </a:lnSpc>
                  <a:buFont typeface="Arial" panose="020B0604020202020204" pitchFamily="34" charset="0"/>
                  <a:buChar char="•"/>
                </a:pP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对每一个用户</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u</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记为其轨迹（即签到序列），</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表示一天内按时间顺序排列的一组签到记录</a:t>
                </a:r>
                <a:endPar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endParaRPr>
              </a:p>
              <a:p>
                <a:pPr marL="685800" lvl="1" indent="-228600">
                  <a:lnSpc>
                    <a:spcPct val="120000"/>
                  </a:lnSpc>
                  <a:buFont typeface="Arial" panose="020B0604020202020204" pitchFamily="34" charset="0"/>
                  <a:buChar char="•"/>
                </a:pP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认为是用户的最新轨迹</a:t>
                </a:r>
                <a14:m>
                  <m:oMath xmlns:m="http://schemas.openxmlformats.org/officeDocument/2006/math">
                    <m:sSubSup>
                      <m:sSubSupPr>
                        <m:ctrlP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SupPr>
                      <m:e>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𝑆</m:t>
                        </m:r>
                      </m:e>
                      <m:sub>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𝑐𝑢𝑟</m:t>
                        </m:r>
                      </m:sub>
                      <m:sup>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𝑢</m:t>
                        </m:r>
                      </m:sup>
                    </m:sSubSup>
                  </m:oMath>
                </a14:m>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14:m>
                  <m:oMath xmlns:m="http://schemas.openxmlformats.org/officeDocument/2006/math">
                    <m: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m:t>
                    </m:r>
                    <m:r>
                      <m:rPr>
                        <m:sty m:val="p"/>
                      </m:rP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short</m:t>
                    </m:r>
                    <m: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m:t>
                    </m:r>
                    <m:r>
                      <m:rPr>
                        <m:sty m:val="p"/>
                      </m:rP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term</m:t>
                    </m:r>
                    <m: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 </m:t>
                    </m:r>
                    <m:r>
                      <m:rPr>
                        <m:sty m:val="p"/>
                      </m:rP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behaviors</m:t>
                    </m:r>
                    <m: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m:t>
                    </m:r>
                  </m:oMath>
                </a14:m>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a:t>
                </a:r>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r>
                  <a:rPr lang="zh-CN" altLang="en-US" sz="1600" dirty="0">
                    <a:solidFill>
                      <a:schemeClr val="tx1"/>
                    </a:solidFill>
                    <a:latin typeface="方正楷体简体" panose="02000000000000000000" charset="-122"/>
                    <a:ea typeface="方正楷体简体" panose="02000000000000000000" charset="-122"/>
                    <a:cs typeface="方正楷体简体" panose="02000000000000000000" charset="-122"/>
                  </a:rPr>
                  <a:t>被认为是过往的行为</a:t>
                </a:r>
                <a14:m>
                  <m:oMath xmlns:m="http://schemas.openxmlformats.org/officeDocument/2006/math">
                    <m:sSubSup>
                      <m:sSubSupPr>
                        <m:ctrlP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SupPr>
                      <m:e>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𝑆</m:t>
                        </m:r>
                      </m:e>
                      <m:sub>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𝑝𝑎𝑠𝑡</m:t>
                        </m:r>
                      </m:sub>
                      <m:sup>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𝑢</m:t>
                        </m:r>
                      </m:sup>
                    </m:sSubSup>
                  </m:oMath>
                </a14:m>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14:m>
                  <m:oMath xmlns:m="http://schemas.openxmlformats.org/officeDocument/2006/math">
                    <m: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m:t>
                    </m:r>
                    <m:r>
                      <m:rPr>
                        <m:sty m:val="p"/>
                      </m:rP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long</m:t>
                    </m:r>
                    <m: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m:t>
                    </m:r>
                    <m:r>
                      <m:rPr>
                        <m:sty m:val="p"/>
                      </m:rP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term</m:t>
                    </m:r>
                    <m: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 </m:t>
                    </m:r>
                    <m:r>
                      <m:rPr>
                        <m:sty m:val="p"/>
                      </m:rP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behaviors</m:t>
                    </m:r>
                    <m:r>
                      <a:rPr lang="en-US" altLang="zh-CN" sz="10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m:t>
                    </m:r>
                  </m:oMath>
                </a14:m>
                <a:r>
                  <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rPr>
                  <a:t>  </a:t>
                </a:r>
                <a:endParaRPr lang="en-US" altLang="zh-CN" sz="1600" dirty="0">
                  <a:solidFill>
                    <a:schemeClr val="tx1"/>
                  </a:solidFill>
                  <a:latin typeface="方正楷体简体" panose="02000000000000000000" charset="-122"/>
                  <a:ea typeface="方正楷体简体" panose="02000000000000000000" charset="-122"/>
                  <a:cs typeface="方正楷体简体" panose="02000000000000000000" charset="-122"/>
                </a:endParaRPr>
              </a:p>
              <a:p>
                <a:pPr>
                  <a:lnSpc>
                    <a:spcPct val="200000"/>
                  </a:lnSpc>
                </a:pPr>
                <a:r>
                  <a:rPr lang="zh-CN" altLang="en-US" sz="1800" dirty="0">
                    <a:latin typeface="黑体" panose="02010609060101010101" pitchFamily="49" charset="-122"/>
                    <a:ea typeface="黑体" panose="02010609060101010101" pitchFamily="49" charset="-122"/>
                    <a:cs typeface="Times New Roman" panose="02020603050405020304" pitchFamily="18" charset="0"/>
                  </a:rPr>
                  <a:t>Research Problem：</a:t>
                </a:r>
                <a:endParaRPr lang="zh-CN" altLang="en-US" sz="1800" dirty="0">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200000"/>
                  </a:lnSpc>
                  <a:buFont typeface="Arial" panose="020B0604020202020204" pitchFamily="34" charset="0"/>
                  <a:buChar char="•"/>
                </a:pPr>
                <a: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a:t>给出</a:t>
                </a:r>
                <a14:m>
                  <m:oMath xmlns:m="http://schemas.openxmlformats.org/officeDocument/2006/math">
                    <m:sSubSup>
                      <m:sSubSupPr>
                        <m:ctrlP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SupPr>
                      <m:e>
                        <m: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𝑆</m:t>
                        </m:r>
                      </m:e>
                      <m:sub>
                        <m: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𝑐𝑢𝑟</m:t>
                        </m:r>
                      </m:sub>
                      <m:sup>
                        <m: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𝑢</m:t>
                        </m:r>
                      </m:sup>
                    </m:sSubSup>
                  </m:oMath>
                </a14:m>
                <a: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a:t>和</a:t>
                </a:r>
                <a14:m>
                  <m:oMath xmlns:m="http://schemas.openxmlformats.org/officeDocument/2006/math">
                    <m:sSubSup>
                      <m:sSubSupPr>
                        <m:ctrlP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SupPr>
                      <m:e>
                        <m: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𝑆</m:t>
                        </m:r>
                      </m:e>
                      <m:sub>
                        <m:r>
                          <m:rPr>
                            <m:sty m:val="p"/>
                          </m:rPr>
                          <a:rPr lang="en-US" altLang="zh-CN"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m:t>past</m:t>
                        </m:r>
                      </m:sub>
                      <m:sup>
                        <m: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𝑢</m:t>
                        </m:r>
                      </m:sup>
                    </m:sSubSup>
                  </m:oMath>
                </a14:m>
                <a:endPar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endParaRPr>
              </a:p>
              <a:p>
                <a:pPr marL="685800" lvl="1" indent="-228600">
                  <a:lnSpc>
                    <a:spcPct val="200000"/>
                  </a:lnSpc>
                  <a:buFont typeface="Arial" panose="020B0604020202020204" pitchFamily="34" charset="0"/>
                  <a:buChar char="•"/>
                </a:pPr>
                <a: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a:t>通过推断用户 u在</a:t>
                </a:r>
                <a14:m>
                  <m:oMath xmlns:m="http://schemas.openxmlformats.org/officeDocument/2006/math">
                    <m:sSub>
                      <m:sSubPr>
                        <m:ctrlP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Pr>
                      <m:e>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𝑡</m:t>
                        </m:r>
                      </m:e>
                      <m:sub>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𝑘</m:t>
                        </m:r>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m:t>
                        </m:r>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1</m:t>
                        </m:r>
                      </m:sub>
                    </m:sSub>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至</m:t>
                    </m:r>
                    <m:sSub>
                      <m:sSubPr>
                        <m:ctrlP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Pr>
                      <m:e>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𝑡</m:t>
                        </m:r>
                      </m:e>
                      <m:sub>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𝑇</m:t>
                        </m:r>
                      </m:sub>
                    </m:sSub>
                  </m:oMath>
                </a14:m>
                <a: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a:t> 的多步未来偏好，从而推荐一组 POI 供用户 u 在</a:t>
                </a:r>
                <a14:m>
                  <m:oMath xmlns:m="http://schemas.openxmlformats.org/officeDocument/2006/math">
                    <m:sSub>
                      <m:sSubPr>
                        <m:ctrlP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ctrlPr>
                      </m:sSubPr>
                      <m:e>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𝑡</m:t>
                        </m:r>
                      </m:e>
                      <m:sub>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𝑘</m:t>
                        </m:r>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m:t>
                        </m:r>
                        <m:r>
                          <a:rPr lang="en-US" altLang="zh-CN" sz="1600" i="1" dirty="0">
                            <a:solidFill>
                              <a:schemeClr val="tx1"/>
                            </a:solidFill>
                            <a:latin typeface="Cambria Math" panose="02040503050406030204" pitchFamily="18" charset="0"/>
                            <a:ea typeface="方正楷体简体" panose="02000000000000000000" charset="-122"/>
                            <a:cs typeface="Cambria Math" panose="02040503050406030204" pitchFamily="18" charset="0"/>
                          </a:rPr>
                          <m:t>1</m:t>
                        </m:r>
                      </m:sub>
                    </m:sSub>
                  </m:oMath>
                </a14:m>
                <a: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a:t>访问</a:t>
                </a:r>
                <a:endPar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endParaRPr>
              </a:p>
            </p:txBody>
          </p:sp>
        </mc:Choice>
        <mc:Fallback>
          <p:sp>
            <p:nvSpPr>
              <p:cNvPr id="8" name="内容占位符 2" descr="7b0a20202020227461726765744d6f64756c65223a202270726f636573734f6e6c696e65466f6e7473220a7d0a"/>
              <p:cNvSpPr>
                <a:spLocks noRot="1" noChangeAspect="1" noMove="1" noResize="1" noEditPoints="1" noAdjustHandles="1" noChangeArrowheads="1" noChangeShapeType="1" noTextEdit="1"/>
              </p:cNvSpPr>
              <p:nvPr>
                <p:ph idx="1"/>
              </p:nvPr>
            </p:nvSpPr>
            <p:spPr>
              <a:xfrm>
                <a:off x="837648" y="939836"/>
                <a:ext cx="10516635" cy="5087902"/>
              </a:xfrm>
              <a:blipFill rotWithShape="1">
                <a:blip r:embed="rId2"/>
                <a:stretch>
                  <a:fillRect l="-1" t="-1" r="5" b="6"/>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1669415" y="1382395"/>
            <a:ext cx="1851660" cy="300355"/>
          </a:xfrm>
          <a:prstGeom prst="rect">
            <a:avLst/>
          </a:prstGeom>
        </p:spPr>
      </p:pic>
      <p:pic>
        <p:nvPicPr>
          <p:cNvPr id="7" name="图片 6"/>
          <p:cNvPicPr>
            <a:picLocks noChangeAspect="1"/>
          </p:cNvPicPr>
          <p:nvPr/>
        </p:nvPicPr>
        <p:blipFill>
          <a:blip r:embed="rId4"/>
          <a:stretch>
            <a:fillRect/>
          </a:stretch>
        </p:blipFill>
        <p:spPr>
          <a:xfrm>
            <a:off x="4900930" y="1382395"/>
            <a:ext cx="1868805" cy="300355"/>
          </a:xfrm>
          <a:prstGeom prst="rect">
            <a:avLst/>
          </a:prstGeom>
        </p:spPr>
      </p:pic>
      <p:pic>
        <p:nvPicPr>
          <p:cNvPr id="9" name="图片 8"/>
          <p:cNvPicPr>
            <a:picLocks noChangeAspect="1"/>
          </p:cNvPicPr>
          <p:nvPr/>
        </p:nvPicPr>
        <p:blipFill>
          <a:blip r:embed="rId5"/>
          <a:stretch>
            <a:fillRect/>
          </a:stretch>
        </p:blipFill>
        <p:spPr>
          <a:xfrm>
            <a:off x="8100060" y="1383665"/>
            <a:ext cx="1727835" cy="299085"/>
          </a:xfrm>
          <a:prstGeom prst="rect">
            <a:avLst/>
          </a:prstGeom>
        </p:spPr>
      </p:pic>
      <p:pic>
        <p:nvPicPr>
          <p:cNvPr id="10" name="图片 9"/>
          <p:cNvPicPr>
            <a:picLocks noChangeAspect="1"/>
          </p:cNvPicPr>
          <p:nvPr/>
        </p:nvPicPr>
        <p:blipFill>
          <a:blip r:embed="rId6"/>
          <a:stretch>
            <a:fillRect/>
          </a:stretch>
        </p:blipFill>
        <p:spPr>
          <a:xfrm>
            <a:off x="2135505" y="1682750"/>
            <a:ext cx="2463800" cy="267970"/>
          </a:xfrm>
          <a:prstGeom prst="rect">
            <a:avLst/>
          </a:prstGeom>
        </p:spPr>
      </p:pic>
      <p:pic>
        <p:nvPicPr>
          <p:cNvPr id="11" name="图片 10"/>
          <p:cNvPicPr>
            <a:picLocks noChangeAspect="1"/>
          </p:cNvPicPr>
          <p:nvPr/>
        </p:nvPicPr>
        <p:blipFill>
          <a:blip r:embed="rId7"/>
          <a:stretch>
            <a:fillRect/>
          </a:stretch>
        </p:blipFill>
        <p:spPr>
          <a:xfrm>
            <a:off x="3267075" y="2054860"/>
            <a:ext cx="1584960" cy="313055"/>
          </a:xfrm>
          <a:prstGeom prst="rect">
            <a:avLst/>
          </a:prstGeom>
        </p:spPr>
      </p:pic>
      <p:pic>
        <p:nvPicPr>
          <p:cNvPr id="13" name="图片 12"/>
          <p:cNvPicPr>
            <a:picLocks noChangeAspect="1"/>
          </p:cNvPicPr>
          <p:nvPr/>
        </p:nvPicPr>
        <p:blipFill>
          <a:blip r:embed="rId8"/>
          <a:stretch>
            <a:fillRect/>
          </a:stretch>
        </p:blipFill>
        <p:spPr>
          <a:xfrm>
            <a:off x="3072765" y="2418715"/>
            <a:ext cx="1972945" cy="299085"/>
          </a:xfrm>
          <a:prstGeom prst="rect">
            <a:avLst/>
          </a:prstGeom>
        </p:spPr>
      </p:pic>
      <p:pic>
        <p:nvPicPr>
          <p:cNvPr id="14" name="图片 13"/>
          <p:cNvPicPr>
            <a:picLocks noChangeAspect="1"/>
          </p:cNvPicPr>
          <p:nvPr/>
        </p:nvPicPr>
        <p:blipFill>
          <a:blip r:embed="rId9"/>
          <a:stretch>
            <a:fillRect/>
          </a:stretch>
        </p:blipFill>
        <p:spPr>
          <a:xfrm>
            <a:off x="7705090" y="2414270"/>
            <a:ext cx="2052955" cy="303530"/>
          </a:xfrm>
          <a:prstGeom prst="rect">
            <a:avLst/>
          </a:prstGeom>
        </p:spPr>
      </p:pic>
      <p:pic>
        <p:nvPicPr>
          <p:cNvPr id="15" name="图片 14"/>
          <p:cNvPicPr>
            <a:picLocks noChangeAspect="1"/>
          </p:cNvPicPr>
          <p:nvPr/>
        </p:nvPicPr>
        <p:blipFill>
          <a:blip r:embed="rId10"/>
          <a:stretch>
            <a:fillRect/>
          </a:stretch>
        </p:blipFill>
        <p:spPr>
          <a:xfrm>
            <a:off x="1611630" y="3068320"/>
            <a:ext cx="1968500" cy="291465"/>
          </a:xfrm>
          <a:prstGeom prst="rect">
            <a:avLst/>
          </a:prstGeom>
        </p:spPr>
      </p:pic>
      <p:pic>
        <p:nvPicPr>
          <p:cNvPr id="16" name="图片 15"/>
          <p:cNvPicPr>
            <a:picLocks noChangeAspect="1"/>
          </p:cNvPicPr>
          <p:nvPr/>
        </p:nvPicPr>
        <p:blipFill>
          <a:blip r:embed="rId11"/>
          <a:stretch>
            <a:fillRect/>
          </a:stretch>
        </p:blipFill>
        <p:spPr>
          <a:xfrm>
            <a:off x="7705090" y="3066415"/>
            <a:ext cx="1467485" cy="293370"/>
          </a:xfrm>
          <a:prstGeom prst="rect">
            <a:avLst/>
          </a:prstGeom>
        </p:spPr>
      </p:pic>
      <p:pic>
        <p:nvPicPr>
          <p:cNvPr id="2" name="图片 1"/>
          <p:cNvPicPr>
            <a:picLocks noChangeAspect="1"/>
          </p:cNvPicPr>
          <p:nvPr/>
        </p:nvPicPr>
        <p:blipFill>
          <a:blip r:embed="rId12"/>
          <a:stretch>
            <a:fillRect/>
          </a:stretch>
        </p:blipFill>
        <p:spPr>
          <a:xfrm>
            <a:off x="8345805" y="2094865"/>
            <a:ext cx="1717040" cy="319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0"/>
            <a:ext cx="7929563" cy="3200400"/>
            <a:chOff x="0" y="0"/>
            <a:chExt cx="10572750" cy="4267200"/>
          </a:xfrm>
        </p:grpSpPr>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pic>
          <p:nvPicPr>
            <p:cNvPr id="9" name="图片 8"/>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0" y="0"/>
              <a:ext cx="10572750" cy="4267200"/>
            </a:xfrm>
            <a:prstGeom prst="rect">
              <a:avLst/>
            </a:prstGeom>
          </p:spPr>
        </p:pic>
      </p:grpSp>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4511040" y="3990443"/>
            <a:ext cx="7680960" cy="2869461"/>
          </a:xfrm>
          <a:prstGeom prst="rect">
            <a:avLst/>
          </a:prstGeom>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8310" y="159385"/>
            <a:ext cx="1400175" cy="1400175"/>
          </a:xfrm>
          <a:prstGeom prst="rect">
            <a:avLst/>
          </a:prstGeom>
        </p:spPr>
      </p:pic>
      <p:sp>
        <p:nvSpPr>
          <p:cNvPr id="5" name="文本框 4"/>
          <p:cNvSpPr txBox="1"/>
          <p:nvPr/>
        </p:nvSpPr>
        <p:spPr>
          <a:xfrm>
            <a:off x="130810" y="6377305"/>
            <a:ext cx="298450" cy="368300"/>
          </a:xfrm>
          <a:prstGeom prst="rect">
            <a:avLst/>
          </a:prstGeom>
          <a:noFill/>
        </p:spPr>
        <p:txBody>
          <a:bodyPr wrap="none" rtlCol="0">
            <a:spAutoFit/>
          </a:bodyPr>
          <a:p>
            <a:r>
              <a:rPr lang="en-US" altLang="zh-CN"/>
              <a:t>6</a:t>
            </a:r>
            <a:endParaRPr lang="en-US" altLang="zh-CN"/>
          </a:p>
        </p:txBody>
      </p:sp>
      <p:grpSp>
        <p:nvGrpSpPr>
          <p:cNvPr id="4" name="组合 3"/>
          <p:cNvGrpSpPr/>
          <p:nvPr/>
        </p:nvGrpSpPr>
        <p:grpSpPr>
          <a:xfrm>
            <a:off x="3902710" y="1630339"/>
            <a:ext cx="4095951" cy="3596072"/>
            <a:chOff x="5162349" y="1499534"/>
            <a:chExt cx="4095951" cy="3596072"/>
          </a:xfrm>
        </p:grpSpPr>
        <p:sp>
          <p:nvSpPr>
            <p:cNvPr id="12" name="文本框 11"/>
            <p:cNvSpPr txBox="1"/>
            <p:nvPr/>
          </p:nvSpPr>
          <p:spPr>
            <a:xfrm>
              <a:off x="5162349" y="1499534"/>
              <a:ext cx="3295850" cy="52322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 研究背景</a:t>
              </a:r>
              <a:endParaRPr lang="zh-CN" altLang="en-US" sz="2800" b="1" dirty="0">
                <a:latin typeface="宋体" panose="02010600030101010101" pitchFamily="2" charset="-122"/>
                <a:ea typeface="宋体" panose="02010600030101010101" pitchFamily="2" charset="-122"/>
              </a:endParaRPr>
            </a:p>
          </p:txBody>
        </p:sp>
        <p:sp>
          <p:nvSpPr>
            <p:cNvPr id="13" name="文本框 12"/>
            <p:cNvSpPr txBox="1"/>
            <p:nvPr/>
          </p:nvSpPr>
          <p:spPr>
            <a:xfrm>
              <a:off x="5162349" y="3036584"/>
              <a:ext cx="2324300" cy="583565"/>
            </a:xfrm>
            <a:prstGeom prst="rect">
              <a:avLst/>
            </a:prstGeom>
            <a:noFill/>
          </p:spPr>
          <p:txBody>
            <a:bodyPr wrap="square" rtlCol="0">
              <a:spAutoFit/>
            </a:bodyPr>
            <a:p>
              <a:pPr lvl="0"/>
              <a:r>
                <a:rPr lang="en-US" altLang="zh-CN" sz="3200" b="1" dirty="0">
                  <a:solidFill>
                    <a:srgbClr val="FF0000"/>
                  </a:solidFill>
                  <a:latin typeface="微软雅黑" panose="020B0503020204020204" pitchFamily="34" charset="-122"/>
                  <a:ea typeface="微软雅黑" panose="020B0503020204020204" pitchFamily="34" charset="-122"/>
                  <a:cs typeface="+mn-ea"/>
                </a:rPr>
                <a:t>3.</a:t>
              </a:r>
              <a:r>
                <a:rPr lang="en-US" altLang="zh-CN" sz="2800" b="1" dirty="0">
                  <a:latin typeface="微软雅黑" panose="020B0503020204020204" pitchFamily="34" charset="-122"/>
                  <a:ea typeface="微软雅黑" panose="020B0503020204020204" pitchFamily="34" charset="-122"/>
                </a:rPr>
                <a:t> </a:t>
              </a:r>
              <a:r>
                <a:rPr lang="en-US" altLang="zh-CN" sz="3200" b="1" dirty="0">
                  <a:solidFill>
                    <a:srgbClr val="FF0000"/>
                  </a:solidFill>
                  <a:latin typeface="微软雅黑" panose="020B0503020204020204" pitchFamily="34" charset="-122"/>
                  <a:ea typeface="微软雅黑" panose="020B0503020204020204" pitchFamily="34" charset="-122"/>
                  <a:cs typeface="+mn-ea"/>
                </a:rPr>
                <a:t>CFPRec</a:t>
              </a:r>
              <a:endParaRPr lang="zh-CN" altLang="en-US" sz="28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162349" y="2268059"/>
              <a:ext cx="2610045" cy="521970"/>
            </a:xfrm>
            <a:prstGeom prst="rect">
              <a:avLst/>
            </a:prstGeom>
            <a:noFill/>
          </p:spPr>
          <p:txBody>
            <a:bodyPr wrap="square" rtlCol="0">
              <a:spAutoFit/>
            </a:bodyPr>
            <a:p>
              <a:pPr algn="l">
                <a:buClrTx/>
                <a:buSzTx/>
                <a:buFontTx/>
              </a:pPr>
              <a:r>
                <a:rPr lang="en-US" altLang="zh-CN" sz="2800" b="1" dirty="0">
                  <a:latin typeface="微软雅黑" panose="020B0503020204020204" pitchFamily="34" charset="-122"/>
                  <a:ea typeface="微软雅黑" panose="020B0503020204020204" pitchFamily="34" charset="-122"/>
                  <a:cs typeface="+mn-ea"/>
                </a:rPr>
                <a:t>2. 问题定义</a:t>
              </a:r>
              <a:endParaRPr lang="en-US" altLang="zh-CN" sz="2800" b="1" dirty="0">
                <a:latin typeface="微软雅黑" panose="020B0503020204020204" pitchFamily="34" charset="-122"/>
                <a:ea typeface="微软雅黑" panose="020B0503020204020204" pitchFamily="34" charset="-122"/>
                <a:cs typeface="+mn-ea"/>
              </a:endParaRPr>
            </a:p>
          </p:txBody>
        </p:sp>
        <p:sp>
          <p:nvSpPr>
            <p:cNvPr id="15" name="文本框 14"/>
            <p:cNvSpPr txBox="1"/>
            <p:nvPr/>
          </p:nvSpPr>
          <p:spPr>
            <a:xfrm>
              <a:off x="5162349" y="3805109"/>
              <a:ext cx="4095949"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实验部分</a:t>
              </a:r>
              <a:endParaRPr lang="zh-CN" altLang="en-US" sz="28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162349" y="4573636"/>
              <a:ext cx="4095951" cy="521970"/>
            </a:xfrm>
            <a:prstGeom prst="rect">
              <a:avLst/>
            </a:prstGeom>
            <a:noFill/>
          </p:spPr>
          <p:txBody>
            <a:bodyPr wrap="square" rtlCol="0">
              <a:spAutoFit/>
            </a:bodyPr>
            <a:p>
              <a:pPr lvl="0"/>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结论</a:t>
              </a:r>
              <a:endParaRPr lang="zh-CN" altLang="en-US" sz="28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298450" cy="368300"/>
          </a:xfrm>
          <a:prstGeom prst="rect">
            <a:avLst/>
          </a:prstGeom>
          <a:noFill/>
        </p:spPr>
        <p:txBody>
          <a:bodyPr wrap="none" rtlCol="0">
            <a:spAutoFit/>
          </a:bodyPr>
          <a:p>
            <a:r>
              <a:rPr lang="en-US" altLang="zh-CN"/>
              <a:t>7</a:t>
            </a:r>
            <a:endParaRPr lang="en-US" altLang="zh-CN"/>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52" y="138429"/>
            <a:ext cx="5059083" cy="449264"/>
          </a:xfrm>
        </p:spPr>
        <p:txBody>
          <a:bodyPr/>
          <a:p>
            <a:r>
              <a:rPr lang="en-GB" altLang="zh-CN" sz="3000" b="1" dirty="0">
                <a:latin typeface="黑体" panose="02010609060101010101" pitchFamily="49" charset="-122"/>
                <a:ea typeface="黑体" panose="02010609060101010101" pitchFamily="49" charset="-122"/>
              </a:rPr>
              <a:t>CFPRec</a:t>
            </a:r>
            <a:endParaRPr lang="en-GB" altLang="zh-CN" sz="3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内容占位符 2" descr="7b0a20202020227461726765744d6f64756c65223a202270726f636573734f6e6c696e65466f6e7473220a7d0a"/>
              <p:cNvSpPr>
                <a:spLocks noGrp="1"/>
              </p:cNvSpPr>
              <p:nvPr>
                <p:ph idx="1"/>
              </p:nvPr>
            </p:nvSpPr>
            <p:spPr>
              <a:xfrm>
                <a:off x="864235" y="3559810"/>
                <a:ext cx="10544810" cy="2817495"/>
              </a:xfrm>
            </p:spPr>
            <p:txBody>
              <a:bodyPr/>
              <a:p>
                <a:pPr>
                  <a:lnSpc>
                    <a:spcPct val="120000"/>
                  </a:lnSpc>
                </a:pPr>
                <a:r>
                  <a:rPr lang="en-GB" sz="1800" dirty="0">
                    <a:latin typeface="黑体" panose="02010609060101010101" pitchFamily="49" charset="-122"/>
                    <a:ea typeface="黑体" panose="02010609060101010101" pitchFamily="49" charset="-122"/>
                    <a:cs typeface="Times New Roman" panose="02020603050405020304" pitchFamily="18" charset="0"/>
                  </a:rPr>
                  <a:t>CFPRec</a:t>
                </a:r>
                <a:r>
                  <a:rPr lang="zh-CN" altLang="en-US" sz="18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1800" dirty="0">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rPr>
                  <a:t>Figure 2</a:t>
                </a:r>
                <a:endParaRPr lang="zh-CN" altLang="en-US" sz="1600" dirty="0">
                  <a:solidFill>
                    <a:schemeClr val="tx1"/>
                  </a:solidFill>
                  <a:latin typeface="Cambria Math" panose="02040503050406030204" pitchFamily="18" charset="0"/>
                  <a:ea typeface="方正楷体简体" panose="02000000000000000000" charset="-122"/>
                  <a:cs typeface="Cambria Math" panose="02040503050406030204" pitchFamily="18" charset="0"/>
                </a:endParaRPr>
              </a:p>
              <a:p>
                <a:pPr marL="685800" lvl="1" indent="-228600">
                  <a:lnSpc>
                    <a:spcPct val="120000"/>
                  </a:lnSpc>
                  <a:buFont typeface="Arial" panose="020B0604020202020204" pitchFamily="34" charset="0"/>
                  <a:buChar char="•"/>
                </a:pPr>
                <a:r>
                  <a:rPr lang="zh-CN" altLang="en-US" sz="1600" dirty="0">
                    <a:latin typeface="Cambria Math" panose="02040503050406030204" pitchFamily="18" charset="0"/>
                    <a:ea typeface="方正楷体简体" panose="02000000000000000000" charset="-122"/>
                    <a:cs typeface="Cambria Math" panose="02040503050406030204" pitchFamily="18" charset="0"/>
                    <a:sym typeface="+mn-ea"/>
                  </a:rPr>
                  <a:t>Past Preference Encoder：对用户过去的长期轨迹（</a:t>
                </a:r>
                <a14:m>
                  <m:oMath xmlns:m="http://schemas.openxmlformats.org/officeDocument/2006/math">
                    <m:sSubSup>
                      <m:sSubSupPr>
                        <m:ctrlP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ctrlPr>
                      </m:sSubSupPr>
                      <m:e>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𝑆</m:t>
                        </m:r>
                      </m:e>
                      <m:sub>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𝑝𝑎𝑠𝑡</m:t>
                        </m:r>
                      </m:sub>
                      <m:sup>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𝑢</m:t>
                        </m:r>
                      </m:sup>
                    </m:sSubSup>
                  </m:oMath>
                </a14:m>
                <a:r>
                  <a:rPr lang="zh-CN" altLang="en-US" sz="1600" dirty="0">
                    <a:latin typeface="Cambria Math" panose="02040503050406030204" pitchFamily="18" charset="0"/>
                    <a:ea typeface="方正楷体简体" panose="02000000000000000000" charset="-122"/>
                    <a:cs typeface="Cambria Math" panose="02040503050406030204" pitchFamily="18" charset="0"/>
                    <a:sym typeface="+mn-ea"/>
                  </a:rPr>
                  <a:t>）进行建模得</a:t>
                </a:r>
                <a:r>
                  <a:rPr lang="en-US" altLang="zh-CN" sz="1600" dirty="0">
                    <a:latin typeface="Cambria Math" panose="02040503050406030204" pitchFamily="18" charset="0"/>
                    <a:ea typeface="方正楷体简体" panose="02000000000000000000" charset="-122"/>
                    <a:cs typeface="Cambria Math" panose="02040503050406030204" pitchFamily="18" charset="0"/>
                    <a:sym typeface="+mn-ea"/>
                  </a:rPr>
                  <a:t>{</a:t>
                </a:r>
                <a14:m>
                  <m:oMath xmlns:m="http://schemas.openxmlformats.org/officeDocument/2006/math">
                    <m:sSub>
                      <m:sSubPr>
                        <m:ctrlP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ctrlPr>
                      </m:sSubPr>
                      <m:e>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𝐻</m:t>
                        </m:r>
                      </m:e>
                      <m:sub>
                        <m:sSubSup>
                          <m:sSubSupPr>
                            <m:ctrlP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ctrlPr>
                          </m:sSubSupPr>
                          <m:e>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𝑆</m:t>
                            </m:r>
                          </m:e>
                          <m:sub>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1</m:t>
                            </m:r>
                          </m:sub>
                          <m:sup>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𝑢</m:t>
                            </m:r>
                          </m:sup>
                        </m:sSubSup>
                      </m:sub>
                    </m:sSub>
                  </m:oMath>
                </a14:m>
                <a:r>
                  <a:rPr lang="en-US" altLang="zh-CN" sz="1600" dirty="0">
                    <a:latin typeface="Cambria Math" panose="02040503050406030204" pitchFamily="18" charset="0"/>
                    <a:ea typeface="方正楷体简体" panose="02000000000000000000" charset="-122"/>
                    <a:cs typeface="Cambria Math" panose="02040503050406030204" pitchFamily="18" charset="0"/>
                    <a:sym typeface="+mn-ea"/>
                  </a:rPr>
                  <a:t>,.....,</a:t>
                </a:r>
                <a14:m>
                  <m:oMath xmlns:m="http://schemas.openxmlformats.org/officeDocument/2006/math">
                    <m:sSub>
                      <m:sSubPr>
                        <m:ctrlP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ctrlPr>
                      </m:sSubPr>
                      <m:e>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𝐻</m:t>
                        </m:r>
                      </m:e>
                      <m:sub>
                        <m:sSubSup>
                          <m:sSubSupPr>
                            <m:ctrlP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ctrlPr>
                          </m:sSubSupPr>
                          <m:e>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𝑆</m:t>
                            </m:r>
                          </m:e>
                          <m:sub>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𝑛</m:t>
                            </m:r>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m:t>
                            </m:r>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1</m:t>
                            </m:r>
                          </m:sub>
                          <m:sup>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𝑢</m:t>
                            </m:r>
                          </m:sup>
                        </m:sSubSup>
                      </m:sub>
                    </m:sSub>
                  </m:oMath>
                </a14:m>
                <a:r>
                  <a:rPr lang="en-US" altLang="zh-CN" sz="1600" dirty="0">
                    <a:latin typeface="Cambria Math" panose="02040503050406030204" pitchFamily="18" charset="0"/>
                    <a:ea typeface="方正楷体简体" panose="02000000000000000000" charset="-122"/>
                    <a:cs typeface="Cambria Math" panose="02040503050406030204" pitchFamily="18" charset="0"/>
                    <a:sym typeface="+mn-ea"/>
                  </a:rPr>
                  <a:t>}</a:t>
                </a:r>
                <a:r>
                  <a:rPr lang="en-GB" altLang="en-US" sz="1600" dirty="0">
                    <a:latin typeface="Cambria Math" panose="02040503050406030204" pitchFamily="18" charset="0"/>
                    <a:ea typeface="方正楷体简体" panose="02000000000000000000" charset="-122"/>
                    <a:cs typeface="Cambria Math" panose="02040503050406030204" pitchFamily="18" charset="0"/>
                    <a:sym typeface="+mn-ea"/>
                  </a:rPr>
                  <a:t>(表</a:t>
                </a:r>
                <a:r>
                  <a:rPr lang="zh-CN" altLang="en-US" sz="1600" dirty="0">
                    <a:latin typeface="Cambria Math" panose="02040503050406030204" pitchFamily="18" charset="0"/>
                    <a:ea typeface="方正楷体简体" panose="02000000000000000000" charset="-122"/>
                    <a:cs typeface="Cambria Math" panose="02040503050406030204" pitchFamily="18" charset="0"/>
                    <a:sym typeface="+mn-ea"/>
                  </a:rPr>
                  <a:t>示</a:t>
                </a:r>
                <a:r>
                  <a:rPr lang="en-GB" altLang="en-US" sz="1600" dirty="0">
                    <a:latin typeface="Cambria Math" panose="02040503050406030204" pitchFamily="18" charset="0"/>
                    <a:ea typeface="方正楷体简体" panose="02000000000000000000" charset="-122"/>
                    <a:cs typeface="Cambria Math" panose="02040503050406030204" pitchFamily="18" charset="0"/>
                    <a:sym typeface="+mn-ea"/>
                  </a:rPr>
                  <a:t>用户</a:t>
                </a:r>
                <a:r>
                  <a:rPr lang="zh-CN" altLang="en-GB" sz="1600" dirty="0">
                    <a:latin typeface="Cambria Math" panose="02040503050406030204" pitchFamily="18" charset="0"/>
                    <a:ea typeface="方正楷体简体" panose="02000000000000000000" charset="-122"/>
                    <a:cs typeface="Cambria Math" panose="02040503050406030204" pitchFamily="18" charset="0"/>
                    <a:sym typeface="+mn-ea"/>
                  </a:rPr>
                  <a:t>过去</a:t>
                </a:r>
                <a:r>
                  <a:rPr lang="en-GB" altLang="en-US" sz="1600" dirty="0">
                    <a:latin typeface="Cambria Math" panose="02040503050406030204" pitchFamily="18" charset="0"/>
                    <a:ea typeface="方正楷体简体" panose="02000000000000000000" charset="-122"/>
                    <a:cs typeface="Cambria Math" panose="02040503050406030204" pitchFamily="18" charset="0"/>
                    <a:sym typeface="+mn-ea"/>
                  </a:rPr>
                  <a:t>偏好的隐藏状态)</a:t>
                </a:r>
                <a:r>
                  <a:rPr lang="zh-CN" altLang="en-US" sz="1600" dirty="0">
                    <a:latin typeface="Cambria Math" panose="02040503050406030204" pitchFamily="18" charset="0"/>
                    <a:ea typeface="方正楷体简体" panose="02000000000000000000" charset="-122"/>
                    <a:cs typeface="Cambria Math" panose="02040503050406030204" pitchFamily="18" charset="0"/>
                    <a:sym typeface="+mn-ea"/>
                  </a:rPr>
                  <a:t>，以捕捉非连续签到行为之间的上下文感知相关性 </a:t>
                </a:r>
                <a:endParaRPr lang="en-GB" altLang="zh-CN" sz="1600" dirty="0">
                  <a:latin typeface="Cambria Math" panose="02040503050406030204" pitchFamily="18" charset="0"/>
                  <a:ea typeface="方正楷体简体" panose="02000000000000000000" charset="-122"/>
                  <a:cs typeface="Cambria Math" panose="02040503050406030204" pitchFamily="18" charset="0"/>
                  <a:sym typeface="+mn-ea"/>
                </a:endParaRPr>
              </a:p>
              <a:p>
                <a:pPr marL="685800" lvl="1" indent="-228600">
                  <a:lnSpc>
                    <a:spcPct val="120000"/>
                  </a:lnSpc>
                  <a:buFont typeface="Arial" panose="020B0604020202020204" pitchFamily="34" charset="0"/>
                  <a:buChar char="•"/>
                </a:pPr>
                <a:r>
                  <a:rPr lang="zh-CN" altLang="en-US" sz="1600" dirty="0">
                    <a:latin typeface="Cambria Math" panose="02040503050406030204" pitchFamily="18" charset="0"/>
                    <a:ea typeface="方正楷体简体" panose="02000000000000000000" charset="-122"/>
                    <a:cs typeface="Cambria Math" panose="02040503050406030204" pitchFamily="18" charset="0"/>
                    <a:sym typeface="+mn-ea"/>
                  </a:rPr>
                  <a:t>Current Preference Encoder：通过对最近的顺序签到（</a:t>
                </a:r>
                <a14:m>
                  <m:oMath xmlns:m="http://schemas.openxmlformats.org/officeDocument/2006/math">
                    <m:sSubSup>
                      <m:sSubSupPr>
                        <m:ctrlP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ctrlPr>
                      </m:sSubSupPr>
                      <m:e>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𝑆</m:t>
                        </m:r>
                      </m:e>
                      <m:sub>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𝑐𝑢𝑟</m:t>
                        </m:r>
                      </m:sub>
                      <m:sup>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𝑢</m:t>
                        </m:r>
                      </m:sup>
                    </m:sSubSup>
                  </m:oMath>
                </a14:m>
                <a:r>
                  <a:rPr lang="zh-CN" altLang="en-US" sz="1600" dirty="0">
                    <a:latin typeface="Cambria Math" panose="02040503050406030204" pitchFamily="18" charset="0"/>
                    <a:ea typeface="方正楷体简体" panose="02000000000000000000" charset="-122"/>
                    <a:cs typeface="Cambria Math" panose="02040503050406030204" pitchFamily="18" charset="0"/>
                    <a:sym typeface="+mn-ea"/>
                  </a:rPr>
                  <a:t>）建模来学习用户当前的偏好</a:t>
                </a:r>
                <a:endParaRPr lang="zh-CN" altLang="en-US" sz="1600" dirty="0">
                  <a:latin typeface="Cambria Math" panose="02040503050406030204" pitchFamily="18" charset="0"/>
                  <a:ea typeface="方正楷体简体" panose="02000000000000000000" charset="-122"/>
                  <a:cs typeface="Cambria Math" panose="02040503050406030204" pitchFamily="18" charset="0"/>
                  <a:sym typeface="+mn-ea"/>
                </a:endParaRPr>
              </a:p>
              <a:p>
                <a:pPr marL="685800" lvl="1" indent="-228600">
                  <a:lnSpc>
                    <a:spcPct val="120000"/>
                  </a:lnSpc>
                  <a:buFont typeface="Arial" panose="020B0604020202020204" pitchFamily="34" charset="0"/>
                  <a:buChar char="•"/>
                </a:pPr>
                <a:r>
                  <a:rPr lang="zh-CN" altLang="en-US" sz="1600" dirty="0">
                    <a:latin typeface="Cambria Math" panose="02040503050406030204" pitchFamily="18" charset="0"/>
                    <a:ea typeface="方正楷体简体" panose="02000000000000000000" charset="-122"/>
                    <a:cs typeface="Cambria Math" panose="02040503050406030204" pitchFamily="18" charset="0"/>
                    <a:sym typeface="+mn-ea"/>
                  </a:rPr>
                  <a:t>Future Preference Extractor：将过去偏好的隐藏状态矩阵</a:t>
                </a:r>
                <a:r>
                  <a:rPr lang="en-US" altLang="zh-CN" sz="1600" dirty="0">
                    <a:latin typeface="Cambria Math" panose="02040503050406030204" pitchFamily="18" charset="0"/>
                    <a:ea typeface="方正楷体简体" panose="02000000000000000000" charset="-122"/>
                    <a:cs typeface="Cambria Math" panose="02040503050406030204" pitchFamily="18" charset="0"/>
                    <a:sym typeface="+mn-ea"/>
                  </a:rPr>
                  <a:t>{</a:t>
                </a:r>
                <a14:m>
                  <m:oMath xmlns:m="http://schemas.openxmlformats.org/officeDocument/2006/math">
                    <m:sSub>
                      <m:sSubPr>
                        <m:ctrlP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ctrlPr>
                      </m:sSubPr>
                      <m:e>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𝐻</m:t>
                        </m:r>
                      </m:e>
                      <m:sub>
                        <m:sSubSup>
                          <m:sSubSupPr>
                            <m:ctrlP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ctrlPr>
                          </m:sSubSupPr>
                          <m:e>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𝑆</m:t>
                            </m:r>
                          </m:e>
                          <m:sub>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1</m:t>
                            </m:r>
                          </m:sub>
                          <m:sup>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𝑢</m:t>
                            </m:r>
                          </m:sup>
                        </m:sSubSup>
                      </m:sub>
                    </m:sSub>
                  </m:oMath>
                </a14:m>
                <a:r>
                  <a:rPr lang="en-US" altLang="zh-CN" sz="1600" dirty="0">
                    <a:latin typeface="Cambria Math" panose="02040503050406030204" pitchFamily="18" charset="0"/>
                    <a:ea typeface="方正楷体简体" panose="02000000000000000000" charset="-122"/>
                    <a:cs typeface="Cambria Math" panose="02040503050406030204" pitchFamily="18" charset="0"/>
                    <a:sym typeface="+mn-ea"/>
                  </a:rPr>
                  <a:t>,.....,</a:t>
                </a:r>
                <a14:m>
                  <m:oMath xmlns:m="http://schemas.openxmlformats.org/officeDocument/2006/math">
                    <m:sSub>
                      <m:sSubPr>
                        <m:ctrlP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ctrlPr>
                      </m:sSubPr>
                      <m:e>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𝐻</m:t>
                        </m:r>
                      </m:e>
                      <m:sub>
                        <m:sSubSup>
                          <m:sSubSupPr>
                            <m:ctrlP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ctrlPr>
                          </m:sSubSupPr>
                          <m:e>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𝑆</m:t>
                            </m:r>
                          </m:e>
                          <m:sub>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𝑛</m:t>
                            </m:r>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m:t>
                            </m:r>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1</m:t>
                            </m:r>
                          </m:sub>
                          <m:sup>
                            <m:r>
                              <a:rPr lang="en-US" altLang="zh-CN" sz="1600" i="1" dirty="0">
                                <a:latin typeface="Cambria Math" panose="02040503050406030204" pitchFamily="18" charset="0"/>
                                <a:ea typeface="方正楷体简体" panose="02000000000000000000" charset="-122"/>
                                <a:cs typeface="Cambria Math" panose="02040503050406030204" pitchFamily="18" charset="0"/>
                                <a:sym typeface="+mn-ea"/>
                              </a:rPr>
                              <m:t>𝑢</m:t>
                            </m:r>
                          </m:sup>
                        </m:sSubSup>
                      </m:sub>
                    </m:sSub>
                  </m:oMath>
                </a14:m>
                <a:r>
                  <a:rPr lang="en-US" altLang="zh-CN" sz="1600" dirty="0">
                    <a:latin typeface="Cambria Math" panose="02040503050406030204" pitchFamily="18" charset="0"/>
                    <a:ea typeface="方正楷体简体" panose="02000000000000000000" charset="-122"/>
                    <a:cs typeface="Cambria Math" panose="02040503050406030204" pitchFamily="18" charset="0"/>
                    <a:sym typeface="+mn-ea"/>
                  </a:rPr>
                  <a:t>}</a:t>
                </a:r>
                <a:r>
                  <a:rPr lang="zh-CN" altLang="en-US" sz="1600" dirty="0">
                    <a:latin typeface="Cambria Math" panose="02040503050406030204" pitchFamily="18" charset="0"/>
                    <a:ea typeface="方正楷体简体" panose="02000000000000000000" charset="-122"/>
                    <a:cs typeface="Cambria Math" panose="02040503050406030204" pitchFamily="18" charset="0"/>
                    <a:sym typeface="+mn-ea"/>
                  </a:rPr>
                  <a:t>输入</a:t>
                </a:r>
                <a:r>
                  <a:rPr lang="zh-CN" altLang="en-US" sz="1600" dirty="0">
                    <a:latin typeface="Cambria Math" panose="02040503050406030204" pitchFamily="18" charset="0"/>
                    <a:ea typeface="方正楷体简体" panose="02000000000000000000" charset="-122"/>
                    <a:cs typeface="Cambria Math" panose="02040503050406030204" pitchFamily="18" charset="0"/>
                    <a:sym typeface="+mn-ea"/>
                  </a:rPr>
                  <a:t>两层Attention Aggregation，用于推断多步未来偏好</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endParaRPr lang="en-GB"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ct val="200000"/>
                  </a:lnSpc>
                  <a:buNone/>
                </a:pP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8" name="内容占位符 2" descr="7b0a20202020227461726765744d6f64756c65223a202270726f636573734f6e6c696e65466f6e7473220a7d0a"/>
              <p:cNvSpPr>
                <a:spLocks noRot="1" noChangeAspect="1" noMove="1" noResize="1" noEditPoints="1" noAdjustHandles="1" noChangeArrowheads="1" noChangeShapeType="1" noTextEdit="1"/>
              </p:cNvSpPr>
              <p:nvPr>
                <p:ph idx="1"/>
              </p:nvPr>
            </p:nvSpPr>
            <p:spPr>
              <a:xfrm>
                <a:off x="864235" y="3559810"/>
                <a:ext cx="10544810" cy="2817495"/>
              </a:xfrm>
              <a:blipFill rotWithShape="1">
                <a:blip r:embed="rId2"/>
                <a:stretch>
                  <a:fillRect b="-21884"/>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1110615" y="562610"/>
            <a:ext cx="10052050" cy="3078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810" y="6377305"/>
            <a:ext cx="298450" cy="368300"/>
          </a:xfrm>
          <a:prstGeom prst="rect">
            <a:avLst/>
          </a:prstGeom>
          <a:noFill/>
        </p:spPr>
        <p:txBody>
          <a:bodyPr wrap="none" rtlCol="0">
            <a:spAutoFit/>
          </a:bodyPr>
          <a:p>
            <a:r>
              <a:rPr lang="en-US" altLang="zh-CN"/>
              <a:t>8</a:t>
            </a:r>
            <a:endParaRPr lang="en-US" altLang="zh-CN"/>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74179" y="6096162"/>
            <a:ext cx="2713679" cy="761838"/>
          </a:xfrm>
          <a:prstGeom prst="rect">
            <a:avLst/>
          </a:prstGeom>
        </p:spPr>
      </p:pic>
      <p:sp>
        <p:nvSpPr>
          <p:cNvPr id="4" name="标题 3"/>
          <p:cNvSpPr>
            <a:spLocks noGrp="1"/>
          </p:cNvSpPr>
          <p:nvPr>
            <p:ph type="title"/>
          </p:nvPr>
        </p:nvSpPr>
        <p:spPr>
          <a:xfrm>
            <a:off x="110452" y="138429"/>
            <a:ext cx="5059083" cy="449264"/>
          </a:xfrm>
        </p:spPr>
        <p:txBody>
          <a:bodyPr/>
          <a:p>
            <a:r>
              <a:rPr lang="en-GB" altLang="zh-CN" sz="3000" b="1" dirty="0">
                <a:latin typeface="黑体" panose="02010609060101010101" pitchFamily="49" charset="-122"/>
                <a:ea typeface="黑体" panose="02010609060101010101" pitchFamily="49" charset="-122"/>
              </a:rPr>
              <a:t>Past Preference Encoder</a:t>
            </a:r>
            <a:endParaRPr lang="en-GB" altLang="zh-CN" sz="3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内容占位符 2" descr="7b0a20202020227461726765744d6f64756c65223a202270726f636573734f6e6c696e65466f6e7473220a7d0a"/>
              <p:cNvSpPr>
                <a:spLocks noGrp="1"/>
              </p:cNvSpPr>
              <p:nvPr>
                <p:ph idx="1"/>
              </p:nvPr>
            </p:nvSpPr>
            <p:spPr>
              <a:xfrm>
                <a:off x="1220470" y="2572385"/>
                <a:ext cx="10539095" cy="3523615"/>
              </a:xfrm>
            </p:spPr>
            <p:txBody>
              <a:bodyPr/>
              <a:p>
                <a:pPr marL="0" indent="0">
                  <a:lnSpc>
                    <a:spcPct val="120000"/>
                  </a:lnSpc>
                  <a:buNone/>
                </a:pPr>
                <a:endParaRPr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en-GB" altLang="zh-CN" sz="1800" b="1" dirty="0">
                    <a:latin typeface="黑体" panose="02010609060101010101" pitchFamily="49" charset="-122"/>
                    <a:ea typeface="黑体" panose="02010609060101010101" pitchFamily="49" charset="-122"/>
                    <a:sym typeface="+mn-ea"/>
                  </a:rPr>
                  <a:t>Past Preference Encoder</a:t>
                </a:r>
                <a:r>
                  <a:rPr lang="zh-CN" altLang="en-US" sz="1800" dirty="0">
                    <a:latin typeface="黑体" panose="02010609060101010101" pitchFamily="49" charset="-122"/>
                    <a:ea typeface="黑体" panose="02010609060101010101" pitchFamily="49" charset="-122"/>
                    <a:cs typeface="Times New Roman" panose="02020603050405020304" pitchFamily="18" charset="0"/>
                    <a:sym typeface="+mn-ea"/>
                  </a:rPr>
                  <a:t>：</a:t>
                </a:r>
                <a:endParaRPr lang="zh-CN" altLang="en-US" sz="1800" dirty="0">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zh-CN" altLang="en-GB"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采用bidirectional Transformer</a:t>
                </a:r>
                <a:endParaRPr lang="zh-CN" altLang="en-GB"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GB"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Transformer 可以对目标 POI 的前后上下文进行建模，使得对POI的学习更具表现力</a:t>
                </a:r>
                <a:endParaRPr lang="zh-CN" altLang="en-GB"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143000" lvl="2" indent="-228600">
                  <a:lnSpc>
                    <a:spcPct val="120000"/>
                  </a:lnSpc>
                  <a:buFont typeface="Arial" panose="020B0604020202020204" pitchFamily="34" charset="0"/>
                  <a:buChar char="•"/>
                </a:pPr>
                <a:r>
                  <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可以捕获非连续签到之间的上下文相关性，并在轨迹自动聚合最相关的行为</a:t>
                </a:r>
                <a:endParaRPr lang="zh-CN" altLang="en-US" sz="15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228600" lvl="0" indent="-228600" algn="l">
                  <a:lnSpc>
                    <a:spcPct val="120000"/>
                  </a:lnSpc>
                  <a:buClrTx/>
                  <a:buSzTx/>
                  <a:buFont typeface="Arial" panose="020B0604020202020204" pitchFamily="34" charset="0"/>
                  <a:buChar char="•"/>
                </a:pPr>
                <a:r>
                  <a:rPr lang="en-GB" altLang="zh-CN" sz="1800" b="1" dirty="0">
                    <a:solidFill>
                      <a:schemeClr val="tx1"/>
                    </a:solidFill>
                    <a:latin typeface="黑体" panose="02010609060101010101" pitchFamily="49" charset="-122"/>
                    <a:ea typeface="黑体" panose="02010609060101010101" pitchFamily="49" charset="-122"/>
                  </a:rPr>
                  <a:t>Embedding</a:t>
                </a:r>
                <a:r>
                  <a:rPr lang="en-US" altLang="en-GB" sz="1800" b="1" dirty="0">
                    <a:solidFill>
                      <a:schemeClr val="tx1"/>
                    </a:solidFill>
                    <a:latin typeface="黑体" panose="02010609060101010101" pitchFamily="49" charset="-122"/>
                    <a:ea typeface="黑体" panose="02010609060101010101" pitchFamily="49" charset="-122"/>
                  </a:rPr>
                  <a:t> </a:t>
                </a:r>
                <a:r>
                  <a:rPr lang="en-GB" altLang="zh-CN" sz="1800" b="1" dirty="0">
                    <a:solidFill>
                      <a:schemeClr val="tx1"/>
                    </a:solidFill>
                    <a:latin typeface="黑体" panose="02010609060101010101" pitchFamily="49" charset="-122"/>
                    <a:ea typeface="黑体" panose="02010609060101010101" pitchFamily="49" charset="-122"/>
                  </a:rPr>
                  <a:t>Layer</a:t>
                </a:r>
                <a:r>
                  <a:rPr lang="en-US" altLang="en-GB" sz="1800" b="1" dirty="0">
                    <a:solidFill>
                      <a:schemeClr val="tx1"/>
                    </a:solidFill>
                    <a:latin typeface="黑体" panose="02010609060101010101" pitchFamily="49" charset="-122"/>
                    <a:ea typeface="黑体" panose="02010609060101010101" pitchFamily="49" charset="-122"/>
                  </a:rPr>
                  <a:t>:</a:t>
                </a:r>
                <a:endParaRPr lang="en-GB" altLang="zh-CN" sz="1800" b="1" dirty="0">
                  <a:solidFill>
                    <a:schemeClr val="tx1"/>
                  </a:solidFill>
                  <a:latin typeface="黑体" panose="02010609060101010101" pitchFamily="49" charset="-122"/>
                  <a:ea typeface="黑体" panose="02010609060101010101" pitchFamily="49" charset="-122"/>
                </a:endParaRPr>
              </a:p>
              <a:p>
                <a:pPr marL="685800" lvl="1" indent="-228600">
                  <a:lnSpc>
                    <a:spcPct val="120000"/>
                  </a:lnSpc>
                  <a:buFont typeface="Arial" panose="020B0604020202020204" pitchFamily="34" charset="0"/>
                  <a:buChar char="•"/>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给定用户 u 的过去轨迹： </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对每个签到行为</a:t>
                </a:r>
                <a14:m>
                  <m:oMath xmlns:m="http://schemas.openxmlformats.org/officeDocument/2006/math">
                    <m:sSub>
                      <m:sSubPr>
                        <m:ctrlP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Pr>
                      <m:e>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𝑟</m:t>
                        </m:r>
                      </m:e>
                      <m:sub>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Sub>
                  </m:oMath>
                </a14:m>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表示为：</a:t>
                </a:r>
                <a:r>
                  <a:rPr lang="en-US" altLang="zh-CN"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14:m>
                  <m:oMath xmlns:m="http://schemas.openxmlformats.org/officeDocument/2006/math">
                    <m:sSubSup>
                      <m:sSubSupPr>
                        <m:ctrlP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ctrlPr>
                      </m:sSubSupPr>
                      <m:e>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𝑆</m:t>
                        </m:r>
                      </m:e>
                      <m:sub>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𝑖</m:t>
                        </m:r>
                      </m:sub>
                      <m:sup>
                        <m:r>
                          <a:rPr lang="en-US" altLang="zh-CN" sz="1800" i="1" dirty="0">
                            <a:solidFill>
                              <a:schemeClr val="tx1"/>
                            </a:solidFill>
                            <a:latin typeface="Cambria Math" panose="02040503050406030204" pitchFamily="18" charset="0"/>
                            <a:ea typeface="黑体" panose="02010609060101010101" pitchFamily="49" charset="-122"/>
                            <a:cs typeface="Cambria Math" panose="02040503050406030204" pitchFamily="18" charset="0"/>
                          </a:rPr>
                          <m:t>𝑢</m:t>
                        </m:r>
                      </m:sup>
                    </m:sSubSup>
                  </m:oMath>
                </a14:m>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从而被嵌入层转化为：</a:t>
                </a: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685800" lvl="1" indent="-228600">
                  <a:lnSpc>
                    <a:spcPct val="120000"/>
                  </a:lnSpc>
                  <a:buFont typeface="Arial" panose="020B0604020202020204" pitchFamily="34" charset="0"/>
                  <a:buChar char="•"/>
                </a:pP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20000"/>
                  </a:lnSpc>
                  <a:buFont typeface="Arial" panose="020B0604020202020204" pitchFamily="34" charset="0"/>
                  <a:buNone/>
                </a:pPr>
                <a:endPar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8" name="内容占位符 2" descr="7b0a20202020227461726765744d6f64756c65223a202270726f636573734f6e6c696e65466f6e7473220a7d0a"/>
              <p:cNvSpPr>
                <a:spLocks noRot="1" noChangeAspect="1" noMove="1" noResize="1" noEditPoints="1" noAdjustHandles="1" noChangeArrowheads="1" noChangeShapeType="1" noTextEdit="1"/>
              </p:cNvSpPr>
              <p:nvPr>
                <p:ph idx="1"/>
              </p:nvPr>
            </p:nvSpPr>
            <p:spPr>
              <a:xfrm>
                <a:off x="1220470" y="2572385"/>
                <a:ext cx="10539095" cy="3523615"/>
              </a:xfrm>
              <a:blipFill rotWithShape="1">
                <a:blip r:embed="rId2"/>
                <a:stretch>
                  <a:fillRect b="-22671"/>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2810510" y="620395"/>
            <a:ext cx="5340350" cy="2295525"/>
          </a:xfrm>
          <a:prstGeom prst="rect">
            <a:avLst/>
          </a:prstGeom>
        </p:spPr>
      </p:pic>
      <p:pic>
        <p:nvPicPr>
          <p:cNvPr id="2" name="图片 1"/>
          <p:cNvPicPr>
            <a:picLocks noChangeAspect="1"/>
          </p:cNvPicPr>
          <p:nvPr/>
        </p:nvPicPr>
        <p:blipFill>
          <a:blip r:embed="rId4"/>
          <a:stretch>
            <a:fillRect/>
          </a:stretch>
        </p:blipFill>
        <p:spPr>
          <a:xfrm>
            <a:off x="4564380" y="4969510"/>
            <a:ext cx="2472690" cy="355600"/>
          </a:xfrm>
          <a:prstGeom prst="rect">
            <a:avLst/>
          </a:prstGeom>
        </p:spPr>
      </p:pic>
      <p:pic>
        <p:nvPicPr>
          <p:cNvPr id="7" name="图片 6"/>
          <p:cNvPicPr>
            <a:picLocks noChangeAspect="1"/>
          </p:cNvPicPr>
          <p:nvPr/>
        </p:nvPicPr>
        <p:blipFill>
          <a:blip r:embed="rId5"/>
          <a:stretch>
            <a:fillRect/>
          </a:stretch>
        </p:blipFill>
        <p:spPr>
          <a:xfrm>
            <a:off x="4564380" y="5352415"/>
            <a:ext cx="2770505" cy="391160"/>
          </a:xfrm>
          <a:prstGeom prst="rect">
            <a:avLst/>
          </a:prstGeom>
        </p:spPr>
      </p:pic>
      <p:pic>
        <p:nvPicPr>
          <p:cNvPr id="10" name="图片 9"/>
          <p:cNvPicPr>
            <a:picLocks noChangeAspect="1"/>
          </p:cNvPicPr>
          <p:nvPr/>
        </p:nvPicPr>
        <p:blipFill>
          <a:blip r:embed="rId6"/>
          <a:stretch>
            <a:fillRect/>
          </a:stretch>
        </p:blipFill>
        <p:spPr>
          <a:xfrm>
            <a:off x="4398010" y="5770245"/>
            <a:ext cx="2936875" cy="363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PLACING_PICTURE_USER_VIEWPORT" val="{&quot;height&quot;:5040,&quot;width&quot;:12487.500787401576}"/>
</p:tagLst>
</file>

<file path=ppt/tags/tag10.xml><?xml version="1.0" encoding="utf-8"?>
<p:tagLst xmlns:p="http://schemas.openxmlformats.org/presentationml/2006/main">
  <p:tag name="KSO_WM_UNIT_PLACING_PICTURE_USER_VIEWPORT" val="{&quot;height&quot;:5040,&quot;width&quot;:12487.500787401576}"/>
</p:tagLst>
</file>

<file path=ppt/tags/tag11.xml><?xml version="1.0" encoding="utf-8"?>
<p:tagLst xmlns:p="http://schemas.openxmlformats.org/presentationml/2006/main">
  <p:tag name="KSO_WM_UNIT_PLACING_PICTURE_USER_VIEWPORT" val="{&quot;height&quot;:5040,&quot;width&quot;:12487.500787401576}"/>
</p:tagLst>
</file>

<file path=ppt/tags/tag12.xml><?xml version="1.0" encoding="utf-8"?>
<p:tagLst xmlns:p="http://schemas.openxmlformats.org/presentationml/2006/main">
  <p:tag name="KSO_WM_UNIT_PLACING_PICTURE_USER_VIEWPORT" val="{&quot;height&quot;:4518.836220472441,&quot;width&quot;:12096}"/>
</p:tagLst>
</file>

<file path=ppt/tags/tag13.xml><?xml version="1.0" encoding="utf-8"?>
<p:tagLst xmlns:p="http://schemas.openxmlformats.org/presentationml/2006/main">
  <p:tag name="KSO_WM_UNIT_PLACING_PICTURE_USER_VIEWPORT" val="{&quot;height&quot;:5040,&quot;width&quot;:12487.500787401576}"/>
</p:tagLst>
</file>

<file path=ppt/tags/tag14.xml><?xml version="1.0" encoding="utf-8"?>
<p:tagLst xmlns:p="http://schemas.openxmlformats.org/presentationml/2006/main">
  <p:tag name="KSO_WM_UNIT_PLACING_PICTURE_USER_VIEWPORT" val="{&quot;height&quot;:5040,&quot;width&quot;:12487.500787401576}"/>
</p:tagLst>
</file>

<file path=ppt/tags/tag15.xml><?xml version="1.0" encoding="utf-8"?>
<p:tagLst xmlns:p="http://schemas.openxmlformats.org/presentationml/2006/main">
  <p:tag name="KSO_WM_UNIT_PLACING_PICTURE_USER_VIEWPORT" val="{&quot;height&quot;:4518.836220472441,&quot;width&quot;:12096}"/>
</p:tagLst>
</file>

<file path=ppt/tags/tag16.xml><?xml version="1.0" encoding="utf-8"?>
<p:tagLst xmlns:p="http://schemas.openxmlformats.org/presentationml/2006/main">
  <p:tag name="KSO_WM_UNIT_PLACING_PICTURE_USER_VIEWPORT" val="{&quot;height&quot;:5040,&quot;width&quot;:12487.500787401576}"/>
</p:tagLst>
</file>

<file path=ppt/tags/tag17.xml><?xml version="1.0" encoding="utf-8"?>
<p:tagLst xmlns:p="http://schemas.openxmlformats.org/presentationml/2006/main">
  <p:tag name="KSO_WM_UNIT_PLACING_PICTURE_USER_VIEWPORT" val="{&quot;height&quot;:5040,&quot;width&quot;:12487.500787401576}"/>
</p:tagLst>
</file>

<file path=ppt/tags/tag18.xml><?xml version="1.0" encoding="utf-8"?>
<p:tagLst xmlns:p="http://schemas.openxmlformats.org/presentationml/2006/main">
  <p:tag name="KSO_WM_UNIT_PLACING_PICTURE_USER_VIEWPORT" val="{&quot;height&quot;:4518.836220472441,&quot;width&quot;:12096}"/>
</p:tagLst>
</file>

<file path=ppt/tags/tag19.xml><?xml version="1.0" encoding="utf-8"?>
<p:tagLst xmlns:p="http://schemas.openxmlformats.org/presentationml/2006/main">
  <p:tag name="KSO_WM_UNIT_PLACING_PICTURE_USER_VIEWPORT" val="{&quot;height&quot;:5040,&quot;width&quot;:12487.500787401576}"/>
</p:tagLst>
</file>

<file path=ppt/tags/tag2.xml><?xml version="1.0" encoding="utf-8"?>
<p:tagLst xmlns:p="http://schemas.openxmlformats.org/presentationml/2006/main">
  <p:tag name="KSO_WM_UNIT_PLACING_PICTURE_USER_VIEWPORT" val="{&quot;height&quot;:5040,&quot;width&quot;:12487.500787401576}"/>
</p:tagLst>
</file>

<file path=ppt/tags/tag20.xml><?xml version="1.0" encoding="utf-8"?>
<p:tagLst xmlns:p="http://schemas.openxmlformats.org/presentationml/2006/main">
  <p:tag name="KSO_WM_UNIT_PLACING_PICTURE_USER_VIEWPORT" val="{&quot;height&quot;:5040,&quot;width&quot;:12487.500787401576}"/>
</p:tagLst>
</file>

<file path=ppt/tags/tag21.xml><?xml version="1.0" encoding="utf-8"?>
<p:tagLst xmlns:p="http://schemas.openxmlformats.org/presentationml/2006/main">
  <p:tag name="KSO_WM_UNIT_PLACING_PICTURE_USER_VIEWPORT" val="{&quot;height&quot;:4518.836220472441,&quot;width&quot;:12096}"/>
</p:tagLst>
</file>

<file path=ppt/tags/tag22.xml><?xml version="1.0" encoding="utf-8"?>
<p:tagLst xmlns:p="http://schemas.openxmlformats.org/presentationml/2006/main">
  <p:tag name="ISPRING_PRESENTATION_TITLE" val="个人总结"/>
  <p:tag name="COMMONDATA" val="eyJoZGlkIjoiMWFjOTNiZjAyYTNmOTFjZDUzMmZiMThlMmRkYTAxNGMifQ=="/>
  <p:tag name="KSO_WPP_MARK_KEY" val="a12cd845-fda1-435d-9c0f-046dd68c04b4"/>
</p:tagLst>
</file>

<file path=ppt/tags/tag3.xml><?xml version="1.0" encoding="utf-8"?>
<p:tagLst xmlns:p="http://schemas.openxmlformats.org/presentationml/2006/main">
  <p:tag name="KSO_WM_UNIT_PLACING_PICTURE_USER_VIEWPORT" val="{&quot;height&quot;:4518.836220472441,&quot;width&quot;:12096}"/>
</p:tagLst>
</file>

<file path=ppt/tags/tag4.xml><?xml version="1.0" encoding="utf-8"?>
<p:tagLst xmlns:p="http://schemas.openxmlformats.org/presentationml/2006/main">
  <p:tag name="KSO_WM_UNIT_PLACING_PICTURE_USER_VIEWPORT" val="{&quot;height&quot;:5040,&quot;width&quot;:12487.500787401576}"/>
</p:tagLst>
</file>

<file path=ppt/tags/tag5.xml><?xml version="1.0" encoding="utf-8"?>
<p:tagLst xmlns:p="http://schemas.openxmlformats.org/presentationml/2006/main">
  <p:tag name="KSO_WM_UNIT_PLACING_PICTURE_USER_VIEWPORT" val="{&quot;height&quot;:5040,&quot;width&quot;:12487.500787401576}"/>
</p:tagLst>
</file>

<file path=ppt/tags/tag6.xml><?xml version="1.0" encoding="utf-8"?>
<p:tagLst xmlns:p="http://schemas.openxmlformats.org/presentationml/2006/main">
  <p:tag name="KSO_WM_UNIT_PLACING_PICTURE_USER_VIEWPORT" val="{&quot;height&quot;:4518.836220472441,&quot;width&quot;:12096}"/>
</p:tagLst>
</file>

<file path=ppt/tags/tag7.xml><?xml version="1.0" encoding="utf-8"?>
<p:tagLst xmlns:p="http://schemas.openxmlformats.org/presentationml/2006/main">
  <p:tag name="KSO_WM_UNIT_PLACING_PICTURE_USER_VIEWPORT" val="{&quot;height&quot;:5040,&quot;width&quot;:12487.500787401576}"/>
</p:tagLst>
</file>

<file path=ppt/tags/tag8.xml><?xml version="1.0" encoding="utf-8"?>
<p:tagLst xmlns:p="http://schemas.openxmlformats.org/presentationml/2006/main">
  <p:tag name="KSO_WM_UNIT_PLACING_PICTURE_USER_VIEWPORT" val="{&quot;height&quot;:5040,&quot;width&quot;:12487.500787401576}"/>
</p:tagLst>
</file>

<file path=ppt/tags/tag9.xml><?xml version="1.0" encoding="utf-8"?>
<p:tagLst xmlns:p="http://schemas.openxmlformats.org/presentationml/2006/main">
  <p:tag name="KSO_WM_UNIT_PLACING_PICTURE_USER_VIEWPORT" val="{&quot;height&quot;:4518.836220472441,&quot;width&quot;:1209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1uuwhwg">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176号-创粗圆"/>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字魂176号-创粗圆"/>
        <a:ea typeface=""/>
        <a:cs typeface=""/>
        <a:font script="Jpan" typeface="ＭＳ Ｐゴシック"/>
        <a:font script="Hang" typeface="맑은 고딕"/>
        <a:font script="Hans" typeface="字魂176号-创粗圆"/>
        <a:font script="Hant" typeface="新細明體"/>
        <a:font script="Arab" typeface="字魂176号-创粗圆"/>
        <a:font script="Hebr" typeface="字魂176号-创粗圆"/>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176号-创粗圆"/>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176号-创粗圆"/>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字魂176号-创粗圆"/>
        <a:ea typeface=""/>
        <a:cs typeface=""/>
        <a:font script="Jpan" typeface="ＭＳ Ｐゴシック"/>
        <a:font script="Hang" typeface="맑은 고딕"/>
        <a:font script="Hans" typeface="字魂176号-创粗圆"/>
        <a:font script="Hant" typeface="新細明體"/>
        <a:font script="Arab" typeface="字魂176号-创粗圆"/>
        <a:font script="Hebr" typeface="字魂176号-创粗圆"/>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176号-创粗圆"/>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5906</Words>
  <Application>WPS 演示</Application>
  <PresentationFormat>宽屏</PresentationFormat>
  <Paragraphs>291</Paragraphs>
  <Slides>22</Slides>
  <Notes>11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22</vt:i4>
      </vt:variant>
    </vt:vector>
  </HeadingPairs>
  <TitlesOfParts>
    <vt:vector size="41" baseType="lpstr">
      <vt:lpstr>Arial</vt:lpstr>
      <vt:lpstr>宋体</vt:lpstr>
      <vt:lpstr>Wingdings</vt:lpstr>
      <vt:lpstr>Calibri</vt:lpstr>
      <vt:lpstr>字魂176号-创粗圆</vt:lpstr>
      <vt:lpstr>楷体</vt:lpstr>
      <vt:lpstr>微软雅黑</vt:lpstr>
      <vt:lpstr>Calibri</vt:lpstr>
      <vt:lpstr>思源宋体 CN</vt:lpstr>
      <vt:lpstr>黑体</vt:lpstr>
      <vt:lpstr>Times New Roman</vt:lpstr>
      <vt:lpstr>方正楷体简体</vt:lpstr>
      <vt:lpstr>Cambria Math</vt:lpstr>
      <vt:lpstr>Arial Unicode MS</vt:lpstr>
      <vt:lpstr>Arial</vt:lpstr>
      <vt:lpstr>-apple-system</vt:lpstr>
      <vt:lpstr>Segoe Print</vt:lpstr>
      <vt:lpstr>第一PPT，www.1ppt.com</vt:lpstr>
      <vt:lpstr>自定义设计方案</vt:lpstr>
      <vt:lpstr>PowerPoint 演示文稿</vt:lpstr>
      <vt:lpstr>PowerPoint 演示文稿</vt:lpstr>
      <vt:lpstr>PowerPoint 演示文稿</vt:lpstr>
      <vt:lpstr>研究背景</vt:lpstr>
      <vt:lpstr>PowerPoint 演示文稿</vt:lpstr>
      <vt:lpstr>问题定义</vt:lpstr>
      <vt:lpstr>PowerPoint 演示文稿</vt:lpstr>
      <vt:lpstr>CFPRec</vt:lpstr>
      <vt:lpstr>Past Preference Encoder</vt:lpstr>
      <vt:lpstr>Past Preference Encoder</vt:lpstr>
      <vt:lpstr>Current Preference Encoder</vt:lpstr>
      <vt:lpstr>Future Preference Extractor</vt:lpstr>
      <vt:lpstr>Future Preference Extractor</vt:lpstr>
      <vt:lpstr>Model Training </vt:lpstr>
      <vt:lpstr>PowerPoint 演示文稿</vt:lpstr>
      <vt:lpstr>Experiments</vt:lpstr>
      <vt:lpstr>Compare with Baseline</vt:lpstr>
      <vt:lpstr>Ablation Study</vt:lpstr>
      <vt:lpstr>Parameter Sensitivity Analysis</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
  <cp:keywords>www.1ppt.com</cp:keywords>
  <dc:description>www.1ppt.com</dc:description>
  <cp:lastModifiedBy>Secular</cp:lastModifiedBy>
  <cp:revision>38</cp:revision>
  <dcterms:created xsi:type="dcterms:W3CDTF">2021-01-05T17:02:00Z</dcterms:created>
  <dcterms:modified xsi:type="dcterms:W3CDTF">2022-09-26T10:25:54Z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567E659CD9D542A1AFCFF33D8DB72F4C</vt:lpwstr>
  </property>
  <property fmtid="{D5CDD505-2E9C-101B-9397-08002B2CF9AE}" pid="3" name="KSOProductBuildVer">
    <vt:lpwstr>2052-11.1.0.12358</vt:lpwstr>
  </property>
</Properties>
</file>