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isensum coding challenge"/>
          <p:cNvSpPr txBox="1"/>
          <p:nvPr>
            <p:ph type="title"/>
          </p:nvPr>
        </p:nvSpPr>
        <p:spPr>
          <a:xfrm>
            <a:off x="406399" y="4794955"/>
            <a:ext cx="12192001" cy="1343177"/>
          </a:xfrm>
          <a:prstGeom prst="rect">
            <a:avLst/>
          </a:prstGeom>
        </p:spPr>
        <p:txBody>
          <a:bodyPr/>
          <a:lstStyle>
            <a:lvl1pPr defTabSz="566674">
              <a:defRPr sz="9700"/>
            </a:lvl1pPr>
          </a:lstStyle>
          <a:p>
            <a:pPr/>
            <a:r>
              <a:t>aisensum coding challenge</a:t>
            </a:r>
          </a:p>
        </p:txBody>
      </p:sp>
      <p:sp>
        <p:nvSpPr>
          <p:cNvPr id="167" name="sandeep sisupalan"/>
          <p:cNvSpPr txBox="1"/>
          <p:nvPr>
            <p:ph type="body" sz="quarter" idx="1"/>
          </p:nvPr>
        </p:nvSpPr>
        <p:spPr>
          <a:xfrm>
            <a:off x="406399" y="6154517"/>
            <a:ext cx="12192001" cy="1168632"/>
          </a:xfrm>
          <a:prstGeom prst="rect">
            <a:avLst/>
          </a:prstGeom>
        </p:spPr>
        <p:txBody>
          <a:bodyPr/>
          <a:lstStyle/>
          <a:p>
            <a:pPr/>
            <a:r>
              <a:t>sandeep sisupalan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oncluding not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concluding notes</a:t>
            </a:r>
          </a:p>
        </p:txBody>
      </p:sp>
      <p:sp>
        <p:nvSpPr>
          <p:cNvPr id="224" name="future scop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future scope:</a:t>
            </a:r>
          </a:p>
        </p:txBody>
      </p:sp>
      <p:sp>
        <p:nvSpPr>
          <p:cNvPr id="225" name="LSTMS for time series modelling…"/>
          <p:cNvSpPr txBox="1"/>
          <p:nvPr/>
        </p:nvSpPr>
        <p:spPr>
          <a:xfrm>
            <a:off x="445944" y="2314692"/>
            <a:ext cx="12112912" cy="966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LSTMS for time series modelling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traditional time series models</a:t>
            </a:r>
          </a:p>
        </p:txBody>
      </p:sp>
      <p:sp>
        <p:nvSpPr>
          <p:cNvPr id="226" name="repository*:"/>
          <p:cNvSpPr txBox="1"/>
          <p:nvPr/>
        </p:nvSpPr>
        <p:spPr>
          <a:xfrm>
            <a:off x="406400" y="3907138"/>
            <a:ext cx="12192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67359">
              <a:lnSpc>
                <a:spcPct val="80000"/>
              </a:lnSpc>
              <a:spcBef>
                <a:spcPts val="2200"/>
              </a:spcBef>
              <a:defRPr cap="all" sz="4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repository*:</a:t>
            </a:r>
          </a:p>
        </p:txBody>
      </p:sp>
      <p:sp>
        <p:nvSpPr>
          <p:cNvPr id="227" name="https://github.com/sisupalan/coding_challenge_ml"/>
          <p:cNvSpPr txBox="1"/>
          <p:nvPr/>
        </p:nvSpPr>
        <p:spPr>
          <a:xfrm>
            <a:off x="441831" y="4509351"/>
            <a:ext cx="644169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https://github.com/sisupalan/coding_challenge_ml</a:t>
            </a:r>
          </a:p>
        </p:txBody>
      </p:sp>
      <p:sp>
        <p:nvSpPr>
          <p:cNvPr id="228" name="code execution order:"/>
          <p:cNvSpPr txBox="1"/>
          <p:nvPr/>
        </p:nvSpPr>
        <p:spPr>
          <a:xfrm>
            <a:off x="406399" y="5580080"/>
            <a:ext cx="12192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67359">
              <a:lnSpc>
                <a:spcPct val="80000"/>
              </a:lnSpc>
              <a:spcBef>
                <a:spcPts val="2200"/>
              </a:spcBef>
              <a:defRPr cap="all" sz="4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code execution order:</a:t>
            </a:r>
          </a:p>
        </p:txBody>
      </p:sp>
      <p:sp>
        <p:nvSpPr>
          <p:cNvPr id="229" name="01_Data preparation…"/>
          <p:cNvSpPr txBox="1"/>
          <p:nvPr/>
        </p:nvSpPr>
        <p:spPr>
          <a:xfrm>
            <a:off x="445944" y="6348651"/>
            <a:ext cx="12112912" cy="1470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01_Data preparation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02_model build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03_solution-write-up**</a:t>
            </a:r>
          </a:p>
        </p:txBody>
      </p:sp>
      <p:sp>
        <p:nvSpPr>
          <p:cNvPr id="230" name="**For detailed explanations, it is highly recommended to read 03_Solution Write-Up.html"/>
          <p:cNvSpPr txBox="1"/>
          <p:nvPr/>
        </p:nvSpPr>
        <p:spPr>
          <a:xfrm>
            <a:off x="6047296" y="9371016"/>
            <a:ext cx="695439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/>
            </a:pPr>
            <a:r>
              <a:t>**For detailed explanations, it is highly recommended to read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03_Solution Write-Up.html</a:t>
            </a:r>
          </a:p>
        </p:txBody>
      </p:sp>
      <p:sp>
        <p:nvSpPr>
          <p:cNvPr id="231" name="*All code is available as python notebooks under the notebooks folder at GitHub"/>
          <p:cNvSpPr txBox="1"/>
          <p:nvPr/>
        </p:nvSpPr>
        <p:spPr>
          <a:xfrm>
            <a:off x="6710806" y="9085165"/>
            <a:ext cx="622646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*All code is available as python notebooks under the notebooks folder at 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able of conten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 of contents</a:t>
            </a:r>
          </a:p>
        </p:txBody>
      </p:sp>
      <p:sp>
        <p:nvSpPr>
          <p:cNvPr id="170" name="PROBLEM STATEMENT…"/>
          <p:cNvSpPr txBox="1"/>
          <p:nvPr/>
        </p:nvSpPr>
        <p:spPr>
          <a:xfrm>
            <a:off x="445944" y="864480"/>
            <a:ext cx="12112912" cy="2981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PROBLEM STATEMENT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BACKGROUND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APPROACH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RESULTS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concluding note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ROBLEM STATEMEN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73" name="KEY 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KEY QUESTIONS</a:t>
            </a:r>
          </a:p>
        </p:txBody>
      </p:sp>
      <p:sp>
        <p:nvSpPr>
          <p:cNvPr id="174" name="Best Model to Predict Sales Next Month and &quot;why&quot; you chose that model?…"/>
          <p:cNvSpPr txBox="1"/>
          <p:nvPr/>
        </p:nvSpPr>
        <p:spPr>
          <a:xfrm>
            <a:off x="397597" y="2224915"/>
            <a:ext cx="9435949" cy="1470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Best Model to Predict Sales Next Month and "why" you chose that model?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Generate Forecast for 3 months based on best selected model 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Provide validation results (Error metrics) for your generated forecast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ackground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77" name="data nugg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 nuggets</a:t>
            </a:r>
          </a:p>
        </p:txBody>
      </p:sp>
      <p:sp>
        <p:nvSpPr>
          <p:cNvPr id="178" name="Data is collected at the daily level (From Apr-Sept).…"/>
          <p:cNvSpPr txBox="1"/>
          <p:nvPr/>
        </p:nvSpPr>
        <p:spPr>
          <a:xfrm>
            <a:off x="444923" y="2377946"/>
            <a:ext cx="7510374" cy="499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Data is collected at the daily level (From Apr-Sept).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Data contains information of different mobile operators.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There are 1983 outlets.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There are 6 operators and 10 brands.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There are 56 cities.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There are 11 sub regions.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There are 4 outlet sizes.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There are 5 outlet brandings.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There are 7 type of packs and 3 types.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pproach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approach </a:t>
            </a:r>
          </a:p>
        </p:txBody>
      </p:sp>
      <p:sp>
        <p:nvSpPr>
          <p:cNvPr id="181" name="data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data steps</a:t>
            </a:r>
          </a:p>
        </p:txBody>
      </p:sp>
      <p:sp>
        <p:nvSpPr>
          <p:cNvPr id="182" name="introduce a lag feature*…"/>
          <p:cNvSpPr txBox="1"/>
          <p:nvPr/>
        </p:nvSpPr>
        <p:spPr>
          <a:xfrm>
            <a:off x="282731" y="2239660"/>
            <a:ext cx="6125313" cy="147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introduce a lag feature*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aggregate data on id_outlet and month level*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ct val="100000"/>
              <a:buChar char="•"/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  <a:r>
              <a:t>target is total sales price*</a:t>
            </a:r>
          </a:p>
        </p:txBody>
      </p:sp>
      <p:sp>
        <p:nvSpPr>
          <p:cNvPr id="183" name="model steps"/>
          <p:cNvSpPr txBox="1"/>
          <p:nvPr/>
        </p:nvSpPr>
        <p:spPr>
          <a:xfrm>
            <a:off x="376910" y="4166627"/>
            <a:ext cx="334364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67359">
              <a:lnSpc>
                <a:spcPct val="80000"/>
              </a:lnSpc>
              <a:spcBef>
                <a:spcPts val="2200"/>
              </a:spcBef>
              <a:defRPr cap="all" sz="4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model steps</a:t>
            </a:r>
          </a:p>
        </p:txBody>
      </p:sp>
      <p:sp>
        <p:nvSpPr>
          <p:cNvPr id="184" name="data"/>
          <p:cNvSpPr/>
          <p:nvPr/>
        </p:nvSpPr>
        <p:spPr>
          <a:xfrm>
            <a:off x="957424" y="5035074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85" name="train"/>
          <p:cNvSpPr/>
          <p:nvPr/>
        </p:nvSpPr>
        <p:spPr>
          <a:xfrm>
            <a:off x="287722" y="6592086"/>
            <a:ext cx="1270001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train</a:t>
            </a:r>
          </a:p>
        </p:txBody>
      </p:sp>
      <p:sp>
        <p:nvSpPr>
          <p:cNvPr id="186" name="test"/>
          <p:cNvSpPr/>
          <p:nvPr/>
        </p:nvSpPr>
        <p:spPr>
          <a:xfrm>
            <a:off x="1777424" y="6592086"/>
            <a:ext cx="1270001" cy="1270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test</a:t>
            </a:r>
          </a:p>
        </p:txBody>
      </p:sp>
      <p:sp>
        <p:nvSpPr>
          <p:cNvPr id="187" name="Arrow"/>
          <p:cNvSpPr/>
          <p:nvPr/>
        </p:nvSpPr>
        <p:spPr>
          <a:xfrm>
            <a:off x="3018827" y="545589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83878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8" name="ridge"/>
          <p:cNvSpPr/>
          <p:nvPr/>
        </p:nvSpPr>
        <p:spPr>
          <a:xfrm>
            <a:off x="4540379" y="4069931"/>
            <a:ext cx="1270001" cy="87193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ridge</a:t>
            </a:r>
          </a:p>
        </p:txBody>
      </p:sp>
      <p:sp>
        <p:nvSpPr>
          <p:cNvPr id="189" name="svm"/>
          <p:cNvSpPr/>
          <p:nvPr/>
        </p:nvSpPr>
        <p:spPr>
          <a:xfrm>
            <a:off x="4540379" y="5139482"/>
            <a:ext cx="1270001" cy="8719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svm</a:t>
            </a:r>
          </a:p>
        </p:txBody>
      </p:sp>
      <p:sp>
        <p:nvSpPr>
          <p:cNvPr id="190" name="xgboost"/>
          <p:cNvSpPr/>
          <p:nvPr/>
        </p:nvSpPr>
        <p:spPr>
          <a:xfrm>
            <a:off x="4540379" y="6209032"/>
            <a:ext cx="1270001" cy="87193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xgboost</a:t>
            </a:r>
          </a:p>
        </p:txBody>
      </p:sp>
      <p:sp>
        <p:nvSpPr>
          <p:cNvPr id="191" name="lightgbm"/>
          <p:cNvSpPr/>
          <p:nvPr/>
        </p:nvSpPr>
        <p:spPr>
          <a:xfrm>
            <a:off x="4540379" y="7278582"/>
            <a:ext cx="1270001" cy="87193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lightgbm</a:t>
            </a:r>
          </a:p>
        </p:txBody>
      </p:sp>
      <p:sp>
        <p:nvSpPr>
          <p:cNvPr id="192" name="rf"/>
          <p:cNvSpPr/>
          <p:nvPr/>
        </p:nvSpPr>
        <p:spPr>
          <a:xfrm>
            <a:off x="4540379" y="8348132"/>
            <a:ext cx="1270001" cy="871933"/>
          </a:xfrm>
          <a:prstGeom prst="rect">
            <a:avLst/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rf</a:t>
            </a:r>
          </a:p>
        </p:txBody>
      </p:sp>
      <p:sp>
        <p:nvSpPr>
          <p:cNvPr id="193" name="Desk"/>
          <p:cNvSpPr/>
          <p:nvPr/>
        </p:nvSpPr>
        <p:spPr>
          <a:xfrm flipH="1" rot="5400000">
            <a:off x="5069955" y="5568107"/>
            <a:ext cx="3856317" cy="1937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572" y="21600"/>
                </a:lnTo>
                <a:lnTo>
                  <a:pt x="1077" y="4346"/>
                </a:lnTo>
                <a:cubicBezTo>
                  <a:pt x="1110" y="3370"/>
                  <a:pt x="1484" y="2704"/>
                  <a:pt x="1998" y="2704"/>
                </a:cubicBezTo>
                <a:lnTo>
                  <a:pt x="7535" y="2704"/>
                </a:lnTo>
                <a:lnTo>
                  <a:pt x="7535" y="769"/>
                </a:lnTo>
                <a:lnTo>
                  <a:pt x="14064" y="769"/>
                </a:lnTo>
                <a:lnTo>
                  <a:pt x="14064" y="2704"/>
                </a:lnTo>
                <a:lnTo>
                  <a:pt x="19602" y="2704"/>
                </a:lnTo>
                <a:cubicBezTo>
                  <a:pt x="20116" y="2704"/>
                  <a:pt x="20488" y="3370"/>
                  <a:pt x="20522" y="4346"/>
                </a:cubicBezTo>
                <a:lnTo>
                  <a:pt x="2102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801" y="1300"/>
                </a:moveTo>
                <a:lnTo>
                  <a:pt x="7801" y="2704"/>
                </a:lnTo>
                <a:lnTo>
                  <a:pt x="13797" y="2704"/>
                </a:lnTo>
                <a:lnTo>
                  <a:pt x="13797" y="1300"/>
                </a:lnTo>
                <a:lnTo>
                  <a:pt x="7801" y="1300"/>
                </a:lnTo>
                <a:close/>
              </a:path>
            </a:pathLst>
          </a:custGeom>
          <a:solidFill>
            <a:srgbClr val="838787"/>
          </a:solidFill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4" name="stack models"/>
          <p:cNvSpPr/>
          <p:nvPr/>
        </p:nvSpPr>
        <p:spPr>
          <a:xfrm>
            <a:off x="7164931" y="5901856"/>
            <a:ext cx="1270001" cy="1270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stack models</a:t>
            </a:r>
          </a:p>
        </p:txBody>
      </p:sp>
      <p:sp>
        <p:nvSpPr>
          <p:cNvPr id="195" name="Arrow"/>
          <p:cNvSpPr/>
          <p:nvPr/>
        </p:nvSpPr>
        <p:spPr>
          <a:xfrm>
            <a:off x="8852015" y="545589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83878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6" name="generate forecasts"/>
          <p:cNvSpPr/>
          <p:nvPr/>
        </p:nvSpPr>
        <p:spPr>
          <a:xfrm>
            <a:off x="10539099" y="5455893"/>
            <a:ext cx="1729389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generate forecasts</a:t>
            </a:r>
          </a:p>
        </p:txBody>
      </p:sp>
      <p:sp>
        <p:nvSpPr>
          <p:cNvPr id="197" name="*For detailed explanations, it is highly recommended to read 03_Solution Write-Up.html"/>
          <p:cNvSpPr txBox="1"/>
          <p:nvPr/>
        </p:nvSpPr>
        <p:spPr>
          <a:xfrm>
            <a:off x="6047296" y="9371016"/>
            <a:ext cx="68794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/>
            </a:pPr>
            <a:r>
              <a:t>*For detailed explanations, it is highly recommended to read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03_Solution Write-Up.html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sul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200" name="validation metrics for model to forecast for next mon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spcBef>
                <a:spcPts val="2400"/>
              </a:spcBef>
              <a:defRPr sz="4752"/>
            </a:lvl1pPr>
          </a:lstStyle>
          <a:p>
            <a:pPr/>
            <a:r>
              <a:t>validation metrics for model to forecast for next month</a:t>
            </a:r>
          </a:p>
        </p:txBody>
      </p:sp>
      <p:sp>
        <p:nvSpPr>
          <p:cNvPr id="201" name="*For detailed explanations, it is highly recommended to read 03_Solution Write-Up.html"/>
          <p:cNvSpPr txBox="1"/>
          <p:nvPr/>
        </p:nvSpPr>
        <p:spPr>
          <a:xfrm>
            <a:off x="6047296" y="9371016"/>
            <a:ext cx="68794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/>
            </a:pPr>
            <a:r>
              <a:t>*For detailed explanations, it is highly recommended to read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03_Solution Write-Up.html</a:t>
            </a:r>
          </a:p>
        </p:txBody>
      </p:sp>
      <p:graphicFrame>
        <p:nvGraphicFramePr>
          <p:cNvPr id="202" name="Table"/>
          <p:cNvGraphicFramePr/>
          <p:nvPr/>
        </p:nvGraphicFramePr>
        <p:xfrm>
          <a:off x="1025676" y="2888400"/>
          <a:ext cx="10715633" cy="450861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43126"/>
                <a:gridCol w="2143126"/>
                <a:gridCol w="2143126"/>
                <a:gridCol w="2143126"/>
                <a:gridCol w="2143126"/>
              </a:tblGrid>
              <a:tr h="64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A6AAA9"/>
                          </a:solidFill>
                          <a:sym typeface="Avenir Next Demi Bold"/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A6AAA9"/>
                          </a:solidFill>
                          <a:sym typeface="Avenir Next Demi Bold"/>
                        </a:rPr>
                        <a:t>Train RMSE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A6AAA9"/>
                          </a:solidFill>
                          <a:sym typeface="Avenir Next Demi Bold"/>
                        </a:rPr>
                        <a:t>Test RMSE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A6AAA9"/>
                          </a:solidFill>
                          <a:sym typeface="Avenir Next Demi Bold"/>
                        </a:rPr>
                        <a:t>Train MAPE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A6AAA9"/>
                          </a:solidFill>
                          <a:sym typeface="Avenir Next Demi Bold"/>
                        </a:rPr>
                        <a:t>Test MAPE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Ridge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2199.54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1118.38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30.56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433.39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Support Vector Machines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9393.06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7740.11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457.48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4091.21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Extreme Gradient Boosting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345.40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132.35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3.44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15.68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Light Gradient Boosting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519.59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147.25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6.96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73.99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Random Forest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262.10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136.49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3.38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17.67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Stacking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178.95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162.36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1.76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15.83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3" name="Stacking is the recommended model*"/>
          <p:cNvSpPr txBox="1"/>
          <p:nvPr/>
        </p:nvSpPr>
        <p:spPr>
          <a:xfrm>
            <a:off x="987384" y="7647718"/>
            <a:ext cx="47426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Stacking is the recommended model*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sul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206" name="validation metrics for model to forecast for next three mont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8045">
              <a:spcBef>
                <a:spcPts val="1700"/>
              </a:spcBef>
              <a:defRPr sz="4221"/>
            </a:lvl1pPr>
          </a:lstStyle>
          <a:p>
            <a:pPr/>
            <a:r>
              <a:t>validation metrics for model to forecast for next three months</a:t>
            </a:r>
          </a:p>
        </p:txBody>
      </p:sp>
      <p:sp>
        <p:nvSpPr>
          <p:cNvPr id="207" name="*For detailed explanations, it is highly recommended to read 03_Solution Write-Up.html"/>
          <p:cNvSpPr txBox="1"/>
          <p:nvPr/>
        </p:nvSpPr>
        <p:spPr>
          <a:xfrm>
            <a:off x="6047296" y="9371016"/>
            <a:ext cx="687943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300"/>
            </a:pPr>
            <a:r>
              <a:t>*For detailed explanations, it is highly recommended to read </a:t>
            </a:r>
            <a:r>
              <a:rPr b="1">
                <a:latin typeface="Avenir Next"/>
                <a:ea typeface="Avenir Next"/>
                <a:cs typeface="Avenir Next"/>
                <a:sym typeface="Avenir Next"/>
              </a:rPr>
              <a:t>03_Solution Write-Up.html</a:t>
            </a:r>
          </a:p>
        </p:txBody>
      </p:sp>
      <p:graphicFrame>
        <p:nvGraphicFramePr>
          <p:cNvPr id="208" name="Table"/>
          <p:cNvGraphicFramePr/>
          <p:nvPr/>
        </p:nvGraphicFramePr>
        <p:xfrm>
          <a:off x="1025676" y="2888400"/>
          <a:ext cx="10715633" cy="450861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43126"/>
                <a:gridCol w="2143126"/>
                <a:gridCol w="2143126"/>
                <a:gridCol w="2143126"/>
                <a:gridCol w="2143126"/>
              </a:tblGrid>
              <a:tr h="64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A6AAA9"/>
                          </a:solidFill>
                          <a:sym typeface="Avenir Next Demi Bold"/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A6AAA9"/>
                          </a:solidFill>
                          <a:sym typeface="Avenir Next Demi Bold"/>
                        </a:rPr>
                        <a:t>Train RMSE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A6AAA9"/>
                          </a:solidFill>
                          <a:sym typeface="Avenir Next Demi Bold"/>
                        </a:rPr>
                        <a:t>Test RMSE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A6AAA9"/>
                          </a:solidFill>
                          <a:sym typeface="Avenir Next Demi Bold"/>
                        </a:rPr>
                        <a:t>Train MAPE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A6AAA9"/>
                          </a:solidFill>
                          <a:sym typeface="Avenir Next Demi Bold"/>
                        </a:rPr>
                        <a:t>Test MAPE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Ridge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2387.42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1146.52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32.11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450.07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Support Vector Machines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9393.20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7735.48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456.64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4084.63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Extreme Gradient Boosting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553.49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171.51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4.29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16.16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Light Gradient Boosting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939.19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195.54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8.75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91.66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Random Forest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484.11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185.45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4.10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21.68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44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Stacking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266.70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209.10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2.44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17.05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9" name="Stacking is the recommended model*"/>
          <p:cNvSpPr txBox="1"/>
          <p:nvPr/>
        </p:nvSpPr>
        <p:spPr>
          <a:xfrm>
            <a:off x="987384" y="7647718"/>
            <a:ext cx="47426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Stacking is the recommended model*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sul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212" name="feature importance grap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feature importance graphs</a:t>
            </a:r>
          </a:p>
        </p:txBody>
      </p:sp>
      <p:pic>
        <p:nvPicPr>
          <p:cNvPr id="213" name="30daysfeatimp.png" descr="30daysfeati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45" y="2571749"/>
            <a:ext cx="6438901" cy="461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90daysfeatimp.png" descr="90daysfeatim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2543" y="2571750"/>
            <a:ext cx="6438901" cy="461010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MODEL FOR FORECASTING FOR NEXT MONTH"/>
          <p:cNvSpPr txBox="1"/>
          <p:nvPr/>
        </p:nvSpPr>
        <p:spPr>
          <a:xfrm>
            <a:off x="957895" y="7319246"/>
            <a:ext cx="50504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7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MODEL FOR FORECASTING FOR NEXT MONTH</a:t>
            </a:r>
          </a:p>
        </p:txBody>
      </p:sp>
      <p:sp>
        <p:nvSpPr>
          <p:cNvPr id="216" name="MODEL FOR FORECASTING FOR NEXT THREE MONTHS"/>
          <p:cNvSpPr txBox="1"/>
          <p:nvPr/>
        </p:nvSpPr>
        <p:spPr>
          <a:xfrm>
            <a:off x="7011090" y="7319246"/>
            <a:ext cx="592244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700"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MODEL FOR FORECASTING FOR NEXT THREE MONTHS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sult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219" name="GRID SEARCH CROSS VALIDATION RESULTS*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GRID SEARCH CROSS VALIDATION RESULTS*</a:t>
            </a:r>
          </a:p>
        </p:txBody>
      </p:sp>
      <p:pic>
        <p:nvPicPr>
          <p:cNvPr id="220" name="30daysgridcv.png" descr="30daysgridc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625" y="2547692"/>
            <a:ext cx="8778288" cy="5219522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*Grid search results are the same for both 30 days forecasting and 90 days forecasting model"/>
          <p:cNvSpPr txBox="1"/>
          <p:nvPr/>
        </p:nvSpPr>
        <p:spPr>
          <a:xfrm>
            <a:off x="5855615" y="9400505"/>
            <a:ext cx="714970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*Grid search results are the same for both 30 days forecasting and 90 days forecasting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