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66" r:id="rId4"/>
    <p:sldId id="267" r:id="rId5"/>
    <p:sldId id="279" r:id="rId6"/>
    <p:sldId id="282" r:id="rId7"/>
    <p:sldId id="268" r:id="rId8"/>
    <p:sldId id="271" r:id="rId9"/>
    <p:sldId id="286" r:id="rId10"/>
    <p:sldId id="290" r:id="rId11"/>
    <p:sldId id="291" r:id="rId12"/>
    <p:sldId id="289" r:id="rId13"/>
    <p:sldId id="283" r:id="rId14"/>
    <p:sldId id="292" r:id="rId15"/>
    <p:sldId id="288" r:id="rId16"/>
    <p:sldId id="281" r:id="rId17"/>
    <p:sldId id="273" r:id="rId18"/>
    <p:sldId id="277" r:id="rId19"/>
    <p:sldId id="280" r:id="rId20"/>
    <p:sldId id="278" r:id="rId21"/>
    <p:sldId id="260" r:id="rId22"/>
  </p:sldIdLst>
  <p:sldSz cx="9144000" cy="5715000" type="screen16x10"/>
  <p:notesSz cx="6858000" cy="9144000"/>
  <p:embeddedFontLst>
    <p:embeddedFont>
      <p:font typeface="KoPub돋움체 Bold" panose="02020603020101020101" pitchFamily="18" charset="-127"/>
      <p:regular r:id="rId25"/>
    </p:embeddedFont>
    <p:embeddedFont>
      <p:font typeface="휴먼둥근헤드라인" panose="02030504000101010101" pitchFamily="18" charset="-127"/>
      <p:regular r:id="rId26"/>
    </p:embeddedFont>
    <p:embeddedFont>
      <p:font typeface="KoPub돋움체 Light" panose="02020603020101020101" pitchFamily="18" charset="-127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KoPub돋움체 Medium" panose="0202060302010102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CEE"/>
    <a:srgbClr val="EAE7FD"/>
    <a:srgbClr val="C3BAF8"/>
    <a:srgbClr val="A99CF5"/>
    <a:srgbClr val="B07CFC"/>
    <a:srgbClr val="6046F8"/>
    <a:srgbClr val="4A36D0"/>
    <a:srgbClr val="F2F2F2"/>
    <a:srgbClr val="533CDE"/>
    <a:srgbClr val="979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4682"/>
  </p:normalViewPr>
  <p:slideViewPr>
    <p:cSldViewPr snapToGrid="0" snapToObjects="1">
      <p:cViewPr varScale="1">
        <p:scale>
          <a:sx n="108" d="100"/>
          <a:sy n="108" d="100"/>
        </p:scale>
        <p:origin x="15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지역화폐 연간 소비 통계</a:t>
            </a:r>
          </a:p>
        </c:rich>
      </c:tx>
      <c:layout>
        <c:manualLayout>
          <c:xMode val="edge"/>
          <c:yMode val="edge"/>
          <c:x val="0.30786497285457354"/>
          <c:y val="2.1875094196806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6000</c:v>
                </c:pt>
                <c:pt idx="1">
                  <c:v>1000</c:v>
                </c:pt>
                <c:pt idx="2">
                  <c:v>3000</c:v>
                </c:pt>
                <c:pt idx="3">
                  <c:v>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E68-41FC-B319-0CB0DD69DD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3000</c:v>
                </c:pt>
                <c:pt idx="1">
                  <c:v>2000</c:v>
                </c:pt>
                <c:pt idx="2">
                  <c:v>2000</c:v>
                </c:pt>
                <c:pt idx="3">
                  <c:v>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E68-41FC-B319-0CB0DD69DD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 이상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레저</c:v>
                </c:pt>
                <c:pt idx="1">
                  <c:v>숙박</c:v>
                </c:pt>
                <c:pt idx="2">
                  <c:v>외식</c:v>
                </c:pt>
                <c:pt idx="3">
                  <c:v>특산품 구매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1000</c:v>
                </c:pt>
                <c:pt idx="1">
                  <c:v>3000</c:v>
                </c:pt>
                <c:pt idx="2">
                  <c:v>5000</c:v>
                </c:pt>
                <c:pt idx="3">
                  <c:v>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E68-41FC-B319-0CB0DD69DD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729375840"/>
        <c:axId val="-729372576"/>
      </c:barChart>
      <c:catAx>
        <c:axId val="-72937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729372576"/>
        <c:crosses val="autoZero"/>
        <c:auto val="1"/>
        <c:lblAlgn val="ctr"/>
        <c:lblOffset val="100"/>
        <c:noMultiLvlLbl val="0"/>
      </c:catAx>
      <c:valAx>
        <c:axId val="-7293725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72937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27DA-44D0-445E-ABDD-A0C32E4C6D97}" type="datetimeFigureOut">
              <a:rPr lang="ko-KR" altLang="en-US" smtClean="0"/>
              <a:t>2018-11-03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4493E-F523-42B9-A14B-D6F858A5D7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28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5EC71-4027-DD47-B1DC-F78306A9778F}" type="datetimeFigureOut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7948-E6D6-4325-AEED-FA028A09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58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17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76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35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2938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524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112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700" algn="l" defTabSz="713174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05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999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89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2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7460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738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2616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795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2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8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D797-BB10-4F59-8CC4-32ADF8D3CAE3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3CB5-784A-4788-A90C-3C8E4EC93CD4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B924-4422-4FD9-88D6-2F7078E77436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18B7-F17C-449D-ACB5-79B9697617EF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B0FD-2315-43BB-B9AE-70F1C4BC4EDC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6B8E-3D69-4223-A267-BA2944B3F5E9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B87-0B3A-47AA-A7F5-4B8544A09537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AF48-6BD1-4C86-B97E-D1ED60B36386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EDCF-33B7-47B8-A96E-A1A98CB9F1D9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B24D250-AD75-4E2D-BB73-6CDCED99BA7E}" type="slidenum">
              <a:rPr kumimoji="1" lang="en-US" altLang="ko-KR" smtClean="0"/>
              <a:t>‹#›</a:t>
            </a:fld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4F7-9505-4782-B518-DB461563AA80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E281-8D3D-43EE-98D2-57625D33AC4D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36B6-009C-40D7-86CD-A189575B040E}" type="datetime1">
              <a:rPr kumimoji="1" lang="ko-KR" altLang="en-US" smtClean="0"/>
              <a:t>2018-11-03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9A25-D348-2A4E-B28B-55A701F2D7D5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74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57634" y="2902826"/>
            <a:ext cx="1665860" cy="521564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2889" y="2247926"/>
            <a:ext cx="1643890" cy="521564"/>
          </a:xfrm>
          <a:prstGeom prst="rect">
            <a:avLst/>
          </a:prstGeom>
          <a:solidFill>
            <a:srgbClr val="F2F2F2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278106" y="2115240"/>
            <a:ext cx="2603391" cy="1421928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A36D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</a:t>
            </a: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kumimoji="1"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기반</a:t>
            </a:r>
            <a:endParaRPr kumimoji="1" lang="en-US" altLang="ko-KR" sz="3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지역화폐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335689" y="1860745"/>
            <a:ext cx="2497330" cy="168329"/>
          </a:xfrm>
          <a:prstGeom prst="rect">
            <a:avLst/>
          </a:prstGeom>
          <a:solidFill>
            <a:srgbClr val="6046F8"/>
          </a:solidFill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멀티캠퍼스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혁신성장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블록체인과정</a:t>
            </a:r>
            <a:r>
              <a:rPr kumimoji="1"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_A</a:t>
            </a:r>
            <a:r>
              <a:rPr kumimoji="1"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반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Team.RGB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R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G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이영선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양재호</a:t>
            </a:r>
            <a:r>
              <a:rPr kumimoji="1"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  </a:t>
            </a:r>
            <a:r>
              <a:rPr kumimoji="1"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Dotum_Pro" charset="-127"/>
              </a:rPr>
              <a:t>박종석  백광민  강민근</a:t>
            </a:r>
            <a:endParaRPr kumimoji="1" lang="ko-KR" alt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KoPubDotum_Pro" charset="-127"/>
            </a:endParaRPr>
          </a:p>
        </p:txBody>
      </p:sp>
      <p:pic>
        <p:nvPicPr>
          <p:cNvPr id="3" name="그림 2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79" y="1907294"/>
            <a:ext cx="928500" cy="928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31" y="3765547"/>
            <a:ext cx="1295805" cy="12958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8" y="1827184"/>
            <a:ext cx="1222484" cy="12224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11" y="1874328"/>
            <a:ext cx="968588" cy="968588"/>
          </a:xfrm>
          <a:prstGeom prst="rect">
            <a:avLst/>
          </a:prstGeom>
        </p:spPr>
      </p:pic>
      <p:sp>
        <p:nvSpPr>
          <p:cNvPr id="59" name="오른쪽 화살표 58"/>
          <p:cNvSpPr/>
          <p:nvPr/>
        </p:nvSpPr>
        <p:spPr>
          <a:xfrm>
            <a:off x="5270437" y="2378010"/>
            <a:ext cx="1356868" cy="1713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5270437" y="2616092"/>
            <a:ext cx="1356868" cy="1713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18040" y="2262301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01080" y="327270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지급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63244" y="3786567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활동 내역 데이터 전송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8413" y="2123833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결제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94141" y="2810044"/>
            <a:ext cx="7200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상품 제공</a:t>
            </a:r>
          </a:p>
        </p:txBody>
      </p:sp>
      <p:sp>
        <p:nvSpPr>
          <p:cNvPr id="69" name="오른쪽 화살표 68"/>
          <p:cNvSpPr/>
          <p:nvPr/>
        </p:nvSpPr>
        <p:spPr>
          <a:xfrm rot="1800000">
            <a:off x="2194583" y="3658143"/>
            <a:ext cx="1285449" cy="21259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화살표 69"/>
          <p:cNvSpPr/>
          <p:nvPr/>
        </p:nvSpPr>
        <p:spPr>
          <a:xfrm rot="19800000">
            <a:off x="5376856" y="3617122"/>
            <a:ext cx="1356868" cy="1713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16200000">
            <a:off x="4345478" y="3350486"/>
            <a:ext cx="417401" cy="1713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9000000">
            <a:off x="5491508" y="3855203"/>
            <a:ext cx="1356868" cy="1713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5383968" y="338339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보조금 제공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88527" y="398541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반환</a:t>
            </a:r>
          </a:p>
        </p:txBody>
      </p:sp>
      <p:sp>
        <p:nvSpPr>
          <p:cNvPr id="81" name="오른쪽 화살표 80"/>
          <p:cNvSpPr/>
          <p:nvPr/>
        </p:nvSpPr>
        <p:spPr>
          <a:xfrm rot="10800000">
            <a:off x="2398247" y="2523910"/>
            <a:ext cx="1042022" cy="15665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EF418878-3FFC-4CE8-BA6F-A13F21B84FB6}"/>
              </a:ext>
            </a:extLst>
          </p:cNvPr>
          <p:cNvSpPr txBox="1"/>
          <p:nvPr/>
        </p:nvSpPr>
        <p:spPr>
          <a:xfrm>
            <a:off x="1272240" y="2894696"/>
            <a:ext cx="723275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협력업체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1F35F91A-B31A-49D4-AEA9-E6F3624AAFAA}"/>
              </a:ext>
            </a:extLst>
          </p:cNvPr>
          <p:cNvSpPr txBox="1"/>
          <p:nvPr/>
        </p:nvSpPr>
        <p:spPr>
          <a:xfrm>
            <a:off x="4229967" y="2845494"/>
            <a:ext cx="583814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</a:t>
            </a:r>
            <a:endParaRPr lang="ko-KR" altLang="en-US" sz="1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37D113A-495C-40A2-A281-96776B887B58}"/>
              </a:ext>
            </a:extLst>
          </p:cNvPr>
          <p:cNvSpPr txBox="1"/>
          <p:nvPr/>
        </p:nvSpPr>
        <p:spPr>
          <a:xfrm>
            <a:off x="7045245" y="2886598"/>
            <a:ext cx="588623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가맹점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4D110C09-9A18-4C61-AA4C-C3FA5AAA3A88}"/>
              </a:ext>
            </a:extLst>
          </p:cNvPr>
          <p:cNvSpPr txBox="1"/>
          <p:nvPr/>
        </p:nvSpPr>
        <p:spPr>
          <a:xfrm>
            <a:off x="4022522" y="5122520"/>
            <a:ext cx="992579" cy="276999"/>
          </a:xfrm>
          <a:prstGeom prst="rect">
            <a:avLst/>
          </a:prstGeom>
          <a:solidFill>
            <a:srgbClr val="6046F8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지방자치단체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5718D02-96AD-4DA1-832D-B5E45A667FCF}"/>
              </a:ext>
            </a:extLst>
          </p:cNvPr>
          <p:cNvSpPr txBox="1"/>
          <p:nvPr/>
        </p:nvSpPr>
        <p:spPr>
          <a:xfrm>
            <a:off x="843101" y="828675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유통 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9398D336-A481-4931-A599-682A362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9</a:t>
            </a:fld>
            <a:endParaRPr kumimoji="1" lang="ko-KR" altLang="en-US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56" y="4373053"/>
            <a:ext cx="444360" cy="44436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632248" y="1588862"/>
            <a:ext cx="4492578" cy="3877205"/>
          </a:xfrm>
          <a:prstGeom prst="roundRect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0.00052 -0.37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8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7667 L 0.31371 -0.375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72 -0.37528 L -3.88889E-6 -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0" y="18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591" y="807050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공급 경로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10</a:t>
            </a:fld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84391"/>
            <a:ext cx="2009775" cy="2009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855" y="1345132"/>
            <a:ext cx="1949034" cy="194903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1" y="2439970"/>
            <a:ext cx="971025" cy="971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573" y="1995610"/>
            <a:ext cx="444360" cy="4443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1" y="4139907"/>
            <a:ext cx="3678535" cy="367853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1724">
            <a:off x="5764110" y="3902794"/>
            <a:ext cx="1213887" cy="121388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75" y="3507184"/>
            <a:ext cx="444360" cy="44436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31" y="4255032"/>
            <a:ext cx="1346198" cy="1346198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-22101" y="5295414"/>
            <a:ext cx="4641567" cy="597937"/>
            <a:chOff x="-22101" y="5295414"/>
            <a:chExt cx="4641567" cy="597937"/>
          </a:xfrm>
        </p:grpSpPr>
        <p:grpSp>
          <p:nvGrpSpPr>
            <p:cNvPr id="30" name="그룹 29"/>
            <p:cNvGrpSpPr/>
            <p:nvPr/>
          </p:nvGrpSpPr>
          <p:grpSpPr>
            <a:xfrm>
              <a:off x="-22101" y="5296959"/>
              <a:ext cx="1102790" cy="596392"/>
              <a:chOff x="-22101" y="5296959"/>
              <a:chExt cx="1102790" cy="596392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1013992" y="5295414"/>
              <a:ext cx="1102790" cy="596392"/>
              <a:chOff x="-22101" y="5296959"/>
              <a:chExt cx="1102790" cy="596392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2073250" y="5295414"/>
              <a:ext cx="1102790" cy="596392"/>
              <a:chOff x="-22101" y="5296959"/>
              <a:chExt cx="1102790" cy="596392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39" name="그룹 38"/>
            <p:cNvGrpSpPr/>
            <p:nvPr/>
          </p:nvGrpSpPr>
          <p:grpSpPr>
            <a:xfrm>
              <a:off x="3057418" y="5295414"/>
              <a:ext cx="1102790" cy="596392"/>
              <a:chOff x="-22101" y="5296959"/>
              <a:chExt cx="1102790" cy="596392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516676" y="5295414"/>
              <a:ext cx="1102790" cy="596392"/>
              <a:chOff x="-22101" y="5296959"/>
              <a:chExt cx="1102790" cy="596392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101" y="5296959"/>
                <a:ext cx="596392" cy="596392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297" y="5296959"/>
                <a:ext cx="596392" cy="596392"/>
              </a:xfrm>
              <a:prstGeom prst="rect">
                <a:avLst/>
              </a:prstGeom>
            </p:spPr>
          </p:pic>
        </p:grp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53" y="3721625"/>
            <a:ext cx="444360" cy="44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pat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94444E-6 -3.33333E-6 L -1.17101 -3.33333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59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-1.22032 0.0038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24" y="19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0.00028 L 8.33333E-7 -4.83554E-1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7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591" y="80705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액티비티의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효과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11</a:t>
            </a:fld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41" y="2439970"/>
            <a:ext cx="971025" cy="9710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21724">
            <a:off x="5764110" y="3902794"/>
            <a:ext cx="1213887" cy="12138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57" y="4255032"/>
            <a:ext cx="1346198" cy="13461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7" y="3300665"/>
            <a:ext cx="1448412" cy="1448412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495687" y="2828885"/>
            <a:ext cx="2019829" cy="2029322"/>
            <a:chOff x="3495687" y="2828885"/>
            <a:chExt cx="2019829" cy="202932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687" y="3191538"/>
              <a:ext cx="1666669" cy="1666669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3406" y="2828885"/>
              <a:ext cx="582110" cy="58211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33" y="3173253"/>
            <a:ext cx="1703237" cy="170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-0.0158 -0.125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6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25 L 0.15747 -0.4808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2391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0.05938 -0.4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-20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15" y="1477327"/>
            <a:ext cx="2152650" cy="3476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35" y="883919"/>
            <a:ext cx="4660035" cy="4660035"/>
          </a:xfrm>
          <a:prstGeom prst="rect">
            <a:avLst/>
          </a:prstGeom>
        </p:spPr>
      </p:pic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263" y="3876314"/>
            <a:ext cx="1420645" cy="14206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33164" y="249506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000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2920" y="249506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22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72920" y="249506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FF00"/>
                </a:solidFill>
              </a:rPr>
              <a:t>17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5591" y="807050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사용내역 및 현황</a:t>
            </a:r>
          </a:p>
        </p:txBody>
      </p:sp>
    </p:spTree>
    <p:extLst>
      <p:ext uri="{BB962C8B-B14F-4D97-AF65-F5344CB8AC3E}">
        <p14:creationId xmlns:p14="http://schemas.microsoft.com/office/powerpoint/2010/main" val="1196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97" y="3361976"/>
            <a:ext cx="1830743" cy="18307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29" y="3398429"/>
            <a:ext cx="1757838" cy="17578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970" y="1309279"/>
            <a:ext cx="1824270" cy="1824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939" y="1453328"/>
            <a:ext cx="1536171" cy="15361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5591" y="807050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서비스 가맹점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753397" y="1833449"/>
            <a:ext cx="2678320" cy="2831853"/>
            <a:chOff x="4816636" y="852810"/>
            <a:chExt cx="2883605" cy="3048906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119206" y="878686"/>
              <a:ext cx="2234577" cy="3023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636" y="852810"/>
              <a:ext cx="2883605" cy="206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474349" y="2786018"/>
              <a:ext cx="1524288" cy="894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지역화폐</a:t>
              </a:r>
              <a:endParaRPr lang="en-US" altLang="ko-KR" sz="24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24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가맹점</a:t>
              </a:r>
              <a:endParaRPr lang="ko-KR" altLang="en-US" sz="24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076358" y="2480089"/>
            <a:ext cx="675171" cy="713875"/>
            <a:chOff x="4816636" y="852810"/>
            <a:chExt cx="2883605" cy="3048906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119206" y="878686"/>
              <a:ext cx="2234577" cy="3023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636" y="852810"/>
              <a:ext cx="2883605" cy="206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5184897" y="2661051"/>
              <a:ext cx="2103187" cy="118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지역화폐</a:t>
              </a:r>
              <a:endParaRPr lang="en-US" altLang="ko-KR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가맹점</a:t>
              </a:r>
              <a:endParaRPr lang="ko-KR" altLang="en-US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619465" y="2486148"/>
            <a:ext cx="675171" cy="713875"/>
            <a:chOff x="4816636" y="852810"/>
            <a:chExt cx="2883605" cy="3048906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5119206" y="878686"/>
              <a:ext cx="2234577" cy="3023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636" y="852810"/>
              <a:ext cx="2883605" cy="206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184897" y="2661051"/>
              <a:ext cx="2103187" cy="118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지역화폐</a:t>
              </a:r>
              <a:endParaRPr lang="en-US" altLang="ko-KR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가맹점</a:t>
              </a:r>
              <a:endParaRPr lang="ko-KR" altLang="en-US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979855" y="4646857"/>
            <a:ext cx="675171" cy="713875"/>
            <a:chOff x="4816636" y="852810"/>
            <a:chExt cx="2883605" cy="304890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119206" y="878686"/>
              <a:ext cx="2234577" cy="3023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636" y="852810"/>
              <a:ext cx="2883605" cy="206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184897" y="2661051"/>
              <a:ext cx="2103187" cy="118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지역화폐</a:t>
              </a:r>
              <a:endParaRPr lang="en-US" altLang="ko-KR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가맹점</a:t>
              </a:r>
              <a:endParaRPr lang="ko-KR" altLang="en-US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619465" y="4633365"/>
            <a:ext cx="675171" cy="713875"/>
            <a:chOff x="4816636" y="852810"/>
            <a:chExt cx="2883605" cy="3048906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119206" y="878686"/>
              <a:ext cx="2234577" cy="30230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636" y="852810"/>
              <a:ext cx="2883605" cy="2066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5184897" y="2661051"/>
              <a:ext cx="2103187" cy="1183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지역화폐</a:t>
              </a:r>
              <a:endParaRPr lang="en-US" altLang="ko-KR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  <a:p>
              <a:pPr algn="ctr"/>
              <a:r>
                <a:rPr lang="ko-KR" altLang="en-US" sz="600" dirty="0" smtClean="0">
                  <a:solidFill>
                    <a:schemeClr val="accent6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가맹점</a:t>
              </a:r>
              <a:endParaRPr lang="ko-KR" altLang="en-US" sz="600" dirty="0">
                <a:solidFill>
                  <a:schemeClr val="accent6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2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26" y="851943"/>
            <a:ext cx="4256216" cy="42519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591" y="80705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결제 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F3608C6-66E6-4CE9-B798-C102DA65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14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9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거래 정보 분리 저장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1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12688"/>
              </p:ext>
            </p:extLst>
          </p:nvPr>
        </p:nvGraphicFramePr>
        <p:xfrm>
          <a:off x="1254045" y="3005051"/>
          <a:ext cx="6441602" cy="169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32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9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49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개인정보</a:t>
                      </a:r>
                      <a:r>
                        <a:rPr lang="ko-KR" altLang="en-US" sz="900" b="1" baseline="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</a:t>
                      </a:r>
                      <a:r>
                        <a:rPr lang="ko-KR" altLang="en-US" sz="9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유형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5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신조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의료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성생활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인종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혈통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범죄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국가안보와 관련된 비밀정보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0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교육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고용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금융신용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주민등록번호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자격증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지문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혈액형</a:t>
                      </a:r>
                      <a:r>
                        <a:rPr lang="en-US" altLang="ko-KR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DNA, </a:t>
                      </a:r>
                      <a:r>
                        <a:rPr lang="ko-KR" altLang="en-US" sz="900" b="0" kern="1200" baseline="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출입국 정보</a:t>
                      </a:r>
                      <a:endParaRPr lang="ko-KR" altLang="en-US" sz="900" b="0" kern="1200" dirty="0">
                        <a:solidFill>
                          <a:schemeClr val="dk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개인이 제출한 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프로파일링된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정보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법령에 의한 수집 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기관의 견해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타인의 견해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정부기관의 응답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공개 가능한 통신문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등급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연구 목적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통계 목적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학술 자료 등의 집합적으로 활용되는 정보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913512" y="1249873"/>
            <a:ext cx="7118674" cy="1548548"/>
            <a:chOff x="958217" y="1817838"/>
            <a:chExt cx="7118674" cy="1548548"/>
          </a:xfrm>
        </p:grpSpPr>
        <p:pic>
          <p:nvPicPr>
            <p:cNvPr id="35" name="Picture 5" descr="C:\Users\yslee\Downloads\kisspng-database-scalable-vector-graphics-icon-database-icons-5a776bd2048a31.687668071517775826018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217" y="2013965"/>
              <a:ext cx="1113894" cy="111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C:\Users\yslee\Downloads\kisspng-user-computer-icons-download-person-icon-5ae1dbfbe9ed58.412012121524751355958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287" y="1971972"/>
              <a:ext cx="891118" cy="97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화살표 연결선 36"/>
            <p:cNvCxnSpPr/>
            <p:nvPr/>
          </p:nvCxnSpPr>
          <p:spPr>
            <a:xfrm flipH="1">
              <a:off x="5076056" y="2720385"/>
              <a:ext cx="16253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5076056" y="2406657"/>
              <a:ext cx="1625352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303475" y="1817838"/>
              <a:ext cx="117051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1. </a:t>
              </a: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트랜잭션 발생</a:t>
              </a:r>
              <a:endParaRPr lang="en-US" altLang="ko-KR" sz="11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</a:t>
              </a: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송금</a:t>
              </a:r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결제</a:t>
              </a:r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100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62171" y="2889332"/>
              <a:ext cx="136768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2</a:t>
              </a:r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 </a:t>
              </a: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트랜잭션 블록체인</a:t>
              </a:r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기록 성공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60602" y="2146902"/>
              <a:ext cx="1127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3</a:t>
              </a:r>
              <a:r>
                <a:rPr lang="en-US" altLang="ko-KR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 </a:t>
              </a:r>
              <a:r>
                <a:rPr lang="ko-KR" altLang="en-US" sz="11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거래정보 저장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16439" y="2768354"/>
              <a:ext cx="227979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통계자료로 활용할 데이터</a:t>
              </a:r>
              <a: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/>
              </a:r>
              <a:b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</a:br>
              <a: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(user</a:t>
              </a:r>
              <a:r>
                <a:rPr lang="ko-KR" altLang="en-US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의 성별</a:t>
              </a:r>
              <a: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연령</a:t>
              </a:r>
              <a: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 </a:t>
              </a:r>
              <a:r>
                <a:rPr lang="ko-KR" altLang="en-US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소비카테고리 등</a:t>
              </a:r>
              <a:r>
                <a:rPr lang="en-US" altLang="ko-KR" sz="11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)</a:t>
              </a:r>
              <a:endParaRPr lang="ko-KR" altLang="en-US" sz="11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pic>
          <p:nvPicPr>
            <p:cNvPr id="43" name="Picture 4" descr="C:\Users\yslee\Downloads\kisspng-blockchain-ethereum-cryptocurrency-cryptography-bu-virtual-private-server-5b1e4778249ec0.1627614615287110321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9893" y="1861787"/>
              <a:ext cx="1486998" cy="1266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직선 화살표 연결선 43"/>
            <p:cNvCxnSpPr/>
            <p:nvPr/>
          </p:nvCxnSpPr>
          <p:spPr>
            <a:xfrm flipH="1">
              <a:off x="2225957" y="2570912"/>
              <a:ext cx="16259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3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3101" y="828675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하이퍼레저</a:t>
            </a:r>
            <a:r>
              <a:rPr lang="ko-KR" altLang="en-US" sz="11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100" dirty="0" err="1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패브릭</a:t>
            </a:r>
            <a:endParaRPr lang="ko-KR" altLang="en-US" sz="11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64" y="1260113"/>
            <a:ext cx="7413468" cy="3424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2811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NW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홈페이지를 </a:t>
            </a:r>
            <a:r>
              <a:rPr lang="ko-KR" altLang="en-US" sz="1100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벤치마킹한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지역화폐 서비스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6" y="1232152"/>
            <a:ext cx="6766560" cy="39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1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 목표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18</a:t>
            </a:fld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54432" y="1235034"/>
            <a:ext cx="6640828" cy="3735464"/>
            <a:chOff x="-129899" y="568847"/>
            <a:chExt cx="9144000" cy="5143500"/>
          </a:xfrm>
        </p:grpSpPr>
        <p:grpSp>
          <p:nvGrpSpPr>
            <p:cNvPr id="4" name="그룹 3"/>
            <p:cNvGrpSpPr/>
            <p:nvPr/>
          </p:nvGrpSpPr>
          <p:grpSpPr>
            <a:xfrm>
              <a:off x="-129899" y="568847"/>
              <a:ext cx="9144000" cy="5143500"/>
              <a:chOff x="-129899" y="568847"/>
              <a:chExt cx="9144000" cy="51435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9899" y="568847"/>
                <a:ext cx="9144000" cy="5143500"/>
              </a:xfrm>
              <a:prstGeom prst="rect">
                <a:avLst/>
              </a:prstGeom>
            </p:spPr>
          </p:pic>
          <p:graphicFrame>
            <p:nvGraphicFramePr>
              <p:cNvPr id="22" name="차트 21"/>
              <p:cNvGraphicFramePr/>
              <p:nvPr>
                <p:extLst>
                  <p:ext uri="{D42A27DB-BD31-4B8C-83A1-F6EECF244321}">
                    <p14:modId xmlns:p14="http://schemas.microsoft.com/office/powerpoint/2010/main" val="2634036144"/>
                  </p:ext>
                </p:extLst>
              </p:nvPr>
            </p:nvGraphicFramePr>
            <p:xfrm>
              <a:off x="1979293" y="1816547"/>
              <a:ext cx="5200073" cy="34667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6122602" y="1520684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(</a:t>
              </a:r>
              <a:r>
                <a:rPr lang="ko-KR" altLang="en-US" sz="1100" dirty="0"/>
                <a:t>단위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천원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3101" y="828675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소비 통계 제공</a:t>
            </a:r>
          </a:p>
        </p:txBody>
      </p:sp>
    </p:spTree>
    <p:extLst>
      <p:ext uri="{BB962C8B-B14F-4D97-AF65-F5344CB8AC3E}">
        <p14:creationId xmlns:p14="http://schemas.microsoft.com/office/powerpoint/2010/main" val="153948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r="50000" b="121"/>
          <a:stretch/>
        </p:blipFill>
        <p:spPr>
          <a:xfrm>
            <a:off x="0" y="0"/>
            <a:ext cx="4572000" cy="5715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4572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13472" y="2546408"/>
            <a:ext cx="2145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kumimoji="1" lang="en-US" altLang="ko-KR" sz="3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CONTENTS</a:t>
            </a:r>
            <a:endParaRPr kumimoji="1"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5453" y="2462243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1" name="텍스트 상자 10"/>
          <p:cNvSpPr txBox="1"/>
          <p:nvPr/>
        </p:nvSpPr>
        <p:spPr>
          <a:xfrm>
            <a:off x="5220000" y="360000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5220000" y="1011675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220000" y="1663350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5220000" y="2315025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6012000" y="648000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6012000" y="1292241"/>
            <a:ext cx="27625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6012001" y="1936482"/>
            <a:ext cx="214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6012000" y="3224964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주요 프로세스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6"/>
          <p:cNvSpPr txBox="1"/>
          <p:nvPr/>
        </p:nvSpPr>
        <p:spPr>
          <a:xfrm>
            <a:off x="5220000" y="2966700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6012000" y="3869205"/>
            <a:ext cx="2145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최종목표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00" y="3618375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20"/>
          <p:cNvSpPr txBox="1"/>
          <p:nvPr/>
        </p:nvSpPr>
        <p:spPr>
          <a:xfrm>
            <a:off x="6012000" y="4513446"/>
            <a:ext cx="214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</p:spPr>
        <p:txBody>
          <a:bodyPr/>
          <a:lstStyle/>
          <a:p>
            <a:fld id="{1B24D250-AD75-4E2D-BB73-6CDCED99BA7E}" type="slidenum">
              <a:rPr kumimoji="1" lang="en-US" altLang="ko-KR" smtClean="0"/>
              <a:t>1</a:t>
            </a:fld>
            <a:endParaRPr kumimoji="1" lang="ko-KR" altLang="en-US" dirty="0"/>
          </a:p>
        </p:txBody>
      </p:sp>
      <p:sp>
        <p:nvSpPr>
          <p:cNvPr id="24" name="텍스트 상자 16">
            <a:extLst>
              <a:ext uri="{FF2B5EF4-FFF2-40B4-BE49-F238E27FC236}">
                <a16:creationId xmlns="" xmlns:a16="http://schemas.microsoft.com/office/drawing/2014/main" id="{066320A4-A445-4306-AFD8-EB539FCFE3B4}"/>
              </a:ext>
            </a:extLst>
          </p:cNvPr>
          <p:cNvSpPr txBox="1"/>
          <p:nvPr/>
        </p:nvSpPr>
        <p:spPr>
          <a:xfrm>
            <a:off x="5220000" y="4270050"/>
            <a:ext cx="9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046F8">
                    <a:alpha val="50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>
                  <a:alpha val="50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5" name="텍스트 상자 19">
            <a:extLst>
              <a:ext uri="{FF2B5EF4-FFF2-40B4-BE49-F238E27FC236}">
                <a16:creationId xmlns="" xmlns:a16="http://schemas.microsoft.com/office/drawing/2014/main" id="{2E2283E3-9E1D-4CF4-A89A-83F472E0AFA7}"/>
              </a:ext>
            </a:extLst>
          </p:cNvPr>
          <p:cNvSpPr txBox="1"/>
          <p:nvPr/>
        </p:nvSpPr>
        <p:spPr>
          <a:xfrm>
            <a:off x="6012000" y="2580723"/>
            <a:ext cx="2145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 </a:t>
            </a:r>
            <a:r>
              <a:rPr kumimoji="1" lang="ko-KR" altLang="en-US" sz="105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서비스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Q&amp;A</a:t>
            </a: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19</a:t>
            </a:fld>
            <a:endParaRPr kumimoji="1" lang="ko-KR" altLang="en-US"/>
          </a:p>
        </p:txBody>
      </p:sp>
      <p:pic>
        <p:nvPicPr>
          <p:cNvPr id="2" name="Picture 2" descr="Google Introduces Q&amp;A Feature for Google M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17" y="1257300"/>
            <a:ext cx="7239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56" b="121"/>
          <a:stretch/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3151759" y="2510628"/>
            <a:ext cx="2863730" cy="716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70331" y="2342299"/>
            <a:ext cx="2021093" cy="168329"/>
          </a:xfrm>
          <a:prstGeom prst="rect">
            <a:avLst/>
          </a:prstGeom>
          <a:solidFill>
            <a:srgbClr val="604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기반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_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지역화폐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78105" y="4115808"/>
            <a:ext cx="2554913" cy="5096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R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5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G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B</a:t>
            </a:r>
          </a:p>
          <a:p>
            <a:pPr algn="ctr">
              <a:lnSpc>
                <a:spcPct val="120000"/>
              </a:lnSpc>
            </a:pP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이영선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양재호</a:t>
            </a:r>
            <a:r>
              <a:rPr kumimoji="1"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 </a:t>
            </a:r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박종석  백광민  강민근</a:t>
            </a:r>
            <a:endParaRPr kumimoji="1" lang="ko-KR" altLang="en-US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90981" y="5339341"/>
            <a:ext cx="2385282" cy="21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Team.RGB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ⓒ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2018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All Rights Reserved</a:t>
            </a:r>
            <a:endParaRPr kumimoji="1"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11276" y="4166145"/>
            <a:ext cx="288000" cy="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pic>
        <p:nvPicPr>
          <p:cNvPr id="1028" name="Picture 4" descr="[쿨머니]'지역 화폐' 뜨니 지역도 뜨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46" y="1125537"/>
            <a:ext cx="5334000" cy="3762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8" name="텍스트 상자 26"/>
          <p:cNvSpPr txBox="1"/>
          <p:nvPr/>
        </p:nvSpPr>
        <p:spPr>
          <a:xfrm>
            <a:off x="3770185" y="860959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[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쿨머니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]’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지역 화폐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’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 뜨니 지역도 뜨네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이화형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2018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3101" y="828675"/>
            <a:ext cx="13773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전국 지역화폐 현황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2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5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360511" y="982332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1747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지역화폐 적용상의 문제점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3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79753"/>
              </p:ext>
            </p:extLst>
          </p:nvPr>
        </p:nvGraphicFramePr>
        <p:xfrm>
          <a:off x="1359676" y="1278500"/>
          <a:ext cx="6372496" cy="37866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945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2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42510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재정에 대한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쟁점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채무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)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에 대한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개념적 논쟁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사람들이 돈과 자원을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소비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한다는 문제는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빚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‘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개념의 새로운 논의에 대한 대화가 필요하다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화폐에 대한 욕구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지역통화의 제약성 빈곤은 참여로 배제할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044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수요와 공급의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불일치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재화와 서비스의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유용성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*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레츠에서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제공한 재화와 서비스 유형에 중요한 간극이 존재한다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84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공급의 효율성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필요할 때 재화와 서비스 접근이 불가능하다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059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조작에 있어서의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장애물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지역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조직의 만남과 사회적 사건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촉진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명세서의 준비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책임자의 갱신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-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막대한 관리 업무량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3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모범적 실천 모델의 형성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국가적 차원의 합법화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9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공동체와 규모의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효과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신뢰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확약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작업은 밀접한 접촉과 공동의 연결을 가진 안정적인 공동체 안에서 진행되는 것이 최상이다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다양한 유동 인구는 사람들이 낯설기 때문에 신뢰 형성의 장애물이 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KoPub돋움체 Light" panose="02020603020101020101" pitchFamily="18" charset="-127"/>
                        <a:ea typeface="KoPub돋움체 Light" panose="02020603020101020101" pitchFamily="18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04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규모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레츠는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작을때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최상이다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＇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자치구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수준에서의 문제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719809" y="5104401"/>
            <a:ext cx="30123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*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레츠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(local Exchange and Trading System: LETS)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7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26"/>
          <p:cNvSpPr txBox="1"/>
          <p:nvPr/>
        </p:nvSpPr>
        <p:spPr>
          <a:xfrm>
            <a:off x="4362639" y="2972756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22829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종이상품권 기반 지역화폐의 문제점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15672"/>
              </p:ext>
            </p:extLst>
          </p:nvPr>
        </p:nvGraphicFramePr>
        <p:xfrm>
          <a:off x="1359676" y="1278500"/>
          <a:ext cx="6374624" cy="16553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78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963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쟁점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세부사항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4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불법환전 가능성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지역에 대한 일체감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공동체성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미흡으로 인한 ‘불법환전’ 등의 부작용 발생 가능성 증대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불균형 경제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활성화 쟁점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광역자치단체에서 운영되는 경우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지역 상권이 활성화되어 있는 거점상권으로 자금의 ‘</a:t>
                      </a:r>
                      <a:r>
                        <a:rPr lang="ko-KR" altLang="en-US" sz="900" b="0" kern="1200" dirty="0" err="1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쏠림현상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’이 발생될 우려 존재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7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2020603020101020101" pitchFamily="18" charset="-127"/>
                          <a:ea typeface="KoPub돋움체 Light" panose="02020603020101020101" pitchFamily="18" charset="-127"/>
                        </a:rPr>
                        <a:t>운영비용 쟁점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상품권의 발행 및 운영을 위한 예산이 소요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기존 지역화폐 현황</a:t>
            </a:r>
            <a:endParaRPr kumimoji="1"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101" y="828675"/>
            <a:ext cx="2820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상품권의 발행 및 운영을 위한 연간 예산 예시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35175" y="1827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63207"/>
              </p:ext>
            </p:extLst>
          </p:nvPr>
        </p:nvGraphicFramePr>
        <p:xfrm>
          <a:off x="1343308" y="1255774"/>
          <a:ext cx="6203440" cy="35194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264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71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398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예산항목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산출근거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예산액</a:t>
                      </a:r>
                    </a:p>
                  </a:txBody>
                  <a:tcPr anchor="ctr">
                    <a:solidFill>
                      <a:srgbClr val="6046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3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상품권 제작비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 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만원 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95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28,500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9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상품권 봉투제작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만장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95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2,850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69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판매수수료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대행점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환전수수료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대행점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970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환전대행 수수료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환전대행 가맹점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0.5%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12,500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70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할인 또는 포인트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마일리지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제도 운영비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억 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× 2.0%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50,000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전산관리 시스템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구축비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판매 프로그램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스캐너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100,000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홍보비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등 기타 비용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포스터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현수막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가맹점 지정서 등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1,150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220,000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천원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solidFill>
                      <a:srgbClr val="DEDC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텍스트 상자 26"/>
          <p:cNvSpPr txBox="1"/>
          <p:nvPr/>
        </p:nvSpPr>
        <p:spPr>
          <a:xfrm>
            <a:off x="4175087" y="4853292"/>
            <a:ext cx="3371661" cy="22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자료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: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경기도 지역화폐 활용방안 연구보고서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</a:t>
            </a:r>
            <a:r>
              <a:rPr kumimoji="1"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최준규</a:t>
            </a:r>
            <a:r>
              <a:rPr kumimoji="1"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33CDE">
                    <a:alpha val="30000"/>
                  </a:srgb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" charset="-127"/>
              </a:rPr>
              <a:t>, 2017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533CDE">
                  <a:alpha val="30000"/>
                </a:srgb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27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블록체인 도입 기대효과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4664298" y="1367869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884660" y="3149223"/>
            <a:ext cx="1618331" cy="1632509"/>
          </a:xfrm>
          <a:prstGeom prst="rect">
            <a:avLst/>
          </a:prstGeom>
          <a:solidFill>
            <a:schemeClr val="tx1">
              <a:alpha val="12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64298" y="3149223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8" name="텍스트 상자 12"/>
          <p:cNvSpPr txBox="1"/>
          <p:nvPr/>
        </p:nvSpPr>
        <p:spPr>
          <a:xfrm>
            <a:off x="2888904" y="1670675"/>
            <a:ext cx="161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시스템운용비용</a:t>
            </a:r>
            <a:endParaRPr kumimoji="1"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  <a:p>
            <a:pPr algn="ctr"/>
            <a:r>
              <a:rPr kumimoji="1"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절감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59" name="텍스트 상자 13"/>
          <p:cNvSpPr txBox="1"/>
          <p:nvPr/>
        </p:nvSpPr>
        <p:spPr>
          <a:xfrm>
            <a:off x="4668542" y="1842125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신뢰 유지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0" name="텍스트 상자 14"/>
          <p:cNvSpPr txBox="1"/>
          <p:nvPr/>
        </p:nvSpPr>
        <p:spPr>
          <a:xfrm>
            <a:off x="2888904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모니터링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1" name="텍스트 상자 15"/>
          <p:cNvSpPr txBox="1"/>
          <p:nvPr/>
        </p:nvSpPr>
        <p:spPr>
          <a:xfrm>
            <a:off x="4668542" y="3604427"/>
            <a:ext cx="16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신속한 발행</a:t>
            </a:r>
            <a:endParaRPr kumimoji="1" lang="ko-KR" altLang="en-US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62" name="텍스트 상자 21"/>
          <p:cNvSpPr txBox="1"/>
          <p:nvPr/>
        </p:nvSpPr>
        <p:spPr>
          <a:xfrm>
            <a:off x="2888904" y="22632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종이 화폐에 비해</a:t>
            </a:r>
            <a:endParaRPr kumimoji="1"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유지 관리비가 저렴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3" name="텍스트 상자 22"/>
          <p:cNvSpPr txBox="1"/>
          <p:nvPr/>
        </p:nvSpPr>
        <p:spPr>
          <a:xfrm>
            <a:off x="4668542" y="2225140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투명한 시스템으로</a:t>
            </a:r>
            <a:endParaRPr kumimoji="1"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사용자 신뢰를 유지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4" name="텍스트 상자 23"/>
          <p:cNvSpPr txBox="1"/>
          <p:nvPr/>
        </p:nvSpPr>
        <p:spPr>
          <a:xfrm>
            <a:off x="2888904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모든 거래가 기록 되므로</a:t>
            </a:r>
            <a: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/>
            </a:r>
            <a:br>
              <a:rPr kumimoji="1" lang="en-US" altLang="ko-KR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</a:br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사후 모니터링이 용이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sp>
        <p:nvSpPr>
          <p:cNvPr id="65" name="텍스트 상자 24"/>
          <p:cNvSpPr txBox="1"/>
          <p:nvPr/>
        </p:nvSpPr>
        <p:spPr>
          <a:xfrm>
            <a:off x="4668542" y="3987443"/>
            <a:ext cx="1614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화폐 수요 발생시</a:t>
            </a:r>
            <a:endParaRPr kumimoji="1"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  <a:p>
            <a:pPr algn="ctr"/>
            <a:r>
              <a:rPr kumimoji="1" lang="ko-KR" altLang="en-US" sz="10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  <a:cs typeface="KoPubDotum_Pro Light" charset="-127"/>
              </a:rPr>
              <a:t>신속한 발행이 가능</a:t>
            </a:r>
            <a:endParaRPr kumimoji="1" lang="ko-KR" altLang="en-US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Dotum_Pro Light" charset="-127"/>
            </a:endParaRPr>
          </a:p>
        </p:txBody>
      </p:sp>
      <p:cxnSp>
        <p:nvCxnSpPr>
          <p:cNvPr id="66" name="직선 연결선[R] 3"/>
          <p:cNvCxnSpPr/>
          <p:nvPr/>
        </p:nvCxnSpPr>
        <p:spPr>
          <a:xfrm>
            <a:off x="3633527" y="22118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26"/>
          <p:cNvCxnSpPr/>
          <p:nvPr/>
        </p:nvCxnSpPr>
        <p:spPr>
          <a:xfrm>
            <a:off x="5409165" y="217374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27"/>
          <p:cNvCxnSpPr/>
          <p:nvPr/>
        </p:nvCxnSpPr>
        <p:spPr>
          <a:xfrm>
            <a:off x="3633527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28"/>
          <p:cNvCxnSpPr/>
          <p:nvPr/>
        </p:nvCxnSpPr>
        <p:spPr>
          <a:xfrm>
            <a:off x="5409165" y="3937772"/>
            <a:ext cx="1144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1586" y="1364687"/>
            <a:ext cx="1618331" cy="1632509"/>
          </a:xfrm>
          <a:prstGeom prst="rect">
            <a:avLst/>
          </a:prstGeom>
          <a:solidFill>
            <a:srgbClr val="4A36D0">
              <a:alpha val="1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1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cxnSp>
        <p:nvCxnSpPr>
          <p:cNvPr id="25" name="직선 연결선[R] 5"/>
          <p:cNvCxnSpPr/>
          <p:nvPr/>
        </p:nvCxnSpPr>
        <p:spPr>
          <a:xfrm>
            <a:off x="729579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199" y="1706238"/>
            <a:ext cx="419905" cy="41990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91" y="2864016"/>
            <a:ext cx="389060" cy="3890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300" y="3293253"/>
            <a:ext cx="1517991" cy="151799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09" y="2000549"/>
            <a:ext cx="568349" cy="568349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83" y="1302447"/>
            <a:ext cx="1517991" cy="11384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332460" y="259994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활동</a:t>
            </a:r>
            <a:endParaRPr lang="en-US" altLang="ko-KR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3193" y="2446061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검증센터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3193" y="426528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블록체인</a:t>
            </a:r>
            <a:endParaRPr lang="ko-KR" alt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23508" y="2204444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52479" y="3307619"/>
            <a:ext cx="133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가맹점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670632" y="1916191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 rot="5400000">
            <a:off x="2671021" y="1890384"/>
            <a:ext cx="3295053" cy="234417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712799" y="3058732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5653632" y="2027773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5695798" y="3173977"/>
            <a:ext cx="1053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880859" y="2227368"/>
            <a:ext cx="1036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21672" y="1364553"/>
            <a:ext cx="1561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05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40760" y="2719616"/>
            <a:ext cx="346249" cy="10819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050" b="1" dirty="0"/>
              <a:t>③ 검증요청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4335906" y="2764079"/>
            <a:ext cx="0" cy="861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82911" y="2303635"/>
            <a:ext cx="13307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① 시스템으로 입력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22545" y="2094154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⑥ </a:t>
            </a:r>
            <a:r>
              <a:rPr lang="ko-KR" altLang="en-US" sz="1050" b="1" dirty="0" err="1"/>
              <a:t>사용액</a:t>
            </a:r>
            <a:r>
              <a:rPr lang="ko-KR" altLang="en-US" sz="1050" b="1" dirty="0"/>
              <a:t> 정산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56213" y="3228333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⑤ </a:t>
            </a:r>
            <a:r>
              <a:rPr lang="ko-KR" altLang="en-US" sz="1050" b="1" dirty="0" err="1"/>
              <a:t>사용액</a:t>
            </a:r>
            <a:r>
              <a:rPr lang="ko-KR" altLang="en-US" sz="1050" b="1" dirty="0"/>
              <a:t> 차감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90635" y="2786825"/>
            <a:ext cx="1463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④ 사용자 잔액 조회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90635" y="1661431"/>
            <a:ext cx="1330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/>
              <a:t>② 화폐 지급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04" y="3047253"/>
            <a:ext cx="389060" cy="38906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06" y="3739612"/>
            <a:ext cx="389060" cy="38906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6" y="3077511"/>
            <a:ext cx="389060" cy="38906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29" y="4079246"/>
            <a:ext cx="446327" cy="446327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001" y="3721635"/>
            <a:ext cx="521204" cy="521204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54" y="4052249"/>
            <a:ext cx="500322" cy="500322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4" y="3537045"/>
            <a:ext cx="545412" cy="54541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021672" y="2907726"/>
            <a:ext cx="1965996" cy="132506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40373" y="3615397"/>
            <a:ext cx="2487200" cy="10413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9A25-D348-2A4E-B28B-55A701F2D7D5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43101" y="82867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화폐 순환 구조</a:t>
            </a:r>
          </a:p>
        </p:txBody>
      </p:sp>
    </p:spTree>
    <p:extLst>
      <p:ext uri="{BB962C8B-B14F-4D97-AF65-F5344CB8AC3E}">
        <p14:creationId xmlns:p14="http://schemas.microsoft.com/office/powerpoint/2010/main" val="1339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/>
          <p:cNvCxnSpPr/>
          <p:nvPr/>
        </p:nvCxnSpPr>
        <p:spPr>
          <a:xfrm>
            <a:off x="958217" y="725853"/>
            <a:ext cx="703325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03232" y="406306"/>
            <a:ext cx="373947" cy="370982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046F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2246" y="357211"/>
            <a:ext cx="373848" cy="377123"/>
          </a:xfrm>
          <a:prstGeom prst="rect">
            <a:avLst/>
          </a:prstGeom>
          <a:solidFill>
            <a:srgbClr val="4A36D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53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843101" y="409809"/>
            <a:ext cx="2765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시스템 체계</a:t>
            </a:r>
            <a:endParaRPr kumimoji="1" lang="ko-KR" altLang="en-US" sz="9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alpha val="30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363944" y="418774"/>
            <a:ext cx="418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16572" y="2037892"/>
            <a:ext cx="3411200" cy="3411201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5" name="직선 연결선 44"/>
          <p:cNvCxnSpPr>
            <a:stCxn id="40" idx="2"/>
            <a:endCxn id="36" idx="0"/>
          </p:cNvCxnSpPr>
          <p:nvPr/>
        </p:nvCxnSpPr>
        <p:spPr>
          <a:xfrm flipH="1">
            <a:off x="4308348" y="1609126"/>
            <a:ext cx="12474" cy="7816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799385" y="1332127"/>
            <a:ext cx="4032198" cy="3352387"/>
            <a:chOff x="2656084" y="1052736"/>
            <a:chExt cx="4936777" cy="4104456"/>
          </a:xfrm>
        </p:grpSpPr>
        <p:grpSp>
          <p:nvGrpSpPr>
            <p:cNvPr id="31" name="그룹 30"/>
            <p:cNvGrpSpPr/>
            <p:nvPr/>
          </p:nvGrpSpPr>
          <p:grpSpPr>
            <a:xfrm>
              <a:off x="2656084" y="1052736"/>
              <a:ext cx="4936777" cy="4104456"/>
              <a:chOff x="2635584" y="476672"/>
              <a:chExt cx="4936777" cy="410445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5" name="그룹 34"/>
              <p:cNvGrpSpPr/>
              <p:nvPr/>
            </p:nvGrpSpPr>
            <p:grpSpPr>
              <a:xfrm>
                <a:off x="3347864" y="2204864"/>
                <a:ext cx="2304256" cy="2376264"/>
                <a:chOff x="3347864" y="2204864"/>
                <a:chExt cx="2304256" cy="2376264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347864" y="2276872"/>
                  <a:ext cx="2304256" cy="2304256"/>
                </a:xfrm>
                <a:prstGeom prst="ellipse">
                  <a:avLst/>
                </a:prstGeom>
                <a:noFill/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2" name="타원 41"/>
                <p:cNvSpPr/>
                <p:nvPr/>
              </p:nvSpPr>
              <p:spPr>
                <a:xfrm flipV="1">
                  <a:off x="4427984" y="2204864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3" name="타원 42"/>
                <p:cNvSpPr/>
                <p:nvPr/>
              </p:nvSpPr>
              <p:spPr>
                <a:xfrm flipV="1">
                  <a:off x="3419872" y="393305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 flipV="1">
                  <a:off x="5436096" y="3933056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rgbClr val="6046F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rgbClr val="CC0066"/>
                    </a:solidFill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875440" y="1772817"/>
                <a:ext cx="121525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지방자치단체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635584" y="4201342"/>
                <a:ext cx="720674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소비자</a:t>
                </a:r>
                <a:endParaRPr lang="ko-KR" altLang="en-US" sz="12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629102" y="4201343"/>
                <a:ext cx="720674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가맹점</a:t>
                </a:r>
                <a:endParaRPr lang="ko-KR" altLang="en-US" sz="1200" dirty="0"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686828" y="1772815"/>
                <a:ext cx="885533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협력업체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55572" y="476672"/>
                <a:ext cx="885534" cy="339141"/>
              </a:xfrm>
              <a:prstGeom prst="rect">
                <a:avLst/>
              </a:prstGeom>
              <a:solidFill>
                <a:srgbClr val="6046F8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중앙정부</a:t>
                </a:r>
              </a:p>
            </p:txBody>
          </p:sp>
        </p:grpSp>
        <p:pic>
          <p:nvPicPr>
            <p:cNvPr id="32" name="Picture 3" descr="C:\Users\yslee\Downloads\shop-store-frontal-buildin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006" y="4112697"/>
              <a:ext cx="650296" cy="65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yslee\Downloads\consum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516" y="4089570"/>
              <a:ext cx="686848" cy="68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yslee\Downloads\city-hal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080" y="1674031"/>
              <a:ext cx="650297" cy="65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/>
          <p:cNvGrpSpPr/>
          <p:nvPr/>
        </p:nvGrpSpPr>
        <p:grpSpPr>
          <a:xfrm>
            <a:off x="4804637" y="2487583"/>
            <a:ext cx="1303670" cy="79753"/>
            <a:chOff x="5111193" y="2467405"/>
            <a:chExt cx="1596134" cy="97645"/>
          </a:xfrm>
        </p:grpSpPr>
        <p:cxnSp>
          <p:nvCxnSpPr>
            <p:cNvPr id="28" name="직선 연결선 27"/>
            <p:cNvCxnSpPr>
              <a:stCxn id="39" idx="1"/>
              <a:endCxn id="36" idx="3"/>
            </p:cNvCxnSpPr>
            <p:nvPr/>
          </p:nvCxnSpPr>
          <p:spPr>
            <a:xfrm flipH="1">
              <a:off x="5111193" y="2518450"/>
              <a:ext cx="1596134" cy="1"/>
            </a:xfrm>
            <a:prstGeom prst="line">
              <a:avLst/>
            </a:prstGeom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898633" y="2565050"/>
              <a:ext cx="260459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816542" y="2467405"/>
              <a:ext cx="24001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713757" y="892705"/>
            <a:ext cx="1255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예산 지원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운용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18" y="266601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화폐 발급 수단 공급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5097" y="2099759"/>
            <a:ext cx="1008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지역화폐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운용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전체 이력 조회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75682" y="4650613"/>
            <a:ext cx="13789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개인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발행이력 조회 </a:t>
            </a:r>
            <a:endParaRPr lang="en-US" altLang="ko-KR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가맹점 사용이력 조회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8685" y="2978267"/>
            <a:ext cx="723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600" dirty="0" err="1" smtClean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무결성</a:t>
            </a:r>
            <a:endParaRPr lang="en-US" altLang="ko-KR" sz="1600" dirty="0">
              <a:ln w="9525">
                <a:solidFill>
                  <a:srgbClr val="6046F8"/>
                </a:solidFill>
              </a:ln>
              <a:solidFill>
                <a:srgbClr val="7761F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 smtClean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신뢰성</a:t>
            </a:r>
            <a:endParaRPr lang="en-US" altLang="ko-KR" sz="1600" dirty="0">
              <a:ln w="9525">
                <a:solidFill>
                  <a:srgbClr val="6046F8"/>
                </a:solidFill>
              </a:ln>
              <a:solidFill>
                <a:srgbClr val="7761F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600" dirty="0" err="1" smtClean="0">
                <a:ln w="9525">
                  <a:solidFill>
                    <a:srgbClr val="6046F8"/>
                  </a:solidFill>
                </a:ln>
                <a:solidFill>
                  <a:srgbClr val="7761F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보안성</a:t>
            </a:r>
            <a:endParaRPr lang="ko-KR" altLang="en-US" sz="1600" dirty="0">
              <a:ln w="9525">
                <a:solidFill>
                  <a:srgbClr val="6046F8"/>
                </a:solidFill>
              </a:ln>
              <a:solidFill>
                <a:srgbClr val="7761F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1627" y="4649553"/>
            <a:ext cx="1667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</a:t>
            </a:r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가맹점별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사용이력 조회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70B86A9-5555-46E1-91E2-A44D224D8693}"/>
              </a:ext>
            </a:extLst>
          </p:cNvPr>
          <p:cNvSpPr txBox="1"/>
          <p:nvPr/>
        </p:nvSpPr>
        <p:spPr>
          <a:xfrm>
            <a:off x="843101" y="82867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11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이해관계자 모델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0D8C7B4-ECD7-463F-AA15-9F19B37D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D250-AD75-4E2D-BB73-6CDCED99BA7E}" type="slidenum">
              <a:rPr kumimoji="1" lang="en-US" altLang="ko-KR" smtClean="0"/>
              <a:t>8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7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827</Words>
  <Application>Microsoft Office PowerPoint</Application>
  <PresentationFormat>화면 슬라이드 쇼(16:10)</PresentationFormat>
  <Paragraphs>274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KoPub돋움체 Bold</vt:lpstr>
      <vt:lpstr>KoPubDotum_Pro</vt:lpstr>
      <vt:lpstr>휴먼둥근헤드라인</vt:lpstr>
      <vt:lpstr>굴림</vt:lpstr>
      <vt:lpstr>KoPubDotum_Pro Light</vt:lpstr>
      <vt:lpstr>Arial</vt:lpstr>
      <vt:lpstr>KoPub돋움체 Light</vt:lpstr>
      <vt:lpstr>Calibri Light</vt:lpstr>
      <vt:lpstr>KoPub돋움체 Medium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성민 이</dc:creator>
  <cp:lastModifiedBy>HPE</cp:lastModifiedBy>
  <cp:revision>157</cp:revision>
  <dcterms:created xsi:type="dcterms:W3CDTF">2018-07-11T06:18:00Z</dcterms:created>
  <dcterms:modified xsi:type="dcterms:W3CDTF">2018-11-03T01:31:32Z</dcterms:modified>
</cp:coreProperties>
</file>