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6" r:id="rId4"/>
    <p:sldId id="267" r:id="rId5"/>
    <p:sldId id="279" r:id="rId6"/>
    <p:sldId id="268" r:id="rId7"/>
    <p:sldId id="271" r:id="rId8"/>
    <p:sldId id="281" r:id="rId9"/>
    <p:sldId id="273" r:id="rId10"/>
    <p:sldId id="276" r:id="rId11"/>
    <p:sldId id="277" r:id="rId12"/>
    <p:sldId id="280" r:id="rId13"/>
    <p:sldId id="278" r:id="rId14"/>
    <p:sldId id="260" r:id="rId15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KoPub돋움체 Light" panose="02020603020101020101" pitchFamily="18" charset="-127"/>
      <p:regular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KoPub돋움체 Bold" panose="0202060302010102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88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74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62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5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938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524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112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70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CEE"/>
    <a:srgbClr val="EAE7FD"/>
    <a:srgbClr val="C3BAF8"/>
    <a:srgbClr val="A99CF5"/>
    <a:srgbClr val="B07CFC"/>
    <a:srgbClr val="6046F8"/>
    <a:srgbClr val="4A36D0"/>
    <a:srgbClr val="F2F2F2"/>
    <a:srgbClr val="533CDE"/>
    <a:srgbClr val="979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/>
    <p:restoredTop sz="94682"/>
  </p:normalViewPr>
  <p:slideViewPr>
    <p:cSldViewPr snapToGrid="0" snapToObjects="1">
      <p:cViewPr varScale="1">
        <p:scale>
          <a:sx n="131" d="100"/>
          <a:sy n="131" d="100"/>
        </p:scale>
        <p:origin x="1092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지역화폐 연간 소비 통계</a:t>
            </a:r>
          </a:p>
        </c:rich>
      </c:tx>
      <c:layout>
        <c:manualLayout>
          <c:xMode val="edge"/>
          <c:yMode val="edge"/>
          <c:x val="0.30786497285457354"/>
          <c:y val="2.1875094196806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레저</c:v>
                </c:pt>
                <c:pt idx="1">
                  <c:v>숙박</c:v>
                </c:pt>
                <c:pt idx="2">
                  <c:v>외식</c:v>
                </c:pt>
                <c:pt idx="3">
                  <c:v>특산품 구매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6000</c:v>
                </c:pt>
                <c:pt idx="1">
                  <c:v>1000</c:v>
                </c:pt>
                <c:pt idx="2">
                  <c:v>3000</c:v>
                </c:pt>
                <c:pt idx="3">
                  <c:v>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레저</c:v>
                </c:pt>
                <c:pt idx="1">
                  <c:v>숙박</c:v>
                </c:pt>
                <c:pt idx="2">
                  <c:v>외식</c:v>
                </c:pt>
                <c:pt idx="3">
                  <c:v>특산품 구매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3000</c:v>
                </c:pt>
                <c:pt idx="1">
                  <c:v>2000</c:v>
                </c:pt>
                <c:pt idx="2">
                  <c:v>2000</c:v>
                </c:pt>
                <c:pt idx="3">
                  <c:v>500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 이상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레저</c:v>
                </c:pt>
                <c:pt idx="1">
                  <c:v>숙박</c:v>
                </c:pt>
                <c:pt idx="2">
                  <c:v>외식</c:v>
                </c:pt>
                <c:pt idx="3">
                  <c:v>특산품 구매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5000</c:v>
                </c:pt>
                <c:pt idx="3">
                  <c:v>1000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936821712"/>
        <c:axId val="-936828784"/>
      </c:barChart>
      <c:catAx>
        <c:axId val="-93682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36828784"/>
        <c:crosses val="autoZero"/>
        <c:auto val="1"/>
        <c:lblAlgn val="ctr"/>
        <c:lblOffset val="100"/>
        <c:noMultiLvlLbl val="0"/>
      </c:catAx>
      <c:valAx>
        <c:axId val="-9368287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93682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27DA-44D0-445E-ABDD-A0C32E4C6D97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493E-F523-42B9-A14B-D6F858A5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8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EC71-4027-DD47-B1DC-F78306A9778F}" type="datetimeFigureOut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47948-E6D6-4325-AEED-FA028A09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588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174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762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35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2938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524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112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70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05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2616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795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73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1DD6-6CF0-4296-8D55-DBBAA24E7089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45BC-998D-40FE-8045-E6C1B629D6F5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7F3-3A8D-47BF-A4DD-5895F32B2F07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B48C-364A-4BAB-9C0E-2E31C215165C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1B0F-F219-4BFA-9A50-B91A09D3E3D9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3CDE-8D05-4D12-9268-307DBB315B76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5A38-D496-4D8E-B563-5E33E9E4086C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3FA-327E-464F-BE14-F3B01539CB6C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077-C183-48BA-BF30-27E1E949492E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B24D250-AD75-4E2D-BB73-6CDCED99BA7E}" type="slidenum">
              <a:rPr kumimoji="1" lang="en-US" altLang="ko-KR" smtClean="0"/>
              <a:t>‹#›</a:t>
            </a:fld>
            <a:endParaRPr kumimoji="1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6FB9-9217-4E14-AE52-5F0E7FD3057D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956E-8B01-4F68-AE18-8828B1EA3E85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33F3-8179-42EC-84F4-3560ED48B9F5}" type="datetime1">
              <a:rPr kumimoji="1" lang="ko-KR" altLang="en-US" smtClean="0"/>
              <a:t>2018-10-24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74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b="121"/>
          <a:stretch/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57634" y="2902826"/>
            <a:ext cx="1665860" cy="521564"/>
          </a:xfrm>
          <a:prstGeom prst="rect">
            <a:avLst/>
          </a:prstGeom>
          <a:solidFill>
            <a:srgbClr val="6046F8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2889" y="2247926"/>
            <a:ext cx="1643890" cy="52156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278106" y="2115240"/>
            <a:ext cx="2603391" cy="1421928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A36D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블록체인</a:t>
            </a:r>
            <a:r>
              <a:rPr kumimoji="1"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kumimoji="1"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기반</a:t>
            </a:r>
            <a:endParaRPr kumimoji="1" lang="en-US" altLang="ko-KR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지역화폐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35689" y="1860745"/>
            <a:ext cx="2497330" cy="168329"/>
          </a:xfrm>
          <a:prstGeom prst="rect">
            <a:avLst/>
          </a:prstGeom>
          <a:solidFill>
            <a:srgbClr val="6046F8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멀티캠퍼스</a:t>
            </a:r>
            <a:r>
              <a:rPr kumimoji="1"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혁신성장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블록체인과정</a:t>
            </a:r>
            <a:r>
              <a:rPr kumimoji="1"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_A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반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0981" y="5339341"/>
            <a:ext cx="2385282" cy="21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en-US" altLang="ko-KR" sz="9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Team.RGB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ⓒ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2018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All Rights Reserved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8105" y="4115808"/>
            <a:ext cx="2554913" cy="5096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R</a:t>
            </a: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G</a:t>
            </a: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B</a:t>
            </a:r>
          </a:p>
          <a:p>
            <a:pPr algn="ctr">
              <a:lnSpc>
                <a:spcPct val="120000"/>
              </a:lnSpc>
            </a:pPr>
            <a:r>
              <a:rPr kumimoji="1"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이영선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kumimoji="1"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양재호</a:t>
            </a: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 </a:t>
            </a:r>
            <a:r>
              <a:rPr kumimoji="1"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박종석  백광민  강민근</a:t>
            </a:r>
            <a:endParaRPr kumimoji="1"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76" y="4166145"/>
            <a:ext cx="288000" cy="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주요 프로세스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3101" y="82867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블록생성 </a:t>
            </a:r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트랜잭션 처리과정</a:t>
            </a:r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텍스트 상자 26"/>
          <p:cNvSpPr txBox="1"/>
          <p:nvPr/>
        </p:nvSpPr>
        <p:spPr>
          <a:xfrm>
            <a:off x="4833555" y="4575934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코어 </a:t>
            </a:r>
            <a:r>
              <a:rPr kumimoji="1"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이더리움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박재현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 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9" y="1287945"/>
            <a:ext cx="7475637" cy="325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63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 목표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101" y="828675"/>
            <a:ext cx="2811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NW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홈페이지를 </a:t>
            </a:r>
            <a:r>
              <a:rPr lang="ko-KR" altLang="en-US" sz="11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벤치마킹한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지역화폐 서비스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6" y="1232152"/>
            <a:ext cx="6766560" cy="39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 목표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11</a:t>
            </a:fld>
            <a:endParaRPr kumimoji="1"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54432" y="1235034"/>
            <a:ext cx="6640828" cy="3735464"/>
            <a:chOff x="-129899" y="568847"/>
            <a:chExt cx="9144000" cy="5143500"/>
          </a:xfrm>
        </p:grpSpPr>
        <p:grpSp>
          <p:nvGrpSpPr>
            <p:cNvPr id="4" name="그룹 3"/>
            <p:cNvGrpSpPr/>
            <p:nvPr/>
          </p:nvGrpSpPr>
          <p:grpSpPr>
            <a:xfrm>
              <a:off x="-129899" y="568847"/>
              <a:ext cx="9144000" cy="5143500"/>
              <a:chOff x="-129899" y="568847"/>
              <a:chExt cx="9144000" cy="51435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9899" y="568847"/>
                <a:ext cx="9144000" cy="5143500"/>
              </a:xfrm>
              <a:prstGeom prst="rect">
                <a:avLst/>
              </a:prstGeom>
            </p:spPr>
          </p:pic>
          <p:graphicFrame>
            <p:nvGraphicFramePr>
              <p:cNvPr id="22" name="차트 21"/>
              <p:cNvGraphicFramePr/>
              <p:nvPr>
                <p:extLst>
                  <p:ext uri="{D42A27DB-BD31-4B8C-83A1-F6EECF244321}">
                    <p14:modId xmlns:p14="http://schemas.microsoft.com/office/powerpoint/2010/main" val="2634036144"/>
                  </p:ext>
                </p:extLst>
              </p:nvPr>
            </p:nvGraphicFramePr>
            <p:xfrm>
              <a:off x="1979293" y="1816547"/>
              <a:ext cx="5200073" cy="34667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2" name="TextBox 1"/>
            <p:cNvSpPr txBox="1"/>
            <p:nvPr/>
          </p:nvSpPr>
          <p:spPr>
            <a:xfrm>
              <a:off x="6122602" y="1520684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단위 </a:t>
              </a:r>
              <a:r>
                <a:rPr lang="en-US" altLang="ko-KR" sz="1100" dirty="0" smtClean="0"/>
                <a:t>: </a:t>
              </a:r>
              <a:r>
                <a:rPr lang="ko-KR" altLang="en-US" sz="1100" dirty="0" smtClean="0"/>
                <a:t>천원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3101" y="828675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지역화폐 소비 통계 제공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4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Q&amp;A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2" name="Picture 2" descr="Google Introduces Q&amp;A Feature for Google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7" y="1257300"/>
            <a:ext cx="7239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b="121"/>
          <a:stretch/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151759" y="2510628"/>
            <a:ext cx="2863730" cy="71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감사합니다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0331" y="2342299"/>
            <a:ext cx="2021093" cy="168329"/>
          </a:xfrm>
          <a:prstGeom prst="rect">
            <a:avLst/>
          </a:prstGeom>
          <a:solidFill>
            <a:srgbClr val="604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기반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8105" y="4115808"/>
            <a:ext cx="2554913" cy="5096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R</a:t>
            </a: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G</a:t>
            </a: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B</a:t>
            </a:r>
          </a:p>
          <a:p>
            <a:pPr algn="ctr">
              <a:lnSpc>
                <a:spcPct val="120000"/>
              </a:lnSpc>
            </a:pPr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이영선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양재호</a:t>
            </a: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 </a:t>
            </a:r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박종석  백광민  강민근</a:t>
            </a:r>
            <a:endParaRPr kumimoji="1"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0981" y="5339341"/>
            <a:ext cx="2385282" cy="21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en-US" altLang="ko-KR" sz="9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Team.RGB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ⓒ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2018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All Rights Reserved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76" y="4166145"/>
            <a:ext cx="288000" cy="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r="50000" b="121"/>
          <a:stretch/>
        </p:blipFill>
        <p:spPr>
          <a:xfrm>
            <a:off x="0" y="0"/>
            <a:ext cx="4572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213472" y="2546408"/>
            <a:ext cx="214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lang="en-US" altLang="ko-KR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CONTENTS</a:t>
            </a:r>
            <a:endParaRPr kumimoji="1"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5453" y="2462243"/>
            <a:ext cx="2021093" cy="168329"/>
          </a:xfrm>
          <a:prstGeom prst="rect">
            <a:avLst/>
          </a:prstGeom>
          <a:solidFill>
            <a:srgbClr val="604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기반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119479" y="584695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5119477" y="1354136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119476" y="2116316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5119475" y="2885757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5940888" y="911522"/>
            <a:ext cx="214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5940885" y="1671438"/>
            <a:ext cx="276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 도입 기대효과</a:t>
            </a:r>
            <a:endParaRPr kumimoji="1"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5940884" y="2443143"/>
            <a:ext cx="214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 체계</a:t>
            </a:r>
            <a:endParaRPr kumimoji="1"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5940879" y="3198185"/>
            <a:ext cx="214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주요 프로세스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6"/>
          <p:cNvSpPr txBox="1"/>
          <p:nvPr/>
        </p:nvSpPr>
        <p:spPr>
          <a:xfrm>
            <a:off x="5119475" y="3655198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879" y="3982026"/>
            <a:ext cx="2145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최종목표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119483" y="4424638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20"/>
          <p:cNvSpPr txBox="1"/>
          <p:nvPr/>
        </p:nvSpPr>
        <p:spPr>
          <a:xfrm>
            <a:off x="5940887" y="4751466"/>
            <a:ext cx="214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Q&amp;A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D250-AD75-4E2D-BB73-6CDCED99BA7E}" type="slidenum">
              <a:rPr kumimoji="1" lang="en-US" altLang="ko-KR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1028" name="Picture 4" descr="[쿨머니]'지역 화폐' 뜨니 지역도 뜨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46" y="1125537"/>
            <a:ext cx="5334000" cy="376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8" name="텍스트 상자 26"/>
          <p:cNvSpPr txBox="1"/>
          <p:nvPr/>
        </p:nvSpPr>
        <p:spPr>
          <a:xfrm>
            <a:off x="3770185" y="860959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[</a:t>
            </a:r>
            <a:r>
              <a:rPr kumimoji="1" lang="ko-KR" altLang="en-US" sz="9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쿨머니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]’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지역 화폐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’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뜨니 지역도 뜨네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이화형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2018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101" y="828675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전국 지역화폐 현황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5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26"/>
          <p:cNvSpPr txBox="1"/>
          <p:nvPr/>
        </p:nvSpPr>
        <p:spPr>
          <a:xfrm>
            <a:off x="4474846" y="5219768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경기도 지역화폐 활용방안 연구보고서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최준규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101" y="828675"/>
            <a:ext cx="174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지역화폐 적용상의 문제점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3</a:t>
            </a:fld>
            <a:endParaRPr kumimoji="1"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15018"/>
              </p:ext>
            </p:extLst>
          </p:nvPr>
        </p:nvGraphicFramePr>
        <p:xfrm>
          <a:off x="1359676" y="1278500"/>
          <a:ext cx="6372496" cy="37866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94523"/>
                <a:gridCol w="1652866"/>
                <a:gridCol w="3425107"/>
              </a:tblGrid>
              <a:tr h="37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구분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쟁점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세부사항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</a:tr>
              <a:tr h="4705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재정에 대한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쟁점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빚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채무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에 대한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개념적 논쟁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사람들이 돈과 자원을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＇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소비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’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한다는 문제는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빚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‘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개념의 새로운 논의에 대한 대화가 필요하다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339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화폐에 대한 욕구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지역통화의 제약성 빈곤은 참여로 배제할 수 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80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수요와 공급의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불일치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재화와 서비스의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유용성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레츠에서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제공한 재화와 서비스 유형에 중요한 간극이 존재한다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184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공급의 효율성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필요할 때 재화와 서비스 접근이 불가능하다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4705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조작에 있어서의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장애물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계획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조직의 만남과 사회적 사건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촉진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명세서의 준비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책임자의 갱신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-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막대한 관리 업무량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339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국가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모범적 실천 모델의 형성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국가적 차원의 합법화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7093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공동체와 규모의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효과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신뢰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확약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작업은 밀접한 접촉과 공동의 연결을 가진 안정적인 공동체 안에서 진행되는 것이 최상이다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다양한 유동 인구는 사람들이 낯설기 때문에 신뢰 형성의 장애물이 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80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규모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작을때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최상이다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＇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자치구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’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수준에서의 문제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7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26"/>
          <p:cNvSpPr txBox="1"/>
          <p:nvPr/>
        </p:nvSpPr>
        <p:spPr>
          <a:xfrm>
            <a:off x="4362639" y="2972756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경기도 지역화폐 활용방안 연구보고서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최준규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101" y="828675"/>
            <a:ext cx="2282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종이상품권 기반 지역화폐의 문제점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15672"/>
              </p:ext>
            </p:extLst>
          </p:nvPr>
        </p:nvGraphicFramePr>
        <p:xfrm>
          <a:off x="1359676" y="1278500"/>
          <a:ext cx="6374624" cy="16553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78285"/>
                <a:gridCol w="4696339"/>
              </a:tblGrid>
              <a:tr h="37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쟁점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세부사항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불법환전 가능성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지역에 대한 일체감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공동체성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미흡으로 인한 ‘불법환전’ 등의 부작용 발생 가능성 증대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430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불균형 경제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활성화 쟁점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광역자치단체에서 운영되는 경우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지역 상권이 활성화되어 있는 거점상권으로 자금의 ‘</a:t>
                      </a:r>
                      <a:r>
                        <a:rPr lang="ko-KR" altLang="en-US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쏠림현상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’이 발생될 우려 존재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417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운영비용 쟁점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상품권의 발행 및 운영을 위한 예산이 소요</a:t>
                      </a:r>
                      <a:endParaRPr lang="ko-KR" altLang="en-US" sz="900" b="0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 도입 기대효과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664298" y="1367869"/>
            <a:ext cx="1618331" cy="1632509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84660" y="3149223"/>
            <a:ext cx="1618331" cy="1632509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64298" y="3149223"/>
            <a:ext cx="1618331" cy="1632509"/>
          </a:xfrm>
          <a:prstGeom prst="rect">
            <a:avLst/>
          </a:prstGeom>
          <a:solidFill>
            <a:srgbClr val="4A36D0">
              <a:alpha val="1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8" name="텍스트 상자 12"/>
          <p:cNvSpPr txBox="1"/>
          <p:nvPr/>
        </p:nvSpPr>
        <p:spPr>
          <a:xfrm>
            <a:off x="2888904" y="1670675"/>
            <a:ext cx="161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시스템운용비용</a:t>
            </a:r>
            <a:endParaRPr kumimoji="1"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절감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59" name="텍스트 상자 13"/>
          <p:cNvSpPr txBox="1"/>
          <p:nvPr/>
        </p:nvSpPr>
        <p:spPr>
          <a:xfrm>
            <a:off x="4668542" y="1842125"/>
            <a:ext cx="16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신뢰 유지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60" name="텍스트 상자 14"/>
          <p:cNvSpPr txBox="1"/>
          <p:nvPr/>
        </p:nvSpPr>
        <p:spPr>
          <a:xfrm>
            <a:off x="2888904" y="3604427"/>
            <a:ext cx="16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모니터링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61" name="텍스트 상자 15"/>
          <p:cNvSpPr txBox="1"/>
          <p:nvPr/>
        </p:nvSpPr>
        <p:spPr>
          <a:xfrm>
            <a:off x="4668542" y="3604427"/>
            <a:ext cx="16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신속한 발행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62" name="텍스트 상자 21"/>
          <p:cNvSpPr txBox="1"/>
          <p:nvPr/>
        </p:nvSpPr>
        <p:spPr>
          <a:xfrm>
            <a:off x="2888904" y="2263240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종이 화폐에 비해</a:t>
            </a:r>
            <a:endParaRPr kumimoji="1"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유지 관리비가 저렴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sp>
        <p:nvSpPr>
          <p:cNvPr id="63" name="텍스트 상자 22"/>
          <p:cNvSpPr txBox="1"/>
          <p:nvPr/>
        </p:nvSpPr>
        <p:spPr>
          <a:xfrm>
            <a:off x="4668542" y="2225140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투명한 시스템으로</a:t>
            </a:r>
            <a:endParaRPr kumimoji="1"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사용자 신뢰를 유지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sp>
        <p:nvSpPr>
          <p:cNvPr id="64" name="텍스트 상자 23"/>
          <p:cNvSpPr txBox="1"/>
          <p:nvPr/>
        </p:nvSpPr>
        <p:spPr>
          <a:xfrm>
            <a:off x="2888904" y="3987443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모든 거래가 기록 되므로</a:t>
            </a:r>
            <a:r>
              <a:rPr kumimoji="1"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/>
            </a:r>
            <a:br>
              <a:rPr kumimoji="1"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</a:br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사후 모니터링이 용이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sp>
        <p:nvSpPr>
          <p:cNvPr id="65" name="텍스트 상자 24"/>
          <p:cNvSpPr txBox="1"/>
          <p:nvPr/>
        </p:nvSpPr>
        <p:spPr>
          <a:xfrm>
            <a:off x="4668542" y="3987443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화폐 수요 발생시</a:t>
            </a:r>
            <a:endParaRPr kumimoji="1"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신속한 발행이 가능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cxnSp>
        <p:nvCxnSpPr>
          <p:cNvPr id="66" name="직선 연결선[R] 3"/>
          <p:cNvCxnSpPr/>
          <p:nvPr/>
        </p:nvCxnSpPr>
        <p:spPr>
          <a:xfrm>
            <a:off x="3633527" y="221184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26"/>
          <p:cNvCxnSpPr/>
          <p:nvPr/>
        </p:nvCxnSpPr>
        <p:spPr>
          <a:xfrm>
            <a:off x="5409165" y="217374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27"/>
          <p:cNvCxnSpPr/>
          <p:nvPr/>
        </p:nvCxnSpPr>
        <p:spPr>
          <a:xfrm>
            <a:off x="3633527" y="393777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28"/>
          <p:cNvCxnSpPr/>
          <p:nvPr/>
        </p:nvCxnSpPr>
        <p:spPr>
          <a:xfrm>
            <a:off x="5409165" y="393777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81586" y="1364687"/>
            <a:ext cx="1618331" cy="1632509"/>
          </a:xfrm>
          <a:prstGeom prst="rect">
            <a:avLst/>
          </a:prstGeom>
          <a:solidFill>
            <a:srgbClr val="4A36D0">
              <a:alpha val="1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 체계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26"/>
          <p:cNvSpPr txBox="1"/>
          <p:nvPr/>
        </p:nvSpPr>
        <p:spPr>
          <a:xfrm>
            <a:off x="3589159" y="4942860"/>
            <a:ext cx="4487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블록체인을 활용한 지역화폐 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‘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노원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(NW)’,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최기천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2018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에서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재인용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99" y="1706238"/>
            <a:ext cx="419905" cy="41990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91" y="2864016"/>
            <a:ext cx="389060" cy="38906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00" y="3293253"/>
            <a:ext cx="1517991" cy="151799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09" y="2000549"/>
            <a:ext cx="568349" cy="56834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83" y="1302447"/>
            <a:ext cx="1517991" cy="11384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32460" y="2599949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활동</a:t>
            </a:r>
            <a:endParaRPr lang="en-US" altLang="ko-KR" sz="1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653193" y="2446061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검증센터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53193" y="4265289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블록체인</a:t>
            </a:r>
            <a:endParaRPr lang="ko-KR" altLang="en-US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23508" y="2204444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사용자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52479" y="3307619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가맹점</a:t>
            </a:r>
            <a:endParaRPr lang="ko-KR" altLang="en-US" sz="14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670632" y="1916191"/>
            <a:ext cx="1036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 rot="5400000">
            <a:off x="2671021" y="1890384"/>
            <a:ext cx="3295053" cy="23441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712799" y="3058732"/>
            <a:ext cx="1036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5653632" y="2027773"/>
            <a:ext cx="1053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5695798" y="3173977"/>
            <a:ext cx="1053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880859" y="2227368"/>
            <a:ext cx="1036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1672" y="1364553"/>
            <a:ext cx="1561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340760" y="2719616"/>
            <a:ext cx="346249" cy="10819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 dirty="0" smtClean="0"/>
              <a:t>③ 검증요청</a:t>
            </a:r>
            <a:endParaRPr lang="ko-KR" altLang="en-US" sz="1050" b="1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335906" y="2764079"/>
            <a:ext cx="0" cy="861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82911" y="2303635"/>
            <a:ext cx="1330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① 시스템으로 입력</a:t>
            </a:r>
            <a:endParaRPr lang="ko-KR" altLang="en-US" sz="10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22545" y="2094154"/>
            <a:ext cx="1330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⑥ </a:t>
            </a:r>
            <a:r>
              <a:rPr lang="ko-KR" altLang="en-US" sz="1050" b="1" dirty="0" err="1" smtClean="0"/>
              <a:t>사용액</a:t>
            </a:r>
            <a:r>
              <a:rPr lang="ko-KR" altLang="en-US" sz="1050" b="1" dirty="0" smtClean="0"/>
              <a:t> 정산</a:t>
            </a:r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56213" y="3228333"/>
            <a:ext cx="1330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⑤ </a:t>
            </a:r>
            <a:r>
              <a:rPr lang="ko-KR" altLang="en-US" sz="1050" b="1" dirty="0" err="1" smtClean="0"/>
              <a:t>사용액</a:t>
            </a:r>
            <a:r>
              <a:rPr lang="ko-KR" altLang="en-US" sz="1050" b="1" dirty="0" smtClean="0"/>
              <a:t> 차감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490635" y="2786825"/>
            <a:ext cx="1463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④ 사용자 잔액 조회</a:t>
            </a:r>
            <a:endParaRPr lang="ko-KR" altLang="en-US" sz="105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90635" y="1661431"/>
            <a:ext cx="1330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② 화폐 지급</a:t>
            </a:r>
            <a:endParaRPr lang="ko-KR" altLang="en-US" sz="1050" b="1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04" y="3047253"/>
            <a:ext cx="389060" cy="38906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06" y="3739612"/>
            <a:ext cx="389060" cy="38906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76" y="3077511"/>
            <a:ext cx="389060" cy="38906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29" y="4079246"/>
            <a:ext cx="446327" cy="44632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01" y="3721635"/>
            <a:ext cx="521204" cy="521204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54" y="4052249"/>
            <a:ext cx="500322" cy="500322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4" y="3537045"/>
            <a:ext cx="545412" cy="54541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21672" y="2907726"/>
            <a:ext cx="1965996" cy="132506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40373" y="3615397"/>
            <a:ext cx="2487200" cy="10413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43101" y="82867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화폐 순환 구조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 체계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43101" y="82867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거래 정보 분리 저장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87" y="1279817"/>
            <a:ext cx="6572250" cy="3857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3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주요 프로세스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3101" y="828675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이더리움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상태 전이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텍스트 상자 26"/>
          <p:cNvSpPr txBox="1"/>
          <p:nvPr/>
        </p:nvSpPr>
        <p:spPr>
          <a:xfrm>
            <a:off x="4391176" y="4546884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코어 </a:t>
            </a:r>
            <a:r>
              <a:rPr kumimoji="1"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이더리움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박재현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 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" t="23326" r="8822" b="5415"/>
          <a:stretch/>
        </p:blipFill>
        <p:spPr>
          <a:xfrm>
            <a:off x="843102" y="1269041"/>
            <a:ext cx="6919736" cy="3309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89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487</Words>
  <Application>Microsoft Office PowerPoint</Application>
  <PresentationFormat>화면 슬라이드 쇼(16:10)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Calibri</vt:lpstr>
      <vt:lpstr>KoPub돋움체 Light</vt:lpstr>
      <vt:lpstr>KoPubDotum_Pro Light</vt:lpstr>
      <vt:lpstr>Arial</vt:lpstr>
      <vt:lpstr>Calibri Light</vt:lpstr>
      <vt:lpstr>KoPub돋움체 Bold</vt:lpstr>
      <vt:lpstr>맑은 고딕</vt:lpstr>
      <vt:lpstr>KoPubDotum_Pro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성민 이</dc:creator>
  <cp:lastModifiedBy>HPE</cp:lastModifiedBy>
  <cp:revision>117</cp:revision>
  <dcterms:created xsi:type="dcterms:W3CDTF">2018-07-11T06:18:00Z</dcterms:created>
  <dcterms:modified xsi:type="dcterms:W3CDTF">2018-10-24T11:01:13Z</dcterms:modified>
</cp:coreProperties>
</file>