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8" r:id="rId4"/>
    <p:sldId id="257" r:id="rId5"/>
    <p:sldId id="259" r:id="rId6"/>
    <p:sldId id="261" r:id="rId7"/>
    <p:sldId id="260"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snapToGrid="0" snapToObjects="1">
      <p:cViewPr varScale="1">
        <p:scale>
          <a:sx n="107" d="100"/>
          <a:sy n="107" d="100"/>
        </p:scale>
        <p:origin x="17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3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3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3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4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4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5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5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5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85800" y="1728720"/>
            <a:ext cx="7772040" cy="603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5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6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6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6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6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7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7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7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7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7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7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7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7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8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8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8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8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85800" y="1728720"/>
            <a:ext cx="7772040" cy="603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1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6" name="Picture 6"/>
          <p:cNvPicPr/>
          <p:nvPr/>
        </p:nvPicPr>
        <p:blipFill>
          <a:blip r:embed="rId15"/>
          <a:stretch/>
        </p:blipFill>
        <p:spPr>
          <a:xfrm>
            <a:off x="0" y="0"/>
            <a:ext cx="9143640" cy="245880"/>
          </a:xfrm>
          <a:prstGeom prst="rect">
            <a:avLst/>
          </a:prstGeom>
          <a:ln w="9360">
            <a:noFill/>
          </a:ln>
        </p:spPr>
      </p:pic>
      <p:sp>
        <p:nvSpPr>
          <p:cNvPr id="7" name="PlaceHolder 1"/>
          <p:cNvSpPr>
            <a:spLocks noGrp="1"/>
          </p:cNvSpPr>
          <p:nvPr>
            <p:ph type="title"/>
          </p:nvPr>
        </p:nvSpPr>
        <p:spPr>
          <a:xfrm>
            <a:off x="685800" y="1728720"/>
            <a:ext cx="7772040" cy="1301760"/>
          </a:xfrm>
          <a:prstGeom prst="rect">
            <a:avLst/>
          </a:prstGeom>
        </p:spPr>
        <p:txBody>
          <a:bodyPr lIns="90000" tIns="45000" rIns="90000" bIns="45000">
            <a:normAutofit/>
          </a:bodyPr>
          <a:lstStyle/>
          <a:p>
            <a:pPr>
              <a:lnSpc>
                <a:spcPct val="100000"/>
              </a:lnSpc>
            </a:pPr>
            <a:r>
              <a:rPr lang="en-US" sz="3600" b="0" strike="noStrike" spc="-1">
                <a:solidFill>
                  <a:srgbClr val="18453B"/>
                </a:solidFill>
                <a:latin typeface="Gotham-Bold"/>
                <a:ea typeface="ＭＳ Ｐゴシック"/>
              </a:rPr>
              <a:t>Presentation Title</a:t>
            </a:r>
            <a:endParaRPr lang="en-US" sz="3600" b="0" strike="noStrike" spc="-1">
              <a:solidFill>
                <a:srgbClr val="000000"/>
              </a:solidFill>
              <a:latin typeface="Arial"/>
            </a:endParaRPr>
          </a:p>
        </p:txBody>
      </p:sp>
      <p:sp>
        <p:nvSpPr>
          <p:cNvPr id="2" name="PlaceHolder 2"/>
          <p:cNvSpPr>
            <a:spLocks noGrp="1"/>
          </p:cNvSpPr>
          <p:nvPr>
            <p:ph type="dt"/>
          </p:nvPr>
        </p:nvSpPr>
        <p:spPr>
          <a:xfrm>
            <a:off x="457200" y="6356520"/>
            <a:ext cx="2133360" cy="364680"/>
          </a:xfrm>
          <a:prstGeom prst="rect">
            <a:avLst/>
          </a:prstGeom>
        </p:spPr>
        <p:txBody>
          <a:bodyPr anchor="ctr"/>
          <a:lstStyle/>
          <a:p>
            <a:pPr>
              <a:lnSpc>
                <a:spcPct val="100000"/>
              </a:lnSpc>
            </a:pPr>
            <a:fld id="{B65EADBD-B1B9-42DF-A690-5825014233FE}" type="datetime1">
              <a:rPr lang="en-US" sz="1200" b="0" strike="noStrike" spc="-1">
                <a:solidFill>
                  <a:srgbClr val="939393"/>
                </a:solidFill>
                <a:latin typeface="Gotham Book"/>
                <a:ea typeface="Gotham Book"/>
              </a:rPr>
              <a:t>9/7/20</a:t>
            </a:fld>
            <a:endParaRPr lang="en-US" sz="1200" b="0" strike="noStrike" spc="-1">
              <a:latin typeface="Times New Roman"/>
            </a:endParaRPr>
          </a:p>
        </p:txBody>
      </p:sp>
      <p:sp>
        <p:nvSpPr>
          <p:cNvPr id="3" name="PlaceHolder 3"/>
          <p:cNvSpPr>
            <a:spLocks noGrp="1"/>
          </p:cNvSpPr>
          <p:nvPr>
            <p:ph type="ftr"/>
          </p:nvPr>
        </p:nvSpPr>
        <p:spPr>
          <a:xfrm>
            <a:off x="3124080" y="6356520"/>
            <a:ext cx="2895120" cy="364680"/>
          </a:xfrm>
          <a:prstGeom prst="rect">
            <a:avLst/>
          </a:prstGeom>
        </p:spPr>
        <p:txBody>
          <a:bodyPr anchor="ctr"/>
          <a:lstStyle/>
          <a:p>
            <a:pPr algn="ctr">
              <a:lnSpc>
                <a:spcPct val="100000"/>
              </a:lnSpc>
            </a:pPr>
            <a:r>
              <a:rPr lang="en-US" sz="1200" b="0" strike="noStrike" spc="-1">
                <a:solidFill>
                  <a:srgbClr val="939393"/>
                </a:solidFill>
                <a:latin typeface="Gotham Book"/>
              </a:rPr>
              <a:t>Footer</a:t>
            </a:r>
            <a:endParaRPr lang="en-US" sz="1200" b="0" strike="noStrike" spc="-1">
              <a:latin typeface="Times New Roman"/>
            </a:endParaRPr>
          </a:p>
        </p:txBody>
      </p:sp>
      <p:sp>
        <p:nvSpPr>
          <p:cNvPr id="4"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4621A0AD-5445-4D9A-B2B1-2C208A6540D3}" type="slidenum">
              <a:rPr lang="en-US" sz="1200" b="0" strike="noStrike" spc="-1">
                <a:solidFill>
                  <a:srgbClr val="939393"/>
                </a:solidFill>
                <a:latin typeface="Gotham Book"/>
                <a:ea typeface="Gotham Book"/>
              </a:rPr>
              <a:t>‹#›</a:t>
            </a:fld>
            <a:endParaRPr lang="en-US" sz="1200" b="0" strike="noStrike" spc="-1">
              <a:latin typeface="Times New Roman"/>
            </a:endParaRPr>
          </a:p>
        </p:txBody>
      </p:sp>
      <p:sp>
        <p:nvSpPr>
          <p:cNvPr id="5"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Gotham Book"/>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Gotham Book"/>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Gotham Book"/>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Gotham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Gotham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Gotham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Gotham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2" name="Picture 6"/>
          <p:cNvPicPr/>
          <p:nvPr/>
        </p:nvPicPr>
        <p:blipFill>
          <a:blip r:embed="rId15"/>
          <a:stretch/>
        </p:blipFill>
        <p:spPr>
          <a:xfrm>
            <a:off x="0" y="0"/>
            <a:ext cx="9143640" cy="245880"/>
          </a:xfrm>
          <a:prstGeom prst="rect">
            <a:avLst/>
          </a:prstGeom>
          <a:ln w="9360">
            <a:noFill/>
          </a:ln>
        </p:spPr>
      </p:pic>
      <p:sp>
        <p:nvSpPr>
          <p:cNvPr id="43" name="PlaceHolder 1"/>
          <p:cNvSpPr>
            <a:spLocks noGrp="1"/>
          </p:cNvSpPr>
          <p:nvPr>
            <p:ph type="title"/>
          </p:nvPr>
        </p:nvSpPr>
        <p:spPr>
          <a:xfrm>
            <a:off x="387360" y="410760"/>
            <a:ext cx="8351640" cy="1072800"/>
          </a:xfrm>
          <a:prstGeom prst="rect">
            <a:avLst/>
          </a:prstGeom>
        </p:spPr>
        <p:txBody>
          <a:bodyPr lIns="0" tIns="0" rIns="0" bIns="0">
            <a:normAutofit/>
          </a:bodyPr>
          <a:lstStyle/>
          <a:p>
            <a:pPr algn="ctr">
              <a:lnSpc>
                <a:spcPct val="100000"/>
              </a:lnSpc>
            </a:pPr>
            <a:r>
              <a:rPr lang="en-US" sz="4400" b="0" strike="noStrike" spc="-1">
                <a:solidFill>
                  <a:srgbClr val="000000"/>
                </a:solidFill>
                <a:latin typeface="Gotham Book"/>
                <a:ea typeface="ＭＳ Ｐゴシック"/>
              </a:rPr>
              <a:t>TITELMASTERFORMAT DURCH KLICKEN BEARBEITEN</a:t>
            </a:r>
            <a:endParaRPr lang="en-US" sz="4400" b="0" strike="noStrike" spc="-1">
              <a:solidFill>
                <a:srgbClr val="000000"/>
              </a:solidFill>
              <a:latin typeface="Arial"/>
            </a:endParaRPr>
          </a:p>
        </p:txBody>
      </p:sp>
      <p:sp>
        <p:nvSpPr>
          <p:cNvPr id="44" name="PlaceHolder 2"/>
          <p:cNvSpPr>
            <a:spLocks noGrp="1"/>
          </p:cNvSpPr>
          <p:nvPr>
            <p:ph type="body"/>
          </p:nvPr>
        </p:nvSpPr>
        <p:spPr>
          <a:xfrm>
            <a:off x="387360" y="942480"/>
            <a:ext cx="8351640" cy="541080"/>
          </a:xfrm>
          <a:prstGeom prst="rect">
            <a:avLst/>
          </a:prstGeom>
        </p:spPr>
        <p:txBody>
          <a:bodyPr lIns="10800" tIns="45000" rIns="90000" bIns="45000"/>
          <a:lstStyle/>
          <a:p>
            <a:pPr>
              <a:lnSpc>
                <a:spcPct val="100000"/>
              </a:lnSpc>
              <a:spcBef>
                <a:spcPts val="641"/>
              </a:spcBef>
            </a:pPr>
            <a:r>
              <a:rPr lang="en-US" sz="3200" b="0" strike="noStrike" spc="-1">
                <a:solidFill>
                  <a:srgbClr val="000000"/>
                </a:solidFill>
                <a:latin typeface="Calibri Light"/>
                <a:ea typeface="ＭＳ Ｐゴシック"/>
              </a:rPr>
              <a:t>Enter your subheadline here</a:t>
            </a:r>
            <a:endParaRPr lang="en-US" sz="3200" b="0" strike="noStrike" spc="-1">
              <a:solidFill>
                <a:srgbClr val="000000"/>
              </a:solidFill>
              <a:latin typeface="Gotham Book"/>
            </a:endParaRPr>
          </a:p>
        </p:txBody>
      </p:sp>
      <p:sp>
        <p:nvSpPr>
          <p:cNvPr id="45" name="PlaceHolder 3"/>
          <p:cNvSpPr>
            <a:spLocks noGrp="1"/>
          </p:cNvSpPr>
          <p:nvPr>
            <p:ph type="ftr"/>
          </p:nvPr>
        </p:nvSpPr>
        <p:spPr>
          <a:xfrm>
            <a:off x="2968200" y="6076440"/>
            <a:ext cx="3206880" cy="359640"/>
          </a:xfrm>
          <a:prstGeom prst="rect">
            <a:avLst/>
          </a:prstGeom>
        </p:spPr>
        <p:txBody>
          <a:bodyPr lIns="0" tIns="0" rIns="0" bIns="0" anchor="b"/>
          <a:lstStyle/>
          <a:p>
            <a:pPr algn="ctr">
              <a:lnSpc>
                <a:spcPct val="90000"/>
              </a:lnSpc>
              <a:spcAft>
                <a:spcPts val="1001"/>
              </a:spcAft>
            </a:pPr>
            <a:r>
              <a:rPr lang="en-US" sz="1200" b="0" strike="noStrike" spc="-1">
                <a:solidFill>
                  <a:srgbClr val="595959"/>
                </a:solidFill>
                <a:latin typeface="Calibri Light"/>
              </a:rPr>
              <a:t>Enter your footer text here</a:t>
            </a:r>
            <a:endParaRPr lang="en-US" sz="1200" b="0" strike="noStrike" spc="-1">
              <a:latin typeface="Times New Roman"/>
            </a:endParaRPr>
          </a:p>
        </p:txBody>
      </p:sp>
      <p:sp>
        <p:nvSpPr>
          <p:cNvPr id="46" name="PlaceHolder 4"/>
          <p:cNvSpPr>
            <a:spLocks noGrp="1"/>
          </p:cNvSpPr>
          <p:nvPr>
            <p:ph type="sldNum"/>
          </p:nvPr>
        </p:nvSpPr>
        <p:spPr>
          <a:xfrm>
            <a:off x="387360" y="6076440"/>
            <a:ext cx="685440" cy="359640"/>
          </a:xfrm>
          <a:prstGeom prst="rect">
            <a:avLst/>
          </a:prstGeom>
        </p:spPr>
        <p:txBody>
          <a:bodyPr lIns="0" tIns="0" rIns="0" bIns="0" anchor="b"/>
          <a:lstStyle/>
          <a:p>
            <a:pPr>
              <a:lnSpc>
                <a:spcPct val="90000"/>
              </a:lnSpc>
              <a:spcAft>
                <a:spcPts val="1001"/>
              </a:spcAft>
            </a:pPr>
            <a:fld id="{E90415F7-20C1-4A7E-B25C-E51B309FDFDC}" type="slidenum">
              <a:rPr lang="en-US" sz="1400" b="1" strike="noStrike" spc="-1">
                <a:solidFill>
                  <a:srgbClr val="595959"/>
                </a:solidFill>
                <a:latin typeface="Gotham Book"/>
              </a:rPr>
              <a:t>‹#›</a:t>
            </a:fld>
            <a:endParaRPr lang="en-US" sz="1400" b="0" strike="noStrike" spc="-1">
              <a:latin typeface="Times New Roman"/>
            </a:endParaRPr>
          </a:p>
        </p:txBody>
      </p:sp>
      <p:sp>
        <p:nvSpPr>
          <p:cNvPr id="47" name="PlaceHolder 5"/>
          <p:cNvSpPr>
            <a:spLocks noGrp="1"/>
          </p:cNvSpPr>
          <p:nvPr>
            <p:ph type="body"/>
          </p:nvPr>
        </p:nvSpPr>
        <p:spPr>
          <a:xfrm>
            <a:off x="387360" y="1483920"/>
            <a:ext cx="8351640" cy="4319640"/>
          </a:xfrm>
          <a:prstGeom prst="rect">
            <a:avLst/>
          </a:prstGeom>
        </p:spPr>
        <p:txBody>
          <a:bodyPr lIns="90000" tIns="45000" rIns="90000" bIns="45000"/>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Gotham Book"/>
                <a:ea typeface="ＭＳ Ｐゴシック"/>
              </a:rPr>
              <a:t>Textmasterformat bearbeiten</a:t>
            </a:r>
            <a:endParaRPr lang="en-US" sz="2000" b="0" strike="noStrike" spc="-1">
              <a:solidFill>
                <a:srgbClr val="000000"/>
              </a:solidFill>
              <a:latin typeface="Gotham Book"/>
            </a:endParaRPr>
          </a:p>
          <a:p>
            <a:pPr marL="743040" lvl="1" indent="-285480">
              <a:lnSpc>
                <a:spcPct val="100000"/>
              </a:lnSpc>
              <a:spcBef>
                <a:spcPts val="360"/>
              </a:spcBef>
              <a:buClr>
                <a:srgbClr val="000000"/>
              </a:buClr>
              <a:buFont typeface="Arial"/>
              <a:buChar char="–"/>
            </a:pPr>
            <a:r>
              <a:rPr lang="en-US" sz="1800" b="0" strike="noStrike" spc="-1">
                <a:solidFill>
                  <a:srgbClr val="000000"/>
                </a:solidFill>
                <a:latin typeface="Gotham Book"/>
                <a:ea typeface="ＭＳ Ｐゴシック"/>
              </a:rPr>
              <a:t>Zweite Ebene</a:t>
            </a:r>
            <a:endParaRPr lang="en-US" sz="1800" b="0" strike="noStrike" spc="-1">
              <a:solidFill>
                <a:srgbClr val="000000"/>
              </a:solidFill>
              <a:latin typeface="Gotham Book"/>
            </a:endParaRPr>
          </a:p>
          <a:p>
            <a:pPr marL="1143000" lvl="2" indent="-228240">
              <a:lnSpc>
                <a:spcPct val="100000"/>
              </a:lnSpc>
              <a:spcBef>
                <a:spcPts val="320"/>
              </a:spcBef>
              <a:buClr>
                <a:srgbClr val="000000"/>
              </a:buClr>
              <a:buFont typeface="Arial"/>
              <a:buChar char="•"/>
            </a:pPr>
            <a:r>
              <a:rPr lang="en-US" sz="1600" b="0" strike="noStrike" spc="-1">
                <a:solidFill>
                  <a:srgbClr val="000000"/>
                </a:solidFill>
                <a:latin typeface="Gotham Book"/>
                <a:ea typeface="ＭＳ Ｐゴシック"/>
              </a:rPr>
              <a:t>Dritte Ebene</a:t>
            </a:r>
            <a:endParaRPr lang="en-US" sz="1600" b="0" strike="noStrike" spc="-1">
              <a:solidFill>
                <a:srgbClr val="000000"/>
              </a:solidFill>
              <a:latin typeface="Gotham Book"/>
            </a:endParaRPr>
          </a:p>
          <a:p>
            <a:pPr marL="1600200" lvl="3" indent="-228240">
              <a:lnSpc>
                <a:spcPct val="100000"/>
              </a:lnSpc>
              <a:spcBef>
                <a:spcPts val="281"/>
              </a:spcBef>
              <a:buClr>
                <a:srgbClr val="000000"/>
              </a:buClr>
              <a:buFont typeface="Arial"/>
              <a:buChar char="–"/>
            </a:pPr>
            <a:r>
              <a:rPr lang="en-US" sz="1400" b="0" strike="noStrike" spc="-1">
                <a:solidFill>
                  <a:srgbClr val="000000"/>
                </a:solidFill>
                <a:latin typeface="Gotham Book"/>
                <a:ea typeface="ＭＳ Ｐゴシック"/>
              </a:rPr>
              <a:t>Vierte Ebene</a:t>
            </a:r>
            <a:endParaRPr lang="en-US" sz="1400" b="0" strike="noStrike" spc="-1">
              <a:solidFill>
                <a:srgbClr val="000000"/>
              </a:solidFill>
              <a:latin typeface="Gotham Book"/>
            </a:endParaRPr>
          </a:p>
          <a:p>
            <a:pPr marL="2057400" lvl="4" indent="-228240">
              <a:lnSpc>
                <a:spcPct val="100000"/>
              </a:lnSpc>
              <a:spcBef>
                <a:spcPts val="281"/>
              </a:spcBef>
              <a:buClr>
                <a:srgbClr val="000000"/>
              </a:buClr>
              <a:buFont typeface="Arial"/>
              <a:buChar char="»"/>
            </a:pPr>
            <a:r>
              <a:rPr lang="en-US" sz="1400" b="0" strike="noStrike" spc="-1">
                <a:solidFill>
                  <a:srgbClr val="000000"/>
                </a:solidFill>
                <a:latin typeface="Gotham Book"/>
                <a:ea typeface="ＭＳ Ｐゴシック"/>
              </a:rPr>
              <a:t>Fünfte Ebene</a:t>
            </a:r>
            <a:endParaRPr lang="en-US" sz="1400" b="0" strike="noStrike" spc="-1">
              <a:solidFill>
                <a:srgbClr val="000000"/>
              </a:solidFill>
              <a:latin typeface="Gotham Boo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685800" y="1145520"/>
            <a:ext cx="7772040" cy="1536480"/>
          </a:xfrm>
          <a:prstGeom prst="rect">
            <a:avLst/>
          </a:prstGeom>
          <a:noFill/>
          <a:ln>
            <a:noFill/>
          </a:ln>
        </p:spPr>
        <p:txBody>
          <a:bodyPr/>
          <a:lstStyle/>
          <a:p>
            <a:pPr algn="ctr">
              <a:lnSpc>
                <a:spcPct val="100000"/>
              </a:lnSpc>
            </a:pPr>
            <a:r>
              <a:rPr lang="en-US" sz="3600" b="0" strike="noStrike" spc="-1" dirty="0">
                <a:solidFill>
                  <a:srgbClr val="18453B"/>
                </a:solidFill>
                <a:latin typeface="Gotham-Bold"/>
                <a:ea typeface="Gotham-Bold"/>
              </a:rPr>
              <a:t>A comparison of PCA assisted k-means clustering with k-mean clustering</a:t>
            </a:r>
            <a:br>
              <a:rPr dirty="0"/>
            </a:br>
            <a:r>
              <a:rPr lang="en-US" sz="2400" b="0" i="1" strike="noStrike" spc="-1" dirty="0">
                <a:solidFill>
                  <a:srgbClr val="808080"/>
                </a:solidFill>
                <a:latin typeface="Gotham-Bold"/>
                <a:ea typeface="Gotham-Bold"/>
              </a:rPr>
              <a:t> </a:t>
            </a:r>
            <a:endParaRPr lang="en-US" sz="2400" b="0" strike="noStrike" spc="-1" dirty="0">
              <a:solidFill>
                <a:srgbClr val="000000"/>
              </a:solidFill>
              <a:latin typeface="Arial"/>
            </a:endParaRPr>
          </a:p>
        </p:txBody>
      </p:sp>
      <p:sp>
        <p:nvSpPr>
          <p:cNvPr id="85" name="CustomShape 2"/>
          <p:cNvSpPr/>
          <p:nvPr/>
        </p:nvSpPr>
        <p:spPr>
          <a:xfrm>
            <a:off x="1302840" y="3286800"/>
            <a:ext cx="6400440" cy="319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100000"/>
              </a:lnSpc>
              <a:spcBef>
                <a:spcPts val="561"/>
              </a:spcBef>
            </a:pPr>
            <a:endParaRPr lang="en-US" sz="7000" b="0" strike="noStrike" spc="-1" dirty="0">
              <a:latin typeface="Arial"/>
            </a:endParaRPr>
          </a:p>
          <a:p>
            <a:pPr algn="ctr">
              <a:lnSpc>
                <a:spcPct val="100000"/>
              </a:lnSpc>
              <a:spcBef>
                <a:spcPts val="561"/>
              </a:spcBef>
            </a:pPr>
            <a:endParaRPr lang="en-US" sz="7000" b="0" strike="noStrike" spc="-1" dirty="0">
              <a:latin typeface="Arial"/>
            </a:endParaRPr>
          </a:p>
          <a:p>
            <a:pPr algn="ctr">
              <a:lnSpc>
                <a:spcPct val="100000"/>
              </a:lnSpc>
              <a:spcBef>
                <a:spcPts val="561"/>
              </a:spcBef>
            </a:pPr>
            <a:endParaRPr lang="en-US" sz="7000" b="0" strike="noStrike" spc="-1" dirty="0">
              <a:latin typeface="Arial"/>
            </a:endParaRPr>
          </a:p>
          <a:p>
            <a:pPr algn="ctr">
              <a:lnSpc>
                <a:spcPct val="100000"/>
              </a:lnSpc>
              <a:spcBef>
                <a:spcPts val="479"/>
              </a:spcBef>
            </a:pPr>
            <a:endParaRPr lang="en-US" sz="7000" b="0" strike="noStrike" spc="-1" dirty="0">
              <a:latin typeface="Arial"/>
            </a:endParaRPr>
          </a:p>
        </p:txBody>
      </p:sp>
      <p:sp>
        <p:nvSpPr>
          <p:cNvPr id="4" name="CustomShape 2">
            <a:extLst>
              <a:ext uri="{FF2B5EF4-FFF2-40B4-BE49-F238E27FC236}">
                <a16:creationId xmlns:a16="http://schemas.microsoft.com/office/drawing/2014/main" id="{B7EE3CD1-6442-884F-BAB7-3E30A8A6E49F}"/>
              </a:ext>
            </a:extLst>
          </p:cNvPr>
          <p:cNvSpPr/>
          <p:nvPr/>
        </p:nvSpPr>
        <p:spPr>
          <a:xfrm>
            <a:off x="1455240" y="3439200"/>
            <a:ext cx="6400440" cy="319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25000" lnSpcReduction="20000"/>
          </a:bodyPr>
          <a:lstStyle/>
          <a:p>
            <a:pPr algn="ctr">
              <a:lnSpc>
                <a:spcPct val="100000"/>
              </a:lnSpc>
              <a:spcBef>
                <a:spcPts val="1959"/>
              </a:spcBef>
            </a:pPr>
            <a:r>
              <a:rPr lang="en-US" sz="9800" b="0" strike="noStrike" spc="-1" dirty="0" err="1">
                <a:solidFill>
                  <a:srgbClr val="404040"/>
                </a:solidFill>
                <a:latin typeface="Gotham Book"/>
              </a:rPr>
              <a:t>Xiaoqi</a:t>
            </a:r>
            <a:r>
              <a:rPr lang="en-US" sz="9800" b="0" strike="noStrike" spc="-1" dirty="0">
                <a:solidFill>
                  <a:srgbClr val="404040"/>
                </a:solidFill>
                <a:latin typeface="Gotham Book"/>
              </a:rPr>
              <a:t> Wei</a:t>
            </a:r>
            <a:endParaRPr lang="en-US" sz="9800" b="0" strike="noStrike" spc="-1" dirty="0">
              <a:latin typeface="Arial"/>
            </a:endParaRPr>
          </a:p>
          <a:p>
            <a:pPr algn="ctr">
              <a:lnSpc>
                <a:spcPct val="100000"/>
              </a:lnSpc>
              <a:spcBef>
                <a:spcPts val="1959"/>
              </a:spcBef>
            </a:pPr>
            <a:r>
              <a:rPr lang="en-US" sz="9800" b="0" strike="noStrike" spc="-1" dirty="0">
                <a:solidFill>
                  <a:srgbClr val="404040"/>
                </a:solidFill>
                <a:latin typeface="Gotham Book"/>
              </a:rPr>
              <a:t>Department of Mathematics</a:t>
            </a:r>
            <a:endParaRPr lang="en-US" sz="9800" b="0" strike="noStrike" spc="-1" dirty="0">
              <a:latin typeface="Arial"/>
            </a:endParaRPr>
          </a:p>
          <a:p>
            <a:pPr algn="ctr">
              <a:lnSpc>
                <a:spcPct val="100000"/>
              </a:lnSpc>
              <a:spcBef>
                <a:spcPts val="1959"/>
              </a:spcBef>
            </a:pPr>
            <a:r>
              <a:rPr lang="en-US" sz="9800" b="0" strike="noStrike" spc="-1" dirty="0">
                <a:solidFill>
                  <a:srgbClr val="404040"/>
                </a:solidFill>
                <a:latin typeface="Gotham Book"/>
              </a:rPr>
              <a:t>Michigan State University</a:t>
            </a:r>
            <a:endParaRPr lang="en-US" sz="9800" b="0" strike="noStrike" spc="-1" dirty="0">
              <a:latin typeface="Arial"/>
            </a:endParaRPr>
          </a:p>
          <a:p>
            <a:pPr algn="ctr">
              <a:lnSpc>
                <a:spcPct val="100000"/>
              </a:lnSpc>
              <a:spcBef>
                <a:spcPts val="561"/>
              </a:spcBef>
            </a:pPr>
            <a:endParaRPr lang="en-US" sz="9800" b="0" strike="noStrike" spc="-1" dirty="0">
              <a:latin typeface="Arial"/>
            </a:endParaRPr>
          </a:p>
          <a:p>
            <a:pPr algn="ctr">
              <a:lnSpc>
                <a:spcPct val="100000"/>
              </a:lnSpc>
              <a:spcBef>
                <a:spcPts val="561"/>
              </a:spcBef>
            </a:pPr>
            <a:endParaRPr lang="en-US" sz="9800" b="0" strike="noStrike" spc="-1" dirty="0">
              <a:latin typeface="Arial"/>
            </a:endParaRPr>
          </a:p>
          <a:p>
            <a:pPr algn="ctr">
              <a:lnSpc>
                <a:spcPct val="100000"/>
              </a:lnSpc>
              <a:spcBef>
                <a:spcPts val="561"/>
              </a:spcBef>
            </a:pPr>
            <a:endParaRPr lang="en-US" sz="7000" b="0" strike="noStrike" spc="-1" dirty="0">
              <a:latin typeface="Arial"/>
            </a:endParaRPr>
          </a:p>
          <a:p>
            <a:pPr algn="ctr">
              <a:lnSpc>
                <a:spcPct val="100000"/>
              </a:lnSpc>
              <a:spcBef>
                <a:spcPts val="561"/>
              </a:spcBef>
            </a:pPr>
            <a:endParaRPr lang="en-US" sz="7000" b="0" strike="noStrike" spc="-1" dirty="0">
              <a:latin typeface="Arial"/>
            </a:endParaRPr>
          </a:p>
          <a:p>
            <a:pPr algn="ctr">
              <a:lnSpc>
                <a:spcPct val="100000"/>
              </a:lnSpc>
              <a:spcBef>
                <a:spcPts val="561"/>
              </a:spcBef>
            </a:pPr>
            <a:endParaRPr lang="en-US" sz="7000" b="0" strike="noStrike" spc="-1" dirty="0">
              <a:latin typeface="Arial"/>
            </a:endParaRPr>
          </a:p>
          <a:p>
            <a:pPr algn="ctr">
              <a:lnSpc>
                <a:spcPct val="100000"/>
              </a:lnSpc>
              <a:spcBef>
                <a:spcPts val="479"/>
              </a:spcBef>
            </a:pPr>
            <a:endParaRPr lang="en-US" sz="7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CBDA54-697B-8547-89CE-5CA6B0F31A2D}"/>
              </a:ext>
            </a:extLst>
          </p:cNvPr>
          <p:cNvSpPr>
            <a:spLocks noGrp="1"/>
          </p:cNvSpPr>
          <p:nvPr>
            <p:ph type="title"/>
          </p:nvPr>
        </p:nvSpPr>
        <p:spPr>
          <a:xfrm>
            <a:off x="685980" y="641730"/>
            <a:ext cx="7772040" cy="634470"/>
          </a:xfrm>
        </p:spPr>
        <p:txBody>
          <a:bodyPr>
            <a:normAutofit/>
          </a:bodyPr>
          <a:lstStyle/>
          <a:p>
            <a:pPr algn="ctr"/>
            <a:r>
              <a:rPr kumimoji="1" lang="en-US" altLang="zh-CN" sz="4000" dirty="0"/>
              <a:t>Experiment Design</a:t>
            </a:r>
            <a:endParaRPr kumimoji="1" lang="zh-CN" altLang="en-US" sz="4000" dirty="0"/>
          </a:p>
        </p:txBody>
      </p:sp>
      <p:sp>
        <p:nvSpPr>
          <p:cNvPr id="3" name="文本占位符 2">
            <a:extLst>
              <a:ext uri="{FF2B5EF4-FFF2-40B4-BE49-F238E27FC236}">
                <a16:creationId xmlns:a16="http://schemas.microsoft.com/office/drawing/2014/main" id="{5E88AEDE-1400-A047-BBC1-B8B9D1F103D0}"/>
              </a:ext>
            </a:extLst>
          </p:cNvPr>
          <p:cNvSpPr>
            <a:spLocks noGrp="1"/>
          </p:cNvSpPr>
          <p:nvPr>
            <p:ph type="body"/>
          </p:nvPr>
        </p:nvSpPr>
        <p:spPr>
          <a:xfrm>
            <a:off x="457200" y="1425039"/>
            <a:ext cx="8229240" cy="4952010"/>
          </a:xfrm>
        </p:spPr>
        <p:txBody>
          <a:bodyPr>
            <a:normAutofit/>
          </a:bodyPr>
          <a:lstStyle/>
          <a:p>
            <a:r>
              <a:rPr kumimoji="1" lang="en-US" altLang="zh-CN" sz="2400" dirty="0">
                <a:latin typeface="Cambria Math" panose="02040503050406030204" pitchFamily="18" charset="0"/>
                <a:ea typeface="Cambria Math" panose="02040503050406030204" pitchFamily="18" charset="0"/>
              </a:rPr>
              <a:t>We choose some labeled datasets and perform clustering alone or after PCA.</a:t>
            </a:r>
          </a:p>
          <a:p>
            <a:r>
              <a:rPr kumimoji="1" lang="en-US" altLang="zh-CN" sz="2400" dirty="0">
                <a:latin typeface="Cambria Math" panose="02040503050406030204" pitchFamily="18" charset="0"/>
                <a:ea typeface="Cambria Math" panose="02040503050406030204" pitchFamily="18" charset="0"/>
              </a:rPr>
              <a:t>The number of clusters is chosen to be the same as the number of labels or classes.</a:t>
            </a:r>
          </a:p>
          <a:p>
            <a:r>
              <a:rPr kumimoji="1" lang="en-US" altLang="zh-CN" sz="2400" dirty="0">
                <a:latin typeface="Cambria Math" panose="02040503050406030204" pitchFamily="18" charset="0"/>
                <a:ea typeface="Cambria Math" panose="02040503050406030204" pitchFamily="18" charset="0"/>
              </a:rPr>
              <a:t>We use external evaluation, i.e. we take the labels as ground truth and compare them with clustering results. Several measures exist and here adjusted Rand index (ARI) is used. ARI takes value in [-1,1] and higher ARI implies higher similarity between two clustering. We compute ARI for k-means clustering and PCA assisted k-means clustering with different number of principal components (PCs).</a:t>
            </a:r>
          </a:p>
        </p:txBody>
      </p:sp>
    </p:spTree>
    <p:extLst>
      <p:ext uri="{BB962C8B-B14F-4D97-AF65-F5344CB8AC3E}">
        <p14:creationId xmlns:p14="http://schemas.microsoft.com/office/powerpoint/2010/main" val="282080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932720-88E3-4C4A-93AA-40E419AD4841}"/>
              </a:ext>
            </a:extLst>
          </p:cNvPr>
          <p:cNvSpPr>
            <a:spLocks noGrp="1"/>
          </p:cNvSpPr>
          <p:nvPr>
            <p:ph type="title"/>
          </p:nvPr>
        </p:nvSpPr>
        <p:spPr>
          <a:xfrm>
            <a:off x="685980" y="625320"/>
            <a:ext cx="7772040" cy="989724"/>
          </a:xfrm>
        </p:spPr>
        <p:txBody>
          <a:bodyPr>
            <a:normAutofit/>
          </a:bodyPr>
          <a:lstStyle/>
          <a:p>
            <a:pPr algn="ctr"/>
            <a:r>
              <a:rPr kumimoji="1" lang="en-US" altLang="zh-CN" sz="4000" dirty="0"/>
              <a:t>A fictitious example</a:t>
            </a:r>
            <a:endParaRPr kumimoji="1" lang="zh-CN" altLang="en-US" sz="4000" dirty="0"/>
          </a:p>
        </p:txBody>
      </p:sp>
      <p:sp>
        <p:nvSpPr>
          <p:cNvPr id="3" name="文本占位符 2">
            <a:extLst>
              <a:ext uri="{FF2B5EF4-FFF2-40B4-BE49-F238E27FC236}">
                <a16:creationId xmlns:a16="http://schemas.microsoft.com/office/drawing/2014/main" id="{7183C438-34DC-E74F-98E1-015114250A32}"/>
              </a:ext>
            </a:extLst>
          </p:cNvPr>
          <p:cNvSpPr>
            <a:spLocks noGrp="1"/>
          </p:cNvSpPr>
          <p:nvPr>
            <p:ph type="body"/>
          </p:nvPr>
        </p:nvSpPr>
        <p:spPr>
          <a:xfrm>
            <a:off x="4940134" y="1971302"/>
            <a:ext cx="3746485" cy="4600947"/>
          </a:xfrm>
        </p:spPr>
        <p:txBody>
          <a:bodyPr>
            <a:normAutofit/>
          </a:bodyPr>
          <a:lstStyle/>
          <a:p>
            <a:pPr marL="0" indent="0">
              <a:buNone/>
            </a:pPr>
            <a:r>
              <a:rPr kumimoji="1" lang="en-US" altLang="zh-CN" sz="2400" dirty="0">
                <a:latin typeface="Cambria Math" panose="02040503050406030204" pitchFamily="18" charset="0"/>
                <a:ea typeface="Cambria Math" panose="02040503050406030204" pitchFamily="18" charset="0"/>
              </a:rPr>
              <a:t>Before we go further, let’s examine a fictitious dataset. It has been pointed out by some scholars that PCA would negatively affect clustering in some edge cases as shown in this diagram. The projection of two cluster on the first PC direction would mingle and no clustering algorithm can separate them. </a:t>
            </a:r>
            <a:endParaRPr kumimoji="1" lang="zh-CN" altLang="en-US" sz="2400" dirty="0">
              <a:latin typeface="Cambria Math" panose="02040503050406030204" pitchFamily="18" charset="0"/>
            </a:endParaRPr>
          </a:p>
        </p:txBody>
      </p:sp>
      <p:pic>
        <p:nvPicPr>
          <p:cNvPr id="5" name="图片 4" descr="图片包含 电脑, 桌子, 灯光, 水&#10;&#10;描述已自动生成">
            <a:extLst>
              <a:ext uri="{FF2B5EF4-FFF2-40B4-BE49-F238E27FC236}">
                <a16:creationId xmlns:a16="http://schemas.microsoft.com/office/drawing/2014/main" id="{436D702C-370C-0C44-BBB4-CCCEFC1EA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28" y="1971305"/>
            <a:ext cx="4721779" cy="4600946"/>
          </a:xfrm>
          <a:prstGeom prst="rect">
            <a:avLst/>
          </a:prstGeom>
        </p:spPr>
      </p:pic>
    </p:spTree>
    <p:extLst>
      <p:ext uri="{BB962C8B-B14F-4D97-AF65-F5344CB8AC3E}">
        <p14:creationId xmlns:p14="http://schemas.microsoft.com/office/powerpoint/2010/main" val="3283116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9624FB-D938-514B-B3C0-3CF6243084AD}"/>
              </a:ext>
            </a:extLst>
          </p:cNvPr>
          <p:cNvSpPr>
            <a:spLocks noGrp="1"/>
          </p:cNvSpPr>
          <p:nvPr>
            <p:ph type="title"/>
          </p:nvPr>
        </p:nvSpPr>
        <p:spPr>
          <a:xfrm>
            <a:off x="685980" y="707442"/>
            <a:ext cx="7772040" cy="568758"/>
          </a:xfrm>
        </p:spPr>
        <p:txBody>
          <a:bodyPr>
            <a:normAutofit/>
          </a:bodyPr>
          <a:lstStyle/>
          <a:p>
            <a:pPr algn="ctr"/>
            <a:r>
              <a:rPr kumimoji="1" lang="en-US" altLang="zh-CN" sz="4000" dirty="0"/>
              <a:t>Dataset digits</a:t>
            </a:r>
            <a:endParaRPr kumimoji="1" lang="zh-CN" altLang="en-US" sz="4000" dirty="0"/>
          </a:p>
        </p:txBody>
      </p:sp>
      <mc:AlternateContent xmlns:mc="http://schemas.openxmlformats.org/markup-compatibility/2006">
        <mc:Choice xmlns:a14="http://schemas.microsoft.com/office/drawing/2010/main" Requires="a14">
          <p:sp>
            <p:nvSpPr>
              <p:cNvPr id="3" name="文本占位符 2">
                <a:extLst>
                  <a:ext uri="{FF2B5EF4-FFF2-40B4-BE49-F238E27FC236}">
                    <a16:creationId xmlns:a16="http://schemas.microsoft.com/office/drawing/2014/main" id="{2E8D4B4E-6D8F-1C45-B928-CCBB8C47ECA2}"/>
                  </a:ext>
                </a:extLst>
              </p:cNvPr>
              <p:cNvSpPr>
                <a:spLocks noGrp="1"/>
              </p:cNvSpPr>
              <p:nvPr>
                <p:ph type="body"/>
              </p:nvPr>
            </p:nvSpPr>
            <p:spPr>
              <a:xfrm>
                <a:off x="465774" y="1276200"/>
                <a:ext cx="8220845" cy="1348247"/>
              </a:xfrm>
            </p:spPr>
            <p:txBody>
              <a:bodyPr>
                <a:noAutofit/>
              </a:bodyPr>
              <a:lstStyle/>
              <a:p>
                <a:pPr marL="0" indent="0">
                  <a:buNone/>
                </a:pPr>
                <a:r>
                  <a:rPr kumimoji="1" lang="en-US" altLang="zh-CN" sz="2400" dirty="0">
                    <a:latin typeface="Cambria Math" panose="02040503050406030204" pitchFamily="18" charset="0"/>
                    <a:ea typeface="Cambria Math" panose="02040503050406030204" pitchFamily="18" charset="0"/>
                  </a:rPr>
                  <a:t>Digits is a 1797 </a:t>
                </a:r>
                <a14:m>
                  <m:oMath xmlns:m="http://schemas.openxmlformats.org/officeDocument/2006/math">
                    <m:r>
                      <a:rPr kumimoji="1" lang="en-US" altLang="zh-CN" sz="2400" b="0" i="1" smtClean="0">
                        <a:latin typeface="Cambria Math" panose="02040503050406030204" pitchFamily="18" charset="0"/>
                        <a:ea typeface="Cambria Math" panose="02040503050406030204" pitchFamily="18" charset="0"/>
                      </a:rPr>
                      <m:t>×</m:t>
                    </m:r>
                  </m:oMath>
                </a14:m>
                <a:r>
                  <a:rPr kumimoji="1" lang="en-US" altLang="zh-CN" sz="2400" dirty="0">
                    <a:latin typeface="Cambria Math" panose="02040503050406030204" pitchFamily="18" charset="0"/>
                    <a:ea typeface="Cambria Math" panose="02040503050406030204" pitchFamily="18" charset="0"/>
                  </a:rPr>
                  <a:t> 64 dataset with 10 classes that can be accessed via </a:t>
                </a:r>
                <a:r>
                  <a:rPr kumimoji="1" lang="en-US" altLang="zh-CN" sz="2400" dirty="0" err="1">
                    <a:latin typeface="Cambria Math" panose="02040503050406030204" pitchFamily="18" charset="0"/>
                    <a:ea typeface="Cambria Math" panose="02040503050406030204" pitchFamily="18" charset="0"/>
                  </a:rPr>
                  <a:t>sklearn</a:t>
                </a:r>
                <a:r>
                  <a:rPr kumimoji="1" lang="en-US" altLang="zh-CN" sz="2400" dirty="0">
                    <a:latin typeface="Cambria Math" panose="02040503050406030204" pitchFamily="18" charset="0"/>
                    <a:ea typeface="Cambria Math" panose="02040503050406030204" pitchFamily="18" charset="0"/>
                  </a:rPr>
                  <a:t>. We see that when we take more than 3 PCs, PCA assisted algorithm generally gives better ARI even when the explained variance ratio is less than 60%. </a:t>
                </a:r>
                <a:endParaRPr kumimoji="1" lang="zh-CN" altLang="en-US" sz="2400" dirty="0">
                  <a:latin typeface="Cambria Math" panose="02040503050406030204" pitchFamily="18" charset="0"/>
                </a:endParaRPr>
              </a:p>
            </p:txBody>
          </p:sp>
        </mc:Choice>
        <mc:Fallback>
          <p:sp>
            <p:nvSpPr>
              <p:cNvPr id="3" name="文本占位符 2">
                <a:extLst>
                  <a:ext uri="{FF2B5EF4-FFF2-40B4-BE49-F238E27FC236}">
                    <a16:creationId xmlns:a16="http://schemas.microsoft.com/office/drawing/2014/main" id="{2E8D4B4E-6D8F-1C45-B928-CCBB8C47ECA2}"/>
                  </a:ext>
                </a:extLst>
              </p:cNvPr>
              <p:cNvSpPr>
                <a:spLocks noGrp="1" noRot="1" noChangeAspect="1" noMove="1" noResize="1" noEditPoints="1" noAdjustHandles="1" noChangeArrowheads="1" noChangeShapeType="1" noTextEdit="1"/>
              </p:cNvSpPr>
              <p:nvPr>
                <p:ph type="body"/>
              </p:nvPr>
            </p:nvSpPr>
            <p:spPr>
              <a:xfrm>
                <a:off x="465774" y="1276200"/>
                <a:ext cx="8220845" cy="1348247"/>
              </a:xfrm>
              <a:blipFill>
                <a:blip r:embed="rId2"/>
                <a:stretch>
                  <a:fillRect l="-2160" t="-8491" b="-11321"/>
                </a:stretch>
              </a:blipFill>
            </p:spPr>
            <p:txBody>
              <a:bodyPr/>
              <a:lstStyle/>
              <a:p>
                <a:r>
                  <a:rPr lang="zh-CN" altLang="en-US">
                    <a:noFill/>
                  </a:rPr>
                  <a:t> </a:t>
                </a:r>
              </a:p>
            </p:txBody>
          </p:sp>
        </mc:Fallback>
      </mc:AlternateContent>
      <p:pic>
        <p:nvPicPr>
          <p:cNvPr id="14" name="图片 13" descr="图片包含 游戏机&#10;&#10;描述已自动生成">
            <a:extLst>
              <a:ext uri="{FF2B5EF4-FFF2-40B4-BE49-F238E27FC236}">
                <a16:creationId xmlns:a16="http://schemas.microsoft.com/office/drawing/2014/main" id="{7C77D178-E366-CC42-BD43-9EC450A52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727" y="2624447"/>
            <a:ext cx="8024545" cy="4233553"/>
          </a:xfrm>
          <a:prstGeom prst="rect">
            <a:avLst/>
          </a:prstGeom>
        </p:spPr>
      </p:pic>
    </p:spTree>
    <p:extLst>
      <p:ext uri="{BB962C8B-B14F-4D97-AF65-F5344CB8AC3E}">
        <p14:creationId xmlns:p14="http://schemas.microsoft.com/office/powerpoint/2010/main" val="310801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5A1B01-423A-B74F-9AB0-A900A420F21C}"/>
              </a:ext>
            </a:extLst>
          </p:cNvPr>
          <p:cNvSpPr>
            <a:spLocks noGrp="1"/>
          </p:cNvSpPr>
          <p:nvPr>
            <p:ph type="title"/>
          </p:nvPr>
        </p:nvSpPr>
        <p:spPr>
          <a:xfrm>
            <a:off x="685980" y="659941"/>
            <a:ext cx="7772040" cy="616259"/>
          </a:xfrm>
        </p:spPr>
        <p:txBody>
          <a:bodyPr/>
          <a:lstStyle/>
          <a:p>
            <a:pPr algn="ctr"/>
            <a:r>
              <a:rPr kumimoji="1" lang="en-US" altLang="zh-CN" dirty="0"/>
              <a:t>Dataset </a:t>
            </a:r>
            <a:r>
              <a:rPr kumimoji="1" lang="en-US" altLang="zh-CN" dirty="0" err="1"/>
              <a:t>mnist</a:t>
            </a:r>
            <a:endParaRPr kumimoji="1" lang="zh-CN" altLang="en-US" dirty="0"/>
          </a:p>
        </p:txBody>
      </p:sp>
      <mc:AlternateContent xmlns:mc="http://schemas.openxmlformats.org/markup-compatibility/2006">
        <mc:Choice xmlns:a14="http://schemas.microsoft.com/office/drawing/2010/main" Requires="a14">
          <p:sp>
            <p:nvSpPr>
              <p:cNvPr id="3" name="文本占位符 2">
                <a:extLst>
                  <a:ext uri="{FF2B5EF4-FFF2-40B4-BE49-F238E27FC236}">
                    <a16:creationId xmlns:a16="http://schemas.microsoft.com/office/drawing/2014/main" id="{D01282B7-91E5-3C48-B0B1-6F7A9B1CC491}"/>
                  </a:ext>
                </a:extLst>
              </p:cNvPr>
              <p:cNvSpPr>
                <a:spLocks noGrp="1"/>
              </p:cNvSpPr>
              <p:nvPr>
                <p:ph type="body"/>
              </p:nvPr>
            </p:nvSpPr>
            <p:spPr>
              <a:xfrm>
                <a:off x="457200" y="1398121"/>
                <a:ext cx="8229240" cy="5097682"/>
              </a:xfrm>
            </p:spPr>
            <p:txBody>
              <a:bodyPr>
                <a:normAutofit/>
              </a:bodyPr>
              <a:lstStyle/>
              <a:p>
                <a:pPr marL="0" indent="0">
                  <a:buNone/>
                </a:pPr>
                <a:r>
                  <a:rPr kumimoji="1" lang="en-US" altLang="zh-CN" sz="2400" dirty="0">
                    <a:latin typeface="Cambria Math" panose="02040503050406030204" pitchFamily="18" charset="0"/>
                    <a:ea typeface="Cambria Math" panose="02040503050406030204" pitchFamily="18" charset="0"/>
                  </a:rPr>
                  <a:t>We load </a:t>
                </a:r>
                <a:r>
                  <a:rPr kumimoji="1" lang="en-US" altLang="zh-CN" sz="2400" dirty="0" err="1">
                    <a:latin typeface="Cambria Math" panose="02040503050406030204" pitchFamily="18" charset="0"/>
                    <a:ea typeface="Cambria Math" panose="02040503050406030204" pitchFamily="18" charset="0"/>
                  </a:rPr>
                  <a:t>mnist</a:t>
                </a:r>
                <a:r>
                  <a:rPr kumimoji="1" lang="en-US" altLang="zh-CN" sz="2400" dirty="0">
                    <a:latin typeface="Cambria Math" panose="02040503050406030204" pitchFamily="18" charset="0"/>
                    <a:ea typeface="Cambria Math" panose="02040503050406030204" pitchFamily="18" charset="0"/>
                  </a:rPr>
                  <a:t> from </a:t>
                </a:r>
                <a:r>
                  <a:rPr kumimoji="1" lang="en-US" altLang="zh-CN" sz="2400" dirty="0" err="1">
                    <a:latin typeface="Cambria Math" panose="02040503050406030204" pitchFamily="18" charset="0"/>
                    <a:ea typeface="Cambria Math" panose="02040503050406030204" pitchFamily="18" charset="0"/>
                  </a:rPr>
                  <a:t>keras</a:t>
                </a:r>
                <a:r>
                  <a:rPr kumimoji="1" lang="en-US" altLang="zh-CN" sz="2400" dirty="0">
                    <a:latin typeface="Cambria Math" panose="02040503050406030204" pitchFamily="18" charset="0"/>
                    <a:ea typeface="Cambria Math" panose="02040503050406030204" pitchFamily="18" charset="0"/>
                  </a:rPr>
                  <a:t> and only use its test data (10000 </a:t>
                </a:r>
                <a14:m>
                  <m:oMath xmlns:m="http://schemas.openxmlformats.org/officeDocument/2006/math">
                    <m:r>
                      <a:rPr kumimoji="1" lang="en-US" altLang="zh-CN" sz="2400" b="0" i="1" smtClean="0">
                        <a:latin typeface="Cambria Math" panose="02040503050406030204" pitchFamily="18" charset="0"/>
                        <a:ea typeface="Cambria Math" panose="02040503050406030204" pitchFamily="18" charset="0"/>
                      </a:rPr>
                      <m:t>×</m:t>
                    </m:r>
                  </m:oMath>
                </a14:m>
                <a:r>
                  <a:rPr kumimoji="1" lang="en-US" altLang="zh-CN" sz="2400" dirty="0">
                    <a:latin typeface="Cambria Math" panose="02040503050406030204" pitchFamily="18" charset="0"/>
                    <a:ea typeface="Cambria Math" panose="02040503050406030204" pitchFamily="18" charset="0"/>
                  </a:rPr>
                  <a:t> 784). For k-means clustering we always set </a:t>
                </a:r>
                <a:r>
                  <a:rPr kumimoji="1" lang="en-US" altLang="zh-CN" sz="2400" dirty="0" err="1">
                    <a:latin typeface="Cambria Math" panose="02040503050406030204" pitchFamily="18" charset="0"/>
                    <a:ea typeface="Cambria Math" panose="02040503050406030204" pitchFamily="18" charset="0"/>
                  </a:rPr>
                  <a:t>random_state</a:t>
                </a:r>
                <a:r>
                  <a:rPr kumimoji="1" lang="en-US" altLang="zh-CN" sz="2400" dirty="0">
                    <a:latin typeface="Cambria Math" panose="02040503050406030204" pitchFamily="18" charset="0"/>
                    <a:ea typeface="Cambria Math" panose="02040503050406030204" pitchFamily="18" charset="0"/>
                  </a:rPr>
                  <a:t> = 10. ARI without PCA is 0.3242. The results of PCA assisted clustering is shown below. We see that when the explained variance ratio is larger than 0.7, performing PCA makes ARI slightly higher.</a:t>
                </a:r>
                <a:endParaRPr kumimoji="1" lang="zh-CN" altLang="en-US" sz="2400" dirty="0">
                  <a:latin typeface="Cambria Math" panose="02040503050406030204" pitchFamily="18" charset="0"/>
                </a:endParaRPr>
              </a:p>
            </p:txBody>
          </p:sp>
        </mc:Choice>
        <mc:Fallback>
          <p:sp>
            <p:nvSpPr>
              <p:cNvPr id="3" name="文本占位符 2">
                <a:extLst>
                  <a:ext uri="{FF2B5EF4-FFF2-40B4-BE49-F238E27FC236}">
                    <a16:creationId xmlns:a16="http://schemas.microsoft.com/office/drawing/2014/main" id="{D01282B7-91E5-3C48-B0B1-6F7A9B1CC491}"/>
                  </a:ext>
                </a:extLst>
              </p:cNvPr>
              <p:cNvSpPr>
                <a:spLocks noGrp="1" noRot="1" noChangeAspect="1" noMove="1" noResize="1" noEditPoints="1" noAdjustHandles="1" noChangeArrowheads="1" noChangeShapeType="1" noTextEdit="1"/>
              </p:cNvSpPr>
              <p:nvPr>
                <p:ph type="body"/>
              </p:nvPr>
            </p:nvSpPr>
            <p:spPr>
              <a:xfrm>
                <a:off x="457200" y="1398121"/>
                <a:ext cx="8229240" cy="5097682"/>
              </a:xfrm>
              <a:blipFill>
                <a:blip r:embed="rId2"/>
                <a:stretch>
                  <a:fillRect l="-2315" t="-2239" r="-2469"/>
                </a:stretch>
              </a:blipFill>
            </p:spPr>
            <p:txBody>
              <a:bodyPr/>
              <a:lstStyle/>
              <a:p>
                <a:r>
                  <a:rPr lang="zh-CN" altLang="en-US">
                    <a:noFill/>
                  </a:rPr>
                  <a:t> </a:t>
                </a:r>
              </a:p>
            </p:txBody>
          </p:sp>
        </mc:Fallback>
      </mc:AlternateContent>
      <p:graphicFrame>
        <p:nvGraphicFramePr>
          <p:cNvPr id="5" name="表格 5">
            <a:extLst>
              <a:ext uri="{FF2B5EF4-FFF2-40B4-BE49-F238E27FC236}">
                <a16:creationId xmlns:a16="http://schemas.microsoft.com/office/drawing/2014/main" id="{070EBDE0-797E-064F-A4F1-DBA3A63CE3CC}"/>
              </a:ext>
            </a:extLst>
          </p:cNvPr>
          <p:cNvGraphicFramePr>
            <a:graphicFrameLocks noGrp="1"/>
          </p:cNvGraphicFramePr>
          <p:nvPr>
            <p:extLst>
              <p:ext uri="{D42A27DB-BD31-4B8C-83A1-F6EECF244321}">
                <p14:modId xmlns:p14="http://schemas.microsoft.com/office/powerpoint/2010/main" val="2281266944"/>
              </p:ext>
            </p:extLst>
          </p:nvPr>
        </p:nvGraphicFramePr>
        <p:xfrm>
          <a:off x="457200" y="3603331"/>
          <a:ext cx="8229236" cy="1978469"/>
        </p:xfrm>
        <a:graphic>
          <a:graphicData uri="http://schemas.openxmlformats.org/drawingml/2006/table">
            <a:tbl>
              <a:tblPr firstCol="1">
                <a:tableStyleId>{5C22544A-7EE6-4342-B048-85BDC9FD1C3A}</a:tableStyleId>
              </a:tblPr>
              <a:tblGrid>
                <a:gridCol w="1917536">
                  <a:extLst>
                    <a:ext uri="{9D8B030D-6E8A-4147-A177-3AD203B41FA5}">
                      <a16:colId xmlns:a16="http://schemas.microsoft.com/office/drawing/2014/main" val="156609745"/>
                    </a:ext>
                  </a:extLst>
                </a:gridCol>
                <a:gridCol w="701300">
                  <a:extLst>
                    <a:ext uri="{9D8B030D-6E8A-4147-A177-3AD203B41FA5}">
                      <a16:colId xmlns:a16="http://schemas.microsoft.com/office/drawing/2014/main" val="4083920413"/>
                    </a:ext>
                  </a:extLst>
                </a:gridCol>
                <a:gridCol w="701300">
                  <a:extLst>
                    <a:ext uri="{9D8B030D-6E8A-4147-A177-3AD203B41FA5}">
                      <a16:colId xmlns:a16="http://schemas.microsoft.com/office/drawing/2014/main" val="1904219948"/>
                    </a:ext>
                  </a:extLst>
                </a:gridCol>
                <a:gridCol w="701300">
                  <a:extLst>
                    <a:ext uri="{9D8B030D-6E8A-4147-A177-3AD203B41FA5}">
                      <a16:colId xmlns:a16="http://schemas.microsoft.com/office/drawing/2014/main" val="1491536849"/>
                    </a:ext>
                  </a:extLst>
                </a:gridCol>
                <a:gridCol w="701300">
                  <a:extLst>
                    <a:ext uri="{9D8B030D-6E8A-4147-A177-3AD203B41FA5}">
                      <a16:colId xmlns:a16="http://schemas.microsoft.com/office/drawing/2014/main" val="1438419526"/>
                    </a:ext>
                  </a:extLst>
                </a:gridCol>
                <a:gridCol w="701300">
                  <a:extLst>
                    <a:ext uri="{9D8B030D-6E8A-4147-A177-3AD203B41FA5}">
                      <a16:colId xmlns:a16="http://schemas.microsoft.com/office/drawing/2014/main" val="3284697532"/>
                    </a:ext>
                  </a:extLst>
                </a:gridCol>
                <a:gridCol w="701300">
                  <a:extLst>
                    <a:ext uri="{9D8B030D-6E8A-4147-A177-3AD203B41FA5}">
                      <a16:colId xmlns:a16="http://schemas.microsoft.com/office/drawing/2014/main" val="986559108"/>
                    </a:ext>
                  </a:extLst>
                </a:gridCol>
                <a:gridCol w="701300">
                  <a:extLst>
                    <a:ext uri="{9D8B030D-6E8A-4147-A177-3AD203B41FA5}">
                      <a16:colId xmlns:a16="http://schemas.microsoft.com/office/drawing/2014/main" val="172593714"/>
                    </a:ext>
                  </a:extLst>
                </a:gridCol>
                <a:gridCol w="701300">
                  <a:extLst>
                    <a:ext uri="{9D8B030D-6E8A-4147-A177-3AD203B41FA5}">
                      <a16:colId xmlns:a16="http://schemas.microsoft.com/office/drawing/2014/main" val="2954017149"/>
                    </a:ext>
                  </a:extLst>
                </a:gridCol>
                <a:gridCol w="701300">
                  <a:extLst>
                    <a:ext uri="{9D8B030D-6E8A-4147-A177-3AD203B41FA5}">
                      <a16:colId xmlns:a16="http://schemas.microsoft.com/office/drawing/2014/main" val="3570428694"/>
                    </a:ext>
                  </a:extLst>
                </a:gridCol>
              </a:tblGrid>
              <a:tr h="332140">
                <a:tc>
                  <a:txBody>
                    <a:bodyPr/>
                    <a:lstStyle/>
                    <a:p>
                      <a:r>
                        <a:rPr lang="en-US" altLang="zh-CN" dirty="0"/>
                        <a:t>Number of PCs</a:t>
                      </a:r>
                      <a:endParaRPr lang="zh-CN" altLang="en-US" dirty="0"/>
                    </a:p>
                  </a:txBody>
                  <a:tcPr/>
                </a:tc>
                <a:tc>
                  <a:txBody>
                    <a:bodyPr/>
                    <a:lstStyle/>
                    <a:p>
                      <a:pPr algn="r"/>
                      <a:r>
                        <a:rPr lang="en-US" altLang="zh-CN" dirty="0"/>
                        <a:t>2</a:t>
                      </a:r>
                      <a:endParaRPr lang="zh-CN" altLang="en-US" dirty="0"/>
                    </a:p>
                  </a:txBody>
                  <a:tcPr/>
                </a:tc>
                <a:tc>
                  <a:txBody>
                    <a:bodyPr/>
                    <a:lstStyle/>
                    <a:p>
                      <a:pPr algn="r"/>
                      <a:r>
                        <a:rPr lang="en-US" altLang="zh-CN" dirty="0"/>
                        <a:t>5</a:t>
                      </a:r>
                      <a:endParaRPr lang="zh-CN" altLang="en-US" dirty="0"/>
                    </a:p>
                  </a:txBody>
                  <a:tcPr/>
                </a:tc>
                <a:tc>
                  <a:txBody>
                    <a:bodyPr/>
                    <a:lstStyle/>
                    <a:p>
                      <a:pPr algn="r"/>
                      <a:r>
                        <a:rPr lang="en-US" altLang="zh-CN" dirty="0"/>
                        <a:t>11</a:t>
                      </a:r>
                      <a:endParaRPr lang="zh-CN" altLang="en-US" dirty="0"/>
                    </a:p>
                  </a:txBody>
                  <a:tcPr/>
                </a:tc>
                <a:tc>
                  <a:txBody>
                    <a:bodyPr/>
                    <a:lstStyle/>
                    <a:p>
                      <a:pPr algn="r"/>
                      <a:r>
                        <a:rPr lang="en-US" altLang="zh-CN" dirty="0"/>
                        <a:t>19</a:t>
                      </a:r>
                      <a:endParaRPr lang="zh-CN" altLang="en-US" dirty="0"/>
                    </a:p>
                  </a:txBody>
                  <a:tcPr/>
                </a:tc>
                <a:tc>
                  <a:txBody>
                    <a:bodyPr/>
                    <a:lstStyle/>
                    <a:p>
                      <a:pPr algn="r"/>
                      <a:r>
                        <a:rPr lang="en-US" altLang="zh-CN" dirty="0"/>
                        <a:t>32</a:t>
                      </a:r>
                      <a:endParaRPr lang="zh-CN" altLang="en-US" dirty="0"/>
                    </a:p>
                  </a:txBody>
                  <a:tcPr/>
                </a:tc>
                <a:tc>
                  <a:txBody>
                    <a:bodyPr/>
                    <a:lstStyle/>
                    <a:p>
                      <a:pPr algn="r"/>
                      <a:r>
                        <a:rPr lang="en-US" altLang="zh-CN" dirty="0"/>
                        <a:t>50</a:t>
                      </a:r>
                      <a:endParaRPr lang="zh-CN" altLang="en-US" dirty="0"/>
                    </a:p>
                  </a:txBody>
                  <a:tcPr/>
                </a:tc>
                <a:tc>
                  <a:txBody>
                    <a:bodyPr/>
                    <a:lstStyle/>
                    <a:p>
                      <a:pPr algn="r"/>
                      <a:r>
                        <a:rPr lang="en-US" altLang="zh-CN" dirty="0"/>
                        <a:t>75</a:t>
                      </a:r>
                      <a:endParaRPr lang="zh-CN" altLang="en-US" dirty="0"/>
                    </a:p>
                  </a:txBody>
                  <a:tcPr/>
                </a:tc>
                <a:tc>
                  <a:txBody>
                    <a:bodyPr/>
                    <a:lstStyle/>
                    <a:p>
                      <a:pPr algn="r"/>
                      <a:r>
                        <a:rPr lang="en-US" altLang="zh-CN" dirty="0"/>
                        <a:t>116</a:t>
                      </a:r>
                      <a:endParaRPr lang="zh-CN" altLang="en-US" dirty="0"/>
                    </a:p>
                  </a:txBody>
                  <a:tcPr/>
                </a:tc>
                <a:tc>
                  <a:txBody>
                    <a:bodyPr/>
                    <a:lstStyle/>
                    <a:p>
                      <a:pPr algn="r"/>
                      <a:r>
                        <a:rPr lang="en-US" altLang="zh-CN" dirty="0"/>
                        <a:t>193</a:t>
                      </a:r>
                      <a:endParaRPr lang="zh-CN" altLang="en-US" dirty="0"/>
                    </a:p>
                  </a:txBody>
                  <a:tcPr/>
                </a:tc>
                <a:extLst>
                  <a:ext uri="{0D108BD9-81ED-4DB2-BD59-A6C34878D82A}">
                    <a16:rowId xmlns:a16="http://schemas.microsoft.com/office/drawing/2014/main" val="666872378"/>
                  </a:ext>
                </a:extLst>
              </a:tr>
              <a:tr h="972629">
                <a:tc>
                  <a:txBody>
                    <a:bodyPr/>
                    <a:lstStyle/>
                    <a:p>
                      <a:r>
                        <a:rPr lang="en-US" altLang="zh-CN" dirty="0"/>
                        <a:t>Explained variance ratio</a:t>
                      </a:r>
                      <a:endParaRPr lang="zh-CN" altLang="en-US" dirty="0"/>
                    </a:p>
                  </a:txBody>
                  <a:tcPr/>
                </a:tc>
                <a:tc>
                  <a:txBody>
                    <a:bodyPr/>
                    <a:lstStyle/>
                    <a:p>
                      <a:pPr algn="r"/>
                      <a:r>
                        <a:rPr lang="en-US" altLang="zh-CN" dirty="0"/>
                        <a:t>0.1</a:t>
                      </a:r>
                      <a:endParaRPr lang="zh-CN" altLang="en-US" dirty="0"/>
                    </a:p>
                  </a:txBody>
                  <a:tcPr/>
                </a:tc>
                <a:tc>
                  <a:txBody>
                    <a:bodyPr/>
                    <a:lstStyle/>
                    <a:p>
                      <a:pPr algn="r"/>
                      <a:r>
                        <a:rPr lang="en-US" altLang="zh-CN" dirty="0"/>
                        <a:t>0.2</a:t>
                      </a:r>
                      <a:endParaRPr lang="zh-CN" altLang="en-US" dirty="0"/>
                    </a:p>
                  </a:txBody>
                  <a:tcPr/>
                </a:tc>
                <a:tc>
                  <a:txBody>
                    <a:bodyPr/>
                    <a:lstStyle/>
                    <a:p>
                      <a:pPr algn="r"/>
                      <a:r>
                        <a:rPr lang="en-US" altLang="zh-CN" dirty="0"/>
                        <a:t>0.3</a:t>
                      </a:r>
                      <a:endParaRPr lang="zh-CN" altLang="en-US" dirty="0"/>
                    </a:p>
                  </a:txBody>
                  <a:tcPr/>
                </a:tc>
                <a:tc>
                  <a:txBody>
                    <a:bodyPr/>
                    <a:lstStyle/>
                    <a:p>
                      <a:pPr algn="r"/>
                      <a:r>
                        <a:rPr lang="en-US" altLang="zh-CN" dirty="0"/>
                        <a:t>0.4</a:t>
                      </a:r>
                      <a:endParaRPr lang="zh-CN" altLang="en-US" dirty="0"/>
                    </a:p>
                  </a:txBody>
                  <a:tcPr/>
                </a:tc>
                <a:tc>
                  <a:txBody>
                    <a:bodyPr/>
                    <a:lstStyle/>
                    <a:p>
                      <a:pPr algn="r"/>
                      <a:r>
                        <a:rPr lang="en-US" altLang="zh-CN" dirty="0"/>
                        <a:t>0.5</a:t>
                      </a:r>
                      <a:endParaRPr lang="zh-CN" altLang="en-US" dirty="0"/>
                    </a:p>
                  </a:txBody>
                  <a:tcPr/>
                </a:tc>
                <a:tc>
                  <a:txBody>
                    <a:bodyPr/>
                    <a:lstStyle/>
                    <a:p>
                      <a:pPr algn="r"/>
                      <a:r>
                        <a:rPr lang="en-US" altLang="zh-CN" dirty="0"/>
                        <a:t>0.6</a:t>
                      </a:r>
                      <a:endParaRPr lang="zh-CN" altLang="en-US" dirty="0"/>
                    </a:p>
                  </a:txBody>
                  <a:tcPr/>
                </a:tc>
                <a:tc>
                  <a:txBody>
                    <a:bodyPr/>
                    <a:lstStyle/>
                    <a:p>
                      <a:pPr algn="r"/>
                      <a:r>
                        <a:rPr lang="en-US" altLang="zh-CN" dirty="0"/>
                        <a:t>0.7</a:t>
                      </a:r>
                      <a:endParaRPr lang="zh-CN" altLang="en-US" dirty="0"/>
                    </a:p>
                  </a:txBody>
                  <a:tcPr/>
                </a:tc>
                <a:tc>
                  <a:txBody>
                    <a:bodyPr/>
                    <a:lstStyle/>
                    <a:p>
                      <a:pPr algn="r"/>
                      <a:r>
                        <a:rPr lang="en-US" altLang="zh-CN" dirty="0"/>
                        <a:t>0.8</a:t>
                      </a:r>
                      <a:endParaRPr lang="zh-CN" altLang="en-US" dirty="0"/>
                    </a:p>
                  </a:txBody>
                  <a:tcPr/>
                </a:tc>
                <a:tc>
                  <a:txBody>
                    <a:bodyPr/>
                    <a:lstStyle/>
                    <a:p>
                      <a:pPr algn="r"/>
                      <a:r>
                        <a:rPr lang="en-US" altLang="zh-CN" dirty="0"/>
                        <a:t>0.9</a:t>
                      </a:r>
                      <a:endParaRPr lang="zh-CN" altLang="en-US" dirty="0"/>
                    </a:p>
                  </a:txBody>
                  <a:tcPr/>
                </a:tc>
                <a:extLst>
                  <a:ext uri="{0D108BD9-81ED-4DB2-BD59-A6C34878D82A}">
                    <a16:rowId xmlns:a16="http://schemas.microsoft.com/office/drawing/2014/main" val="1889368882"/>
                  </a:ext>
                </a:extLst>
              </a:tr>
              <a:tr h="581245">
                <a:tc>
                  <a:txBody>
                    <a:bodyPr/>
                    <a:lstStyle/>
                    <a:p>
                      <a:r>
                        <a:rPr lang="en-US" altLang="zh-CN" dirty="0"/>
                        <a:t>ARI with PCA</a:t>
                      </a:r>
                      <a:endParaRPr lang="zh-CN" altLang="en-US" dirty="0"/>
                    </a:p>
                  </a:txBody>
                  <a:tcPr/>
                </a:tc>
                <a:tc>
                  <a:txBody>
                    <a:bodyPr/>
                    <a:lstStyle/>
                    <a:p>
                      <a:pPr algn="r"/>
                      <a:r>
                        <a:rPr lang="en-US" altLang="zh-CN" dirty="0"/>
                        <a:t>0.1952</a:t>
                      </a:r>
                      <a:endParaRPr lang="zh-CN" altLang="en-US" dirty="0"/>
                    </a:p>
                  </a:txBody>
                  <a:tcPr/>
                </a:tc>
                <a:tc>
                  <a:txBody>
                    <a:bodyPr/>
                    <a:lstStyle/>
                    <a:p>
                      <a:pPr algn="r"/>
                      <a:r>
                        <a:rPr lang="en-US" altLang="zh-CN" dirty="0"/>
                        <a:t>0.2990</a:t>
                      </a:r>
                      <a:endParaRPr lang="zh-CN" altLang="en-US" dirty="0"/>
                    </a:p>
                  </a:txBody>
                  <a:tcPr/>
                </a:tc>
                <a:tc>
                  <a:txBody>
                    <a:bodyPr/>
                    <a:lstStyle/>
                    <a:p>
                      <a:pPr algn="r"/>
                      <a:r>
                        <a:rPr lang="en-US" altLang="zh-CN" dirty="0"/>
                        <a:t>0.3234</a:t>
                      </a:r>
                      <a:endParaRPr lang="zh-CN" altLang="en-US" dirty="0"/>
                    </a:p>
                  </a:txBody>
                  <a:tcPr/>
                </a:tc>
                <a:tc>
                  <a:txBody>
                    <a:bodyPr/>
                    <a:lstStyle/>
                    <a:p>
                      <a:pPr algn="r"/>
                      <a:r>
                        <a:rPr lang="en-US" altLang="zh-CN" dirty="0"/>
                        <a:t>0.3181</a:t>
                      </a:r>
                      <a:endParaRPr lang="zh-CN" altLang="en-US" dirty="0"/>
                    </a:p>
                  </a:txBody>
                  <a:tcPr/>
                </a:tc>
                <a:tc>
                  <a:txBody>
                    <a:bodyPr/>
                    <a:lstStyle/>
                    <a:p>
                      <a:pPr algn="r"/>
                      <a:r>
                        <a:rPr lang="en-US" altLang="zh-CN" dirty="0"/>
                        <a:t>0.3253</a:t>
                      </a:r>
                      <a:endParaRPr lang="zh-CN" altLang="en-US" dirty="0"/>
                    </a:p>
                  </a:txBody>
                  <a:tcPr/>
                </a:tc>
                <a:tc>
                  <a:txBody>
                    <a:bodyPr/>
                    <a:lstStyle/>
                    <a:p>
                      <a:pPr algn="r"/>
                      <a:r>
                        <a:rPr lang="en-US" altLang="zh-CN" dirty="0"/>
                        <a:t>0.3224</a:t>
                      </a:r>
                      <a:endParaRPr lang="zh-CN" altLang="en-US" dirty="0"/>
                    </a:p>
                  </a:txBody>
                  <a:tcPr/>
                </a:tc>
                <a:tc>
                  <a:txBody>
                    <a:bodyPr/>
                    <a:lstStyle/>
                    <a:p>
                      <a:pPr algn="r"/>
                      <a:r>
                        <a:rPr lang="en-US" altLang="zh-CN" dirty="0"/>
                        <a:t>0.3244</a:t>
                      </a:r>
                      <a:endParaRPr lang="zh-CN" altLang="en-US" dirty="0"/>
                    </a:p>
                  </a:txBody>
                  <a:tcPr/>
                </a:tc>
                <a:tc>
                  <a:txBody>
                    <a:bodyPr/>
                    <a:lstStyle/>
                    <a:p>
                      <a:pPr algn="r"/>
                      <a:r>
                        <a:rPr lang="en-US" altLang="zh-CN" dirty="0"/>
                        <a:t>0.3267</a:t>
                      </a:r>
                      <a:endParaRPr lang="zh-CN" altLang="en-US" dirty="0"/>
                    </a:p>
                  </a:txBody>
                  <a:tcPr/>
                </a:tc>
                <a:tc>
                  <a:txBody>
                    <a:bodyPr/>
                    <a:lstStyle/>
                    <a:p>
                      <a:pPr algn="r"/>
                      <a:r>
                        <a:rPr lang="en-US" altLang="zh-CN" dirty="0"/>
                        <a:t>0.3278</a:t>
                      </a:r>
                      <a:endParaRPr lang="zh-CN" altLang="en-US" dirty="0"/>
                    </a:p>
                  </a:txBody>
                  <a:tcPr/>
                </a:tc>
                <a:extLst>
                  <a:ext uri="{0D108BD9-81ED-4DB2-BD59-A6C34878D82A}">
                    <a16:rowId xmlns:a16="http://schemas.microsoft.com/office/drawing/2014/main" val="865501056"/>
                  </a:ext>
                </a:extLst>
              </a:tr>
            </a:tbl>
          </a:graphicData>
        </a:graphic>
      </p:graphicFrame>
    </p:spTree>
    <p:extLst>
      <p:ext uri="{BB962C8B-B14F-4D97-AF65-F5344CB8AC3E}">
        <p14:creationId xmlns:p14="http://schemas.microsoft.com/office/powerpoint/2010/main" val="423032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8EE09-D90B-354E-913F-483E75B0035E}"/>
              </a:ext>
            </a:extLst>
          </p:cNvPr>
          <p:cNvSpPr>
            <a:spLocks noGrp="1"/>
          </p:cNvSpPr>
          <p:nvPr>
            <p:ph type="title"/>
          </p:nvPr>
        </p:nvSpPr>
        <p:spPr>
          <a:xfrm>
            <a:off x="685800" y="689629"/>
            <a:ext cx="7772040" cy="515715"/>
          </a:xfrm>
        </p:spPr>
        <p:txBody>
          <a:bodyPr>
            <a:normAutofit/>
          </a:bodyPr>
          <a:lstStyle/>
          <a:p>
            <a:pPr algn="ctr"/>
            <a:r>
              <a:rPr kumimoji="1" lang="en-US" altLang="zh-CN" sz="4000" dirty="0"/>
              <a:t>Remarks</a:t>
            </a:r>
            <a:endParaRPr kumimoji="1" lang="zh-CN" altLang="en-US" sz="4000" dirty="0"/>
          </a:p>
        </p:txBody>
      </p:sp>
      <p:sp>
        <p:nvSpPr>
          <p:cNvPr id="3" name="文本占位符 2">
            <a:extLst>
              <a:ext uri="{FF2B5EF4-FFF2-40B4-BE49-F238E27FC236}">
                <a16:creationId xmlns:a16="http://schemas.microsoft.com/office/drawing/2014/main" id="{1337C260-DD2E-514B-9523-F995E7ACBCD0}"/>
              </a:ext>
            </a:extLst>
          </p:cNvPr>
          <p:cNvSpPr>
            <a:spLocks noGrp="1"/>
          </p:cNvSpPr>
          <p:nvPr>
            <p:ph type="body"/>
          </p:nvPr>
        </p:nvSpPr>
        <p:spPr>
          <a:xfrm>
            <a:off x="457200" y="1353787"/>
            <a:ext cx="8229240" cy="5189517"/>
          </a:xfrm>
        </p:spPr>
        <p:txBody>
          <a:bodyPr>
            <a:normAutofit/>
          </a:bodyPr>
          <a:lstStyle/>
          <a:p>
            <a:r>
              <a:rPr kumimoji="1" lang="en-US" altLang="zh-CN" sz="2400" dirty="0">
                <a:latin typeface="Cambria Math" panose="02040503050406030204" pitchFamily="18" charset="0"/>
                <a:ea typeface="Cambria Math" panose="02040503050406030204" pitchFamily="18" charset="0"/>
              </a:rPr>
              <a:t>For smaller </a:t>
            </a:r>
            <a:r>
              <a:rPr kumimoji="1" lang="en-US" altLang="zh-CN" sz="2400" dirty="0" err="1">
                <a:latin typeface="Cambria Math" panose="02040503050406030204" pitchFamily="18" charset="0"/>
                <a:ea typeface="Cambria Math" panose="02040503050406030204" pitchFamily="18" charset="0"/>
              </a:rPr>
              <a:t>sklearn</a:t>
            </a:r>
            <a:r>
              <a:rPr kumimoji="1" lang="en-US" altLang="zh-CN" sz="2400" dirty="0">
                <a:latin typeface="Cambria Math" panose="02040503050406030204" pitchFamily="18" charset="0"/>
                <a:ea typeface="Cambria Math" panose="02040503050406030204" pitchFamily="18" charset="0"/>
              </a:rPr>
              <a:t> dataset wine, iris and breast cancer, it seems that ARI of PCA assisted k-means clustering doesn’t increase as much as we saw in the case of digits. This is probably due to their small size. </a:t>
            </a:r>
          </a:p>
          <a:p>
            <a:r>
              <a:rPr kumimoji="1" lang="en-US" altLang="zh-CN" sz="2400" dirty="0">
                <a:latin typeface="Cambria Math" panose="02040503050406030204" pitchFamily="18" charset="0"/>
                <a:ea typeface="Cambria Math" panose="02040503050406030204" pitchFamily="18" charset="0"/>
              </a:rPr>
              <a:t>The method of external evaluation has its own drawback. In big dataset there might be hidden clusters that aren’t reflected by their labels. The number of labels might be too small and it causes clustering algorithm performing badly. This explains why the ARI of </a:t>
            </a:r>
            <a:r>
              <a:rPr kumimoji="1" lang="en-US" altLang="zh-CN" sz="2400" dirty="0" err="1">
                <a:latin typeface="Cambria Math" panose="02040503050406030204" pitchFamily="18" charset="0"/>
                <a:ea typeface="Cambria Math" panose="02040503050406030204" pitchFamily="18" charset="0"/>
              </a:rPr>
              <a:t>mnist</a:t>
            </a:r>
            <a:r>
              <a:rPr kumimoji="1" lang="en-US" altLang="zh-CN" sz="2400" dirty="0">
                <a:latin typeface="Cambria Math" panose="02040503050406030204" pitchFamily="18" charset="0"/>
                <a:ea typeface="Cambria Math" panose="02040503050406030204" pitchFamily="18" charset="0"/>
              </a:rPr>
              <a:t> dataset is less than 0.5 and only a tiny increase of ARI is observed when PCA is involved.</a:t>
            </a:r>
          </a:p>
          <a:p>
            <a:r>
              <a:rPr kumimoji="1" lang="en-US" altLang="zh-CN" sz="2400" dirty="0">
                <a:latin typeface="Cambria Math" panose="02040503050406030204" pitchFamily="18" charset="0"/>
                <a:ea typeface="Cambria Math" panose="02040503050406030204" pitchFamily="18" charset="0"/>
              </a:rPr>
              <a:t>We haven’t observed a significant decrease of ARI when PCA is involved, so it’s always a good idea to do PCA since it can speed up clustering, especially when we have more than thousands of features.</a:t>
            </a:r>
          </a:p>
          <a:p>
            <a:endParaRPr kumimoji="1" lang="zh-CN" altLang="en-US" sz="2400" dirty="0"/>
          </a:p>
        </p:txBody>
      </p:sp>
    </p:spTree>
    <p:extLst>
      <p:ext uri="{BB962C8B-B14F-4D97-AF65-F5344CB8AC3E}">
        <p14:creationId xmlns:p14="http://schemas.microsoft.com/office/powerpoint/2010/main" val="3778818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Power-Point-Helmet</Template>
  <TotalTime>7323</TotalTime>
  <Words>484</Words>
  <Application>Microsoft Macintosh PowerPoint</Application>
  <PresentationFormat>全屏显示(4:3)</PresentationFormat>
  <Paragraphs>54</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6</vt:i4>
      </vt:variant>
    </vt:vector>
  </HeadingPairs>
  <TitlesOfParts>
    <vt:vector size="16" baseType="lpstr">
      <vt:lpstr>Gotham Book</vt:lpstr>
      <vt:lpstr>Gotham-Bold</vt:lpstr>
      <vt:lpstr>Arial</vt:lpstr>
      <vt:lpstr>Calibri Light</vt:lpstr>
      <vt:lpstr>Cambria Math</vt:lpstr>
      <vt:lpstr>Symbol</vt:lpstr>
      <vt:lpstr>Times New Roman</vt:lpstr>
      <vt:lpstr>Wingdings</vt:lpstr>
      <vt:lpstr>Office Theme</vt:lpstr>
      <vt:lpstr>Office Theme</vt:lpstr>
      <vt:lpstr>PowerPoint 演示文稿</vt:lpstr>
      <vt:lpstr>Experiment Design</vt:lpstr>
      <vt:lpstr>A fictitious example</vt:lpstr>
      <vt:lpstr>Dataset digits</vt:lpstr>
      <vt:lpstr>Dataset mnist</vt:lpstr>
      <vt:lpstr>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Weighted multiscale colored graph in protein-ligand binding energy predictions</dc:title>
  <dc:subject/>
  <dc:creator>Nguyen, Duc</dc:creator>
  <dc:description/>
  <cp:lastModifiedBy>Wei Xiaoqi</cp:lastModifiedBy>
  <cp:revision>261</cp:revision>
  <cp:lastPrinted>2010-09-08T13:46:11Z</cp:lastPrinted>
  <dcterms:created xsi:type="dcterms:W3CDTF">2017-09-27T16:04:59Z</dcterms:created>
  <dcterms:modified xsi:type="dcterms:W3CDTF">2020-09-10T01:29:43Z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24</vt:i4>
  </property>
</Properties>
</file>