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74" r:id="rId5"/>
    <p:sldId id="271" r:id="rId6"/>
    <p:sldId id="261" r:id="rId7"/>
    <p:sldId id="268" r:id="rId8"/>
    <p:sldId id="270" r:id="rId9"/>
    <p:sldId id="263"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53A"/>
    <a:srgbClr val="0C6E34"/>
    <a:srgbClr val="0A79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107" d="100"/>
          <a:sy n="107" d="100"/>
        </p:scale>
        <p:origin x="1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1728720"/>
            <a:ext cx="7772040" cy="603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8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1728720"/>
            <a:ext cx="7772040" cy="603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728720"/>
            <a:ext cx="7772040" cy="1301760"/>
          </a:xfrm>
          <a:prstGeom prst="rect">
            <a:avLst/>
          </a:prstGeom>
        </p:spPr>
        <p:txBody>
          <a:bodyPr lIns="0" tIns="0" rIns="0" bIns="0" anchor="ctr"/>
          <a:lstStyle/>
          <a:p>
            <a:endParaRPr lang="en-US" sz="44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Gotham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p:cNvPicPr/>
          <p:nvPr/>
        </p:nvPicPr>
        <p:blipFill>
          <a:blip r:embed="rId15"/>
          <a:stretch/>
        </p:blipFill>
        <p:spPr>
          <a:xfrm>
            <a:off x="0" y="0"/>
            <a:ext cx="9143640" cy="245880"/>
          </a:xfrm>
          <a:prstGeom prst="rect">
            <a:avLst/>
          </a:prstGeom>
          <a:ln w="9360">
            <a:noFill/>
          </a:ln>
        </p:spPr>
      </p:pic>
      <p:sp>
        <p:nvSpPr>
          <p:cNvPr id="7" name="PlaceHolder 1"/>
          <p:cNvSpPr>
            <a:spLocks noGrp="1"/>
          </p:cNvSpPr>
          <p:nvPr>
            <p:ph type="title"/>
          </p:nvPr>
        </p:nvSpPr>
        <p:spPr>
          <a:xfrm>
            <a:off x="685800" y="1728720"/>
            <a:ext cx="7772040" cy="1301760"/>
          </a:xfrm>
          <a:prstGeom prst="rect">
            <a:avLst/>
          </a:prstGeom>
        </p:spPr>
        <p:txBody>
          <a:bodyPr lIns="90000" tIns="45000" rIns="90000" bIns="45000">
            <a:normAutofit/>
          </a:bodyPr>
          <a:lstStyle/>
          <a:p>
            <a:pPr>
              <a:lnSpc>
                <a:spcPct val="100000"/>
              </a:lnSpc>
            </a:pPr>
            <a:r>
              <a:rPr lang="en-US" sz="3600" b="0" strike="noStrike" spc="-1">
                <a:solidFill>
                  <a:srgbClr val="18453B"/>
                </a:solidFill>
                <a:latin typeface="Gotham-Bold"/>
                <a:ea typeface="ＭＳ Ｐゴシック"/>
              </a:rPr>
              <a:t>Presentation Title</a:t>
            </a:r>
            <a:endParaRPr lang="en-US" sz="3600" b="0" strike="noStrike" spc="-1">
              <a:solidFill>
                <a:srgbClr val="000000"/>
              </a:solidFill>
              <a:latin typeface="Arial"/>
            </a:endParaRPr>
          </a:p>
        </p:txBody>
      </p:sp>
      <p:sp>
        <p:nvSpPr>
          <p:cNvPr id="2" name="PlaceHolder 2"/>
          <p:cNvSpPr>
            <a:spLocks noGrp="1"/>
          </p:cNvSpPr>
          <p:nvPr>
            <p:ph type="dt"/>
          </p:nvPr>
        </p:nvSpPr>
        <p:spPr>
          <a:xfrm>
            <a:off x="457200" y="6356520"/>
            <a:ext cx="2133360" cy="364680"/>
          </a:xfrm>
          <a:prstGeom prst="rect">
            <a:avLst/>
          </a:prstGeom>
        </p:spPr>
        <p:txBody>
          <a:bodyPr anchor="ctr"/>
          <a:lstStyle/>
          <a:p>
            <a:pPr>
              <a:lnSpc>
                <a:spcPct val="100000"/>
              </a:lnSpc>
            </a:pPr>
            <a:fld id="{B65EADBD-B1B9-42DF-A690-5825014233FE}" type="datetime1">
              <a:rPr lang="en-US" sz="1200" b="0" strike="noStrike" spc="-1">
                <a:solidFill>
                  <a:srgbClr val="939393"/>
                </a:solidFill>
                <a:latin typeface="Gotham Book"/>
                <a:ea typeface="Gotham Book"/>
              </a:rPr>
              <a:t>9/8/20</a:t>
            </a:fld>
            <a:endParaRPr lang="en-US" sz="1200" b="0" strike="noStrike" spc="-1">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b="0" strike="noStrike" spc="-1">
                <a:solidFill>
                  <a:srgbClr val="939393"/>
                </a:solidFill>
                <a:latin typeface="Gotham Book"/>
              </a:rPr>
              <a:t>Footer</a:t>
            </a:r>
            <a:endParaRPr lang="en-US" sz="1200" b="0" strike="noStrike" spc="-1">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621A0AD-5445-4D9A-B2B1-2C208A6540D3}" type="slidenum">
              <a:rPr lang="en-US" sz="1200" b="0" strike="noStrike" spc="-1">
                <a:solidFill>
                  <a:srgbClr val="939393"/>
                </a:solidFill>
                <a:latin typeface="Gotham Book"/>
                <a:ea typeface="Gotham Book"/>
              </a:rPr>
              <a:t>‹#›</a:t>
            </a:fld>
            <a:endParaRPr lang="en-US" sz="1200" b="0" strike="noStrike" spc="-1">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Gotham Book"/>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Gotham Book"/>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Gotham Book"/>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Gotham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otham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otham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otham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p:cNvPicPr/>
          <p:nvPr/>
        </p:nvPicPr>
        <p:blipFill>
          <a:blip r:embed="rId15"/>
          <a:stretch/>
        </p:blipFill>
        <p:spPr>
          <a:xfrm>
            <a:off x="0" y="0"/>
            <a:ext cx="9143640" cy="245880"/>
          </a:xfrm>
          <a:prstGeom prst="rect">
            <a:avLst/>
          </a:prstGeom>
          <a:ln w="9360">
            <a:noFill/>
          </a:ln>
        </p:spPr>
      </p:pic>
      <p:sp>
        <p:nvSpPr>
          <p:cNvPr id="43" name="PlaceHolder 1"/>
          <p:cNvSpPr>
            <a:spLocks noGrp="1"/>
          </p:cNvSpPr>
          <p:nvPr>
            <p:ph type="title"/>
          </p:nvPr>
        </p:nvSpPr>
        <p:spPr>
          <a:xfrm>
            <a:off x="387360" y="410760"/>
            <a:ext cx="8351640" cy="1072800"/>
          </a:xfrm>
          <a:prstGeom prst="rect">
            <a:avLst/>
          </a:prstGeom>
        </p:spPr>
        <p:txBody>
          <a:bodyPr lIns="0" tIns="0" rIns="0" bIns="0">
            <a:normAutofit/>
          </a:bodyPr>
          <a:lstStyle/>
          <a:p>
            <a:pPr algn="ctr">
              <a:lnSpc>
                <a:spcPct val="100000"/>
              </a:lnSpc>
            </a:pPr>
            <a:r>
              <a:rPr lang="en-US" sz="4400" b="0" strike="noStrike" spc="-1">
                <a:solidFill>
                  <a:srgbClr val="000000"/>
                </a:solidFill>
                <a:latin typeface="Gotham Book"/>
                <a:ea typeface="ＭＳ Ｐゴシック"/>
              </a:rPr>
              <a:t>TITELMASTERFORMAT DURCH KLICKEN BEARBEITEN</a:t>
            </a:r>
            <a:endParaRPr lang="en-US" sz="4400" b="0" strike="noStrike" spc="-1">
              <a:solidFill>
                <a:srgbClr val="000000"/>
              </a:solidFill>
              <a:latin typeface="Arial"/>
            </a:endParaRPr>
          </a:p>
        </p:txBody>
      </p:sp>
      <p:sp>
        <p:nvSpPr>
          <p:cNvPr id="44" name="PlaceHolder 2"/>
          <p:cNvSpPr>
            <a:spLocks noGrp="1"/>
          </p:cNvSpPr>
          <p:nvPr>
            <p:ph type="body"/>
          </p:nvPr>
        </p:nvSpPr>
        <p:spPr>
          <a:xfrm>
            <a:off x="387360" y="942480"/>
            <a:ext cx="8351640" cy="541080"/>
          </a:xfrm>
          <a:prstGeom prst="rect">
            <a:avLst/>
          </a:prstGeom>
        </p:spPr>
        <p:txBody>
          <a:bodyPr lIns="10800" tIns="45000" rIns="90000" bIns="45000"/>
          <a:lstStyle/>
          <a:p>
            <a:pPr>
              <a:lnSpc>
                <a:spcPct val="100000"/>
              </a:lnSpc>
              <a:spcBef>
                <a:spcPts val="641"/>
              </a:spcBef>
            </a:pPr>
            <a:r>
              <a:rPr lang="en-US" sz="3200" b="0" strike="noStrike" spc="-1">
                <a:solidFill>
                  <a:srgbClr val="000000"/>
                </a:solidFill>
                <a:latin typeface="Calibri Light"/>
                <a:ea typeface="ＭＳ Ｐゴシック"/>
              </a:rPr>
              <a:t>Enter your subheadline here</a:t>
            </a:r>
            <a:endParaRPr lang="en-US" sz="3200" b="0" strike="noStrike" spc="-1">
              <a:solidFill>
                <a:srgbClr val="000000"/>
              </a:solidFill>
              <a:latin typeface="Gotham Book"/>
            </a:endParaRPr>
          </a:p>
        </p:txBody>
      </p:sp>
      <p:sp>
        <p:nvSpPr>
          <p:cNvPr id="45" name="PlaceHolder 3"/>
          <p:cNvSpPr>
            <a:spLocks noGrp="1"/>
          </p:cNvSpPr>
          <p:nvPr>
            <p:ph type="ftr"/>
          </p:nvPr>
        </p:nvSpPr>
        <p:spPr>
          <a:xfrm>
            <a:off x="2968200" y="6076440"/>
            <a:ext cx="3206880" cy="359640"/>
          </a:xfrm>
          <a:prstGeom prst="rect">
            <a:avLst/>
          </a:prstGeom>
        </p:spPr>
        <p:txBody>
          <a:bodyPr lIns="0" tIns="0" rIns="0" bIns="0" anchor="b"/>
          <a:lstStyle/>
          <a:p>
            <a:pPr algn="ctr">
              <a:lnSpc>
                <a:spcPct val="90000"/>
              </a:lnSpc>
              <a:spcAft>
                <a:spcPts val="1001"/>
              </a:spcAft>
            </a:pPr>
            <a:r>
              <a:rPr lang="en-US" sz="1200" b="0" strike="noStrike" spc="-1">
                <a:solidFill>
                  <a:srgbClr val="595959"/>
                </a:solidFill>
                <a:latin typeface="Calibri Light"/>
              </a:rPr>
              <a:t>Enter your footer text here</a:t>
            </a:r>
            <a:endParaRPr lang="en-US" sz="1200" b="0" strike="noStrike" spc="-1">
              <a:latin typeface="Times New Roman"/>
            </a:endParaRPr>
          </a:p>
        </p:txBody>
      </p:sp>
      <p:sp>
        <p:nvSpPr>
          <p:cNvPr id="46" name="PlaceHolder 4"/>
          <p:cNvSpPr>
            <a:spLocks noGrp="1"/>
          </p:cNvSpPr>
          <p:nvPr>
            <p:ph type="sldNum"/>
          </p:nvPr>
        </p:nvSpPr>
        <p:spPr>
          <a:xfrm>
            <a:off x="387360" y="6076440"/>
            <a:ext cx="685440" cy="359640"/>
          </a:xfrm>
          <a:prstGeom prst="rect">
            <a:avLst/>
          </a:prstGeom>
        </p:spPr>
        <p:txBody>
          <a:bodyPr lIns="0" tIns="0" rIns="0" bIns="0" anchor="b"/>
          <a:lstStyle/>
          <a:p>
            <a:pPr>
              <a:lnSpc>
                <a:spcPct val="90000"/>
              </a:lnSpc>
              <a:spcAft>
                <a:spcPts val="1001"/>
              </a:spcAft>
            </a:pPr>
            <a:fld id="{E90415F7-20C1-4A7E-B25C-E51B309FDFDC}" type="slidenum">
              <a:rPr lang="en-US" sz="1400" b="1" strike="noStrike" spc="-1">
                <a:solidFill>
                  <a:srgbClr val="595959"/>
                </a:solidFill>
                <a:latin typeface="Gotham Book"/>
              </a:rPr>
              <a:t>‹#›</a:t>
            </a:fld>
            <a:endParaRPr lang="en-US" sz="1400" b="0" strike="noStrike" spc="-1">
              <a:latin typeface="Times New Roman"/>
            </a:endParaRPr>
          </a:p>
        </p:txBody>
      </p:sp>
      <p:sp>
        <p:nvSpPr>
          <p:cNvPr id="47" name="PlaceHolder 5"/>
          <p:cNvSpPr>
            <a:spLocks noGrp="1"/>
          </p:cNvSpPr>
          <p:nvPr>
            <p:ph type="body"/>
          </p:nvPr>
        </p:nvSpPr>
        <p:spPr>
          <a:xfrm>
            <a:off x="387360" y="1483920"/>
            <a:ext cx="8351640" cy="4319640"/>
          </a:xfrm>
          <a:prstGeom prst="rect">
            <a:avLst/>
          </a:prstGeom>
        </p:spPr>
        <p:txBody>
          <a:bodyPr lIns="90000" tIns="45000" rIns="90000" bIns="45000"/>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Gotham Book"/>
                <a:ea typeface="ＭＳ Ｐゴシック"/>
              </a:rPr>
              <a:t>Textmasterformat bearbeiten</a:t>
            </a:r>
            <a:endParaRPr lang="en-US" sz="2000" b="0" strike="noStrike" spc="-1">
              <a:solidFill>
                <a:srgbClr val="000000"/>
              </a:solidFill>
              <a:latin typeface="Gotham Book"/>
            </a:endParaRPr>
          </a:p>
          <a:p>
            <a:pPr marL="743040" lvl="1" indent="-285480">
              <a:lnSpc>
                <a:spcPct val="100000"/>
              </a:lnSpc>
              <a:spcBef>
                <a:spcPts val="360"/>
              </a:spcBef>
              <a:buClr>
                <a:srgbClr val="000000"/>
              </a:buClr>
              <a:buFont typeface="Arial"/>
              <a:buChar char="–"/>
            </a:pPr>
            <a:r>
              <a:rPr lang="en-US" sz="1800" b="0" strike="noStrike" spc="-1">
                <a:solidFill>
                  <a:srgbClr val="000000"/>
                </a:solidFill>
                <a:latin typeface="Gotham Book"/>
                <a:ea typeface="ＭＳ Ｐゴシック"/>
              </a:rPr>
              <a:t>Zweite Ebene</a:t>
            </a:r>
            <a:endParaRPr lang="en-US" sz="1800" b="0" strike="noStrike" spc="-1">
              <a:solidFill>
                <a:srgbClr val="000000"/>
              </a:solidFill>
              <a:latin typeface="Gotham Book"/>
            </a:endParaRPr>
          </a:p>
          <a:p>
            <a:pPr marL="1143000" lvl="2" indent="-228240">
              <a:lnSpc>
                <a:spcPct val="100000"/>
              </a:lnSpc>
              <a:spcBef>
                <a:spcPts val="320"/>
              </a:spcBef>
              <a:buClr>
                <a:srgbClr val="000000"/>
              </a:buClr>
              <a:buFont typeface="Arial"/>
              <a:buChar char="•"/>
            </a:pPr>
            <a:r>
              <a:rPr lang="en-US" sz="1600" b="0" strike="noStrike" spc="-1">
                <a:solidFill>
                  <a:srgbClr val="000000"/>
                </a:solidFill>
                <a:latin typeface="Gotham Book"/>
                <a:ea typeface="ＭＳ Ｐゴシック"/>
              </a:rPr>
              <a:t>Dritte Ebene</a:t>
            </a:r>
            <a:endParaRPr lang="en-US" sz="1600" b="0" strike="noStrike" spc="-1">
              <a:solidFill>
                <a:srgbClr val="000000"/>
              </a:solidFill>
              <a:latin typeface="Gotham Book"/>
            </a:endParaRPr>
          </a:p>
          <a:p>
            <a:pPr marL="1600200" lvl="3" indent="-228240">
              <a:lnSpc>
                <a:spcPct val="100000"/>
              </a:lnSpc>
              <a:spcBef>
                <a:spcPts val="281"/>
              </a:spcBef>
              <a:buClr>
                <a:srgbClr val="000000"/>
              </a:buClr>
              <a:buFont typeface="Arial"/>
              <a:buChar char="–"/>
            </a:pPr>
            <a:r>
              <a:rPr lang="en-US" sz="1400" b="0" strike="noStrike" spc="-1">
                <a:solidFill>
                  <a:srgbClr val="000000"/>
                </a:solidFill>
                <a:latin typeface="Gotham Book"/>
                <a:ea typeface="ＭＳ Ｐゴシック"/>
              </a:rPr>
              <a:t>Vierte Ebene</a:t>
            </a:r>
            <a:endParaRPr lang="en-US" sz="1400" b="0" strike="noStrike" spc="-1">
              <a:solidFill>
                <a:srgbClr val="000000"/>
              </a:solidFill>
              <a:latin typeface="Gotham Book"/>
            </a:endParaRPr>
          </a:p>
          <a:p>
            <a:pPr marL="2057400" lvl="4" indent="-228240">
              <a:lnSpc>
                <a:spcPct val="100000"/>
              </a:lnSpc>
              <a:spcBef>
                <a:spcPts val="281"/>
              </a:spcBef>
              <a:buClr>
                <a:srgbClr val="000000"/>
              </a:buClr>
              <a:buFont typeface="Arial"/>
              <a:buChar char="»"/>
            </a:pPr>
            <a:r>
              <a:rPr lang="en-US" sz="1400" b="0" strike="noStrike" spc="-1">
                <a:solidFill>
                  <a:srgbClr val="000000"/>
                </a:solidFill>
                <a:latin typeface="Gotham Book"/>
                <a:ea typeface="ＭＳ Ｐゴシック"/>
              </a:rPr>
              <a:t>Fünfte Ebene</a:t>
            </a:r>
            <a:endParaRPr lang="en-US" sz="1400" b="0" strike="noStrike" spc="-1">
              <a:solidFill>
                <a:srgbClr val="000000"/>
              </a:solidFill>
              <a:latin typeface="Gotham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xml"/><Relationship Id="rId7" Type="http://schemas.openxmlformats.org/officeDocument/2006/relationships/image" Target="../media/image9.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85800" y="1145520"/>
            <a:ext cx="7772040" cy="1536480"/>
          </a:xfrm>
          <a:prstGeom prst="rect">
            <a:avLst/>
          </a:prstGeom>
          <a:noFill/>
          <a:ln>
            <a:noFill/>
          </a:ln>
        </p:spPr>
        <p:txBody>
          <a:bodyPr/>
          <a:lstStyle/>
          <a:p>
            <a:pPr algn="ctr">
              <a:lnSpc>
                <a:spcPct val="100000"/>
              </a:lnSpc>
            </a:pPr>
            <a:r>
              <a:rPr lang="en-US" sz="4800" b="0" strike="noStrike" spc="-1" dirty="0">
                <a:solidFill>
                  <a:srgbClr val="17453A"/>
                </a:solidFill>
                <a:latin typeface="Gotham-Bold"/>
                <a:ea typeface="Gotham-Bold"/>
              </a:rPr>
              <a:t>Principal</a:t>
            </a:r>
            <a:r>
              <a:rPr lang="en-US" sz="4800" b="0" strike="noStrike" spc="-1" dirty="0">
                <a:solidFill>
                  <a:srgbClr val="18453B"/>
                </a:solidFill>
                <a:latin typeface="Gotham-Bold"/>
                <a:ea typeface="Gotham-Bold"/>
              </a:rPr>
              <a:t> Component Analysis(PCA)</a:t>
            </a:r>
            <a:br>
              <a:rPr dirty="0"/>
            </a:br>
            <a:r>
              <a:rPr lang="en-US" sz="2400" b="0" i="1" strike="noStrike" spc="-1" dirty="0">
                <a:solidFill>
                  <a:srgbClr val="808080"/>
                </a:solidFill>
                <a:latin typeface="Gotham-Bold"/>
                <a:ea typeface="Gotham-Bold"/>
              </a:rPr>
              <a:t> </a:t>
            </a:r>
            <a:endParaRPr lang="en-US" sz="2400" b="0" strike="noStrike" spc="-1" dirty="0">
              <a:solidFill>
                <a:srgbClr val="000000"/>
              </a:solidFill>
              <a:latin typeface="Arial"/>
            </a:endParaRPr>
          </a:p>
        </p:txBody>
      </p:sp>
      <p:sp>
        <p:nvSpPr>
          <p:cNvPr id="85" name="CustomShape 2"/>
          <p:cNvSpPr/>
          <p:nvPr/>
        </p:nvSpPr>
        <p:spPr>
          <a:xfrm>
            <a:off x="1302840" y="3286800"/>
            <a:ext cx="6400440" cy="31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algn="ctr">
              <a:lnSpc>
                <a:spcPct val="100000"/>
              </a:lnSpc>
              <a:spcBef>
                <a:spcPts val="1959"/>
              </a:spcBef>
            </a:pPr>
            <a:r>
              <a:rPr lang="en-US" sz="9800" b="0" strike="noStrike" spc="-1" dirty="0" err="1">
                <a:solidFill>
                  <a:srgbClr val="404040"/>
                </a:solidFill>
                <a:latin typeface="Gotham Book"/>
              </a:rPr>
              <a:t>Guowei</a:t>
            </a:r>
            <a:r>
              <a:rPr lang="en-US" sz="9800" b="0" strike="noStrike" spc="-1" dirty="0">
                <a:solidFill>
                  <a:srgbClr val="404040"/>
                </a:solidFill>
                <a:latin typeface="Gotham Book"/>
              </a:rPr>
              <a:t>  Wei</a:t>
            </a:r>
            <a:endParaRPr lang="en-US" sz="9800" b="0" strike="noStrike" spc="-1" dirty="0">
              <a:latin typeface="Arial"/>
            </a:endParaRPr>
          </a:p>
          <a:p>
            <a:pPr algn="ctr">
              <a:lnSpc>
                <a:spcPct val="100000"/>
              </a:lnSpc>
              <a:spcBef>
                <a:spcPts val="1959"/>
              </a:spcBef>
            </a:pPr>
            <a:r>
              <a:rPr lang="en-US" sz="9800" b="0" strike="noStrike" spc="-1" dirty="0">
                <a:solidFill>
                  <a:srgbClr val="404040"/>
                </a:solidFill>
                <a:latin typeface="Gotham Book"/>
              </a:rPr>
              <a:t>Department of Mathematics</a:t>
            </a:r>
            <a:endParaRPr lang="en-US" sz="9800" b="0" strike="noStrike" spc="-1" dirty="0">
              <a:latin typeface="Arial"/>
            </a:endParaRPr>
          </a:p>
          <a:p>
            <a:pPr algn="ctr">
              <a:lnSpc>
                <a:spcPct val="100000"/>
              </a:lnSpc>
              <a:spcBef>
                <a:spcPts val="1959"/>
              </a:spcBef>
            </a:pPr>
            <a:r>
              <a:rPr lang="en-US" sz="9800" b="0" strike="noStrike" spc="-1" dirty="0">
                <a:solidFill>
                  <a:srgbClr val="404040"/>
                </a:solidFill>
                <a:latin typeface="Gotham Book"/>
              </a:rPr>
              <a:t>Michigan State University</a:t>
            </a:r>
            <a:endParaRPr lang="en-US" sz="9800" b="0" strike="noStrike" spc="-1" dirty="0">
              <a:latin typeface="Arial"/>
            </a:endParaRPr>
          </a:p>
          <a:p>
            <a:pPr algn="ctr">
              <a:lnSpc>
                <a:spcPct val="100000"/>
              </a:lnSpc>
              <a:spcBef>
                <a:spcPts val="561"/>
              </a:spcBef>
            </a:pPr>
            <a:endParaRPr lang="en-US" sz="9800" b="0" strike="noStrike" spc="-1" dirty="0">
              <a:latin typeface="Arial"/>
            </a:endParaRPr>
          </a:p>
          <a:p>
            <a:pPr algn="ctr">
              <a:lnSpc>
                <a:spcPct val="100000"/>
              </a:lnSpc>
              <a:spcBef>
                <a:spcPts val="561"/>
              </a:spcBef>
            </a:pPr>
            <a:endParaRPr lang="en-US" sz="9800" b="0" strike="noStrike" spc="-1" dirty="0">
              <a:latin typeface="Arial"/>
            </a:endParaRPr>
          </a:p>
          <a:p>
            <a:pPr algn="ctr">
              <a:lnSpc>
                <a:spcPct val="100000"/>
              </a:lnSpc>
              <a:spcBef>
                <a:spcPts val="1400"/>
              </a:spcBef>
            </a:pPr>
            <a:r>
              <a:rPr lang="en-US" sz="7000" b="0" i="1" strike="noStrike" spc="-1" dirty="0">
                <a:solidFill>
                  <a:srgbClr val="808080"/>
                </a:solidFill>
                <a:latin typeface="Gotham-Bold"/>
                <a:ea typeface="Gotham-Bold"/>
              </a:rPr>
              <a:t>References: </a:t>
            </a:r>
            <a:endParaRPr lang="en-US" sz="7000" b="0" strike="noStrike" spc="-1" dirty="0">
              <a:latin typeface="Arial"/>
            </a:endParaRPr>
          </a:p>
          <a:p>
            <a:pPr algn="ctr">
              <a:lnSpc>
                <a:spcPct val="100000"/>
              </a:lnSpc>
              <a:spcBef>
                <a:spcPts val="1400"/>
              </a:spcBef>
            </a:pPr>
            <a:r>
              <a:rPr lang="en-US" sz="7000" b="0" i="1" strike="noStrike" spc="-1" dirty="0">
                <a:solidFill>
                  <a:srgbClr val="808080"/>
                </a:solidFill>
                <a:latin typeface="Gotham-Bold"/>
                <a:ea typeface="Gotham-Bold"/>
              </a:rPr>
              <a:t>Andrew Ng’s notes</a:t>
            </a:r>
            <a:endParaRPr lang="en-US" sz="7000" b="0" strike="noStrike" spc="-1" dirty="0">
              <a:latin typeface="Arial"/>
            </a:endParaRPr>
          </a:p>
          <a:p>
            <a:pPr algn="ctr">
              <a:lnSpc>
                <a:spcPct val="100000"/>
              </a:lnSpc>
              <a:spcBef>
                <a:spcPts val="1400"/>
              </a:spcBef>
            </a:pPr>
            <a:r>
              <a:rPr lang="en-US" sz="7000" b="0" i="1" strike="noStrike" spc="-1" dirty="0">
                <a:solidFill>
                  <a:srgbClr val="808080"/>
                </a:solidFill>
                <a:latin typeface="Gotham-Bold"/>
                <a:ea typeface="Gotham-Bold"/>
              </a:rPr>
              <a:t>Wikipedia</a:t>
            </a: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561"/>
              </a:spcBef>
            </a:pPr>
            <a:endParaRPr lang="en-US" sz="7000" b="0" strike="noStrike" spc="-1" dirty="0">
              <a:latin typeface="Arial"/>
            </a:endParaRPr>
          </a:p>
          <a:p>
            <a:pPr algn="ctr">
              <a:lnSpc>
                <a:spcPct val="100000"/>
              </a:lnSpc>
              <a:spcBef>
                <a:spcPts val="479"/>
              </a:spcBef>
            </a:pPr>
            <a:endParaRPr lang="en-US" sz="7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7C310-5B4B-EF44-848C-5128CF4756F2}"/>
              </a:ext>
            </a:extLst>
          </p:cNvPr>
          <p:cNvSpPr>
            <a:spLocks noGrp="1"/>
          </p:cNvSpPr>
          <p:nvPr>
            <p:ph type="title"/>
          </p:nvPr>
        </p:nvSpPr>
        <p:spPr>
          <a:xfrm>
            <a:off x="685980" y="794854"/>
            <a:ext cx="7772040" cy="575092"/>
          </a:xfrm>
        </p:spPr>
        <p:txBody>
          <a:bodyPr>
            <a:normAutofit fontScale="90000"/>
          </a:bodyPr>
          <a:lstStyle/>
          <a:p>
            <a:pPr algn="ctr"/>
            <a:r>
              <a:rPr kumimoji="1" lang="en-US" altLang="zh-CN" dirty="0">
                <a:solidFill>
                  <a:srgbClr val="17453A"/>
                </a:solidFill>
              </a:rPr>
              <a:t>Motivation</a:t>
            </a:r>
            <a:endParaRPr kumimoji="1" lang="zh-CN" altLang="en-US" dirty="0">
              <a:solidFill>
                <a:srgbClr val="17453A"/>
              </a:solidFill>
            </a:endParaRPr>
          </a:p>
        </p:txBody>
      </p:sp>
      <mc:AlternateContent xmlns:mc="http://schemas.openxmlformats.org/markup-compatibility/2006">
        <mc:Choice xmlns:a14="http://schemas.microsoft.com/office/drawing/2010/main" Requires="a14">
          <p:sp>
            <p:nvSpPr>
              <p:cNvPr id="3" name="副标题 2">
                <a:extLst>
                  <a:ext uri="{FF2B5EF4-FFF2-40B4-BE49-F238E27FC236}">
                    <a16:creationId xmlns:a16="http://schemas.microsoft.com/office/drawing/2014/main" id="{E743FB19-C142-E447-A861-B6ED4EEF6243}"/>
                  </a:ext>
                </a:extLst>
              </p:cNvPr>
              <p:cNvSpPr>
                <a:spLocks noGrp="1"/>
              </p:cNvSpPr>
              <p:nvPr>
                <p:ph type="subTitle"/>
              </p:nvPr>
            </p:nvSpPr>
            <p:spPr>
              <a:xfrm>
                <a:off x="457380" y="1543792"/>
                <a:ext cx="8229240" cy="4548646"/>
              </a:xfrm>
            </p:spPr>
            <p:txBody>
              <a:bodyPr>
                <a:noAutofit/>
              </a:bodyPr>
              <a:lstStyle/>
              <a:p>
                <a:r>
                  <a:rPr kumimoji="1" lang="en-US" altLang="zh-CN" sz="2400" dirty="0">
                    <a:latin typeface="Cambria Math" panose="02040503050406030204" pitchFamily="18" charset="0"/>
                    <a:ea typeface="Cambria Math" panose="02040503050406030204" pitchFamily="18" charset="0"/>
                  </a:rPr>
                  <a:t>Given an </a:t>
                </a:r>
                <a14:m>
                  <m:oMath xmlns:m="http://schemas.openxmlformats.org/officeDocument/2006/math">
                    <m:r>
                      <m:rPr>
                        <m:sty m:val="p"/>
                      </m:rPr>
                      <a:rPr kumimoji="1" lang="en-US" altLang="zh-CN" sz="2400" b="0" i="0" smtClean="0">
                        <a:latin typeface="Cambria Math" panose="02040503050406030204" pitchFamily="18" charset="0"/>
                        <a:ea typeface="Cambria Math" panose="02040503050406030204" pitchFamily="18" charset="0"/>
                      </a:rPr>
                      <m:t>m</m:t>
                    </m:r>
                    <m:r>
                      <a:rPr kumimoji="1" lang="en-US" altLang="zh-CN" sz="2400" i="1">
                        <a:latin typeface="Cambria Math" panose="02040503050406030204" pitchFamily="18" charset="0"/>
                        <a:ea typeface="Cambria Math" panose="02040503050406030204" pitchFamily="18" charset="0"/>
                      </a:rPr>
                      <m:t> × </m:t>
                    </m:r>
                    <m:r>
                      <a:rPr kumimoji="1" lang="en-US" altLang="zh-CN" sz="2400" b="0" i="1" smtClean="0">
                        <a:latin typeface="Cambria Math" panose="02040503050406030204" pitchFamily="18" charset="0"/>
                        <a:ea typeface="Cambria Math" panose="02040503050406030204" pitchFamily="18" charset="0"/>
                      </a:rPr>
                      <m:t>𝑛</m:t>
                    </m:r>
                  </m:oMath>
                </a14:m>
                <a:r>
                  <a:rPr kumimoji="1" lang="en-US" altLang="zh-CN" sz="2400" dirty="0">
                    <a:latin typeface="Cambria Math" panose="02040503050406030204" pitchFamily="18" charset="0"/>
                    <a:ea typeface="Cambria Math" panose="02040503050406030204" pitchFamily="18" charset="0"/>
                  </a:rPr>
                  <a:t> dataset X, when n is large we have the following problems:</a:t>
                </a:r>
              </a:p>
              <a:p>
                <a:pPr marL="342900" indent="-342900">
                  <a:buFont typeface="Arial" panose="020B0604020202020204" pitchFamily="34" charset="0"/>
                  <a:buChar char="•"/>
                </a:pPr>
                <a:r>
                  <a:rPr kumimoji="1" lang="en-US" altLang="zh-CN" sz="2400" dirty="0">
                    <a:latin typeface="Cambria Math" panose="02040503050406030204" pitchFamily="18" charset="0"/>
                    <a:ea typeface="Cambria Math" panose="02040503050406030204" pitchFamily="18" charset="0"/>
                  </a:rPr>
                  <a:t>If we want to draw scatter plots to visualize X we need to draw </a:t>
                </a:r>
                <a14:m>
                  <m:oMath xmlns:m="http://schemas.openxmlformats.org/officeDocument/2006/math">
                    <m:d>
                      <m:dPr>
                        <m:ctrlPr>
                          <a:rPr kumimoji="1" lang="en-US" altLang="zh-CN" sz="2400" i="1" smtClean="0">
                            <a:latin typeface="Cambria Math" panose="02040503050406030204" pitchFamily="18" charset="0"/>
                            <a:ea typeface="Cambria Math" panose="02040503050406030204" pitchFamily="18" charset="0"/>
                          </a:rPr>
                        </m:ctrlPr>
                      </m:dPr>
                      <m:e>
                        <m:f>
                          <m:fPr>
                            <m:type m:val="noBar"/>
                            <m:ctrlPr>
                              <a:rPr kumimoji="1" lang="en-US" altLang="zh-CN" sz="240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𝑛</m:t>
                            </m:r>
                          </m:num>
                          <m:den>
                            <m:r>
                              <a:rPr kumimoji="1" lang="en-US" altLang="zh-CN" sz="2400" b="0" i="1" smtClean="0">
                                <a:latin typeface="Cambria Math" panose="02040503050406030204" pitchFamily="18" charset="0"/>
                                <a:ea typeface="Cambria Math" panose="02040503050406030204" pitchFamily="18" charset="0"/>
                              </a:rPr>
                              <m:t>2</m:t>
                            </m:r>
                          </m:den>
                        </m:f>
                      </m:e>
                    </m:d>
                  </m:oMath>
                </a14:m>
                <a:r>
                  <a:rPr kumimoji="1" lang="en-US" altLang="zh-CN" sz="2400" dirty="0">
                    <a:latin typeface="Cambria Math" panose="02040503050406030204" pitchFamily="18" charset="0"/>
                    <a:ea typeface="Cambria Math" panose="02040503050406030204" pitchFamily="18" charset="0"/>
                  </a:rPr>
                  <a:t> of them. If p is large we can’t see all of them, moreover, it is likely that none of them will be informative.</a:t>
                </a:r>
              </a:p>
              <a:p>
                <a:pPr marL="342900" indent="-342900">
                  <a:buFont typeface="Arial" panose="020B0604020202020204" pitchFamily="34" charset="0"/>
                  <a:buChar char="•"/>
                </a:pPr>
                <a:r>
                  <a:rPr kumimoji="1" lang="en-US" altLang="zh-CN" sz="2400" dirty="0">
                    <a:latin typeface="Cambria Math" panose="02040503050406030204" pitchFamily="18" charset="0"/>
                    <a:ea typeface="Cambria Math" panose="02040503050406030204" pitchFamily="18" charset="0"/>
                  </a:rPr>
                  <a:t>In a real world scenario, it’s highly possible that many features are correlated. </a:t>
                </a:r>
              </a:p>
              <a:p>
                <a:pPr marL="342900" indent="-342900">
                  <a:buFont typeface="Arial" panose="020B0604020202020204" pitchFamily="34" charset="0"/>
                  <a:buChar char="•"/>
                </a:pPr>
                <a:r>
                  <a:rPr kumimoji="1" lang="en-US" altLang="zh-CN" sz="2400" dirty="0">
                    <a:latin typeface="Cambria Math" panose="02040503050406030204" pitchFamily="18" charset="0"/>
                    <a:ea typeface="Cambria Math" panose="02040503050406030204" pitchFamily="18" charset="0"/>
                  </a:rPr>
                  <a:t>Using all features to train a learning algorithm might cause overfitting.</a:t>
                </a:r>
              </a:p>
              <a:p>
                <a:r>
                  <a:rPr kumimoji="1" lang="en-US" altLang="zh-CN" sz="2400" dirty="0">
                    <a:latin typeface="Cambria Math" panose="02040503050406030204" pitchFamily="18" charset="0"/>
                    <a:ea typeface="Cambria Math" panose="02040503050406030204" pitchFamily="18" charset="0"/>
                  </a:rPr>
                  <a:t>Performing PCA in such situation would be helpful. It </a:t>
                </a:r>
                <a:r>
                  <a:rPr lang="en" altLang="zh-CN" sz="2400" dirty="0">
                    <a:latin typeface="Cambria Math" panose="02040503050406030204" pitchFamily="18" charset="0"/>
                    <a:ea typeface="Cambria Math" panose="02040503050406030204" pitchFamily="18" charset="0"/>
                  </a:rPr>
                  <a:t>finds a low-dimensional representation of X by doing an orthogonal transformation of </a:t>
                </a:r>
                <a14:m>
                  <m:oMath xmlns:m="http://schemas.openxmlformats.org/officeDocument/2006/math">
                    <m:sSup>
                      <m:sSupPr>
                        <m:ctrlPr>
                          <a:rPr lang="en"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𝑛</m:t>
                        </m:r>
                      </m:sup>
                    </m:sSup>
                  </m:oMath>
                </a14:m>
                <a:r>
                  <a:rPr lang="en" altLang="zh-CN" sz="2400" dirty="0">
                    <a:latin typeface="Cambria Math" panose="02040503050406030204" pitchFamily="18" charset="0"/>
                    <a:ea typeface="Cambria Math" panose="02040503050406030204" pitchFamily="18" charset="0"/>
                  </a:rPr>
                  <a:t>.  It is an unsupervised approach that involves only features </a:t>
                </a:r>
                <a14:m>
                  <m:oMath xmlns:m="http://schemas.openxmlformats.org/officeDocument/2006/math">
                    <m:sSub>
                      <m:sSubPr>
                        <m:ctrlPr>
                          <a:rPr lang="e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1</m:t>
                        </m:r>
                      </m:sub>
                    </m:sSub>
                  </m:oMath>
                </a14:m>
                <a:r>
                  <a:rPr lang="en" altLang="zh-CN" sz="2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2</m:t>
                        </m:r>
                      </m:sub>
                    </m:sSub>
                  </m:oMath>
                </a14:m>
                <a:r>
                  <a:rPr lang="en" altLang="zh-CN" sz="2400" dirty="0">
                    <a:latin typeface="Cambria Math" panose="02040503050406030204" pitchFamily="18" charset="0"/>
                    <a:ea typeface="Cambria Math" panose="02040503050406030204" pitchFamily="18" charset="0"/>
                  </a:rPr>
                  <a:t>, . . . , </a:t>
                </a:r>
                <a14:m>
                  <m:oMath xmlns:m="http://schemas.openxmlformats.org/officeDocument/2006/math">
                    <m:sSub>
                      <m:sSubPr>
                        <m:ctrlPr>
                          <a:rPr lang="e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𝑛</m:t>
                        </m:r>
                      </m:sub>
                    </m:sSub>
                  </m:oMath>
                </a14:m>
                <a:r>
                  <a:rPr lang="en" altLang="zh-CN" sz="2400" dirty="0">
                    <a:latin typeface="Cambria Math" panose="02040503050406030204" pitchFamily="18" charset="0"/>
                    <a:ea typeface="Cambria Math" panose="02040503050406030204" pitchFamily="18" charset="0"/>
                  </a:rPr>
                  <a:t>, and no associated label </a:t>
                </a:r>
                <a14:m>
                  <m:oMath xmlns:m="http://schemas.openxmlformats.org/officeDocument/2006/math">
                    <m:r>
                      <m:rPr>
                        <m:nor/>
                      </m:rPr>
                      <a:rPr lang="en-US" altLang="zh-CN" sz="2400">
                        <a:latin typeface="Cambria Math" panose="02040503050406030204" pitchFamily="18" charset="0"/>
                        <a:ea typeface="Cambria Math" panose="02040503050406030204" pitchFamily="18" charset="0"/>
                      </a:rPr>
                      <m:t>Y</m:t>
                    </m:r>
                  </m:oMath>
                </a14:m>
                <a:r>
                  <a:rPr lang="en" altLang="zh-CN" sz="2400" dirty="0">
                    <a:latin typeface="Cambria Math" panose="02040503050406030204" pitchFamily="18" charset="0"/>
                    <a:ea typeface="Cambria Math" panose="02040503050406030204" pitchFamily="18" charset="0"/>
                  </a:rPr>
                  <a:t>. </a:t>
                </a:r>
                <a:endParaRPr kumimoji="1" lang="en-US" altLang="zh-CN" sz="2400" dirty="0">
                  <a:latin typeface="Cambria Math" panose="02040503050406030204" pitchFamily="18" charset="0"/>
                  <a:ea typeface="Cambria Math" panose="02040503050406030204" pitchFamily="18" charset="0"/>
                </a:endParaRPr>
              </a:p>
            </p:txBody>
          </p:sp>
        </mc:Choice>
        <mc:Fallback>
          <p:sp>
            <p:nvSpPr>
              <p:cNvPr id="3" name="副标题 2">
                <a:extLst>
                  <a:ext uri="{FF2B5EF4-FFF2-40B4-BE49-F238E27FC236}">
                    <a16:creationId xmlns:a16="http://schemas.microsoft.com/office/drawing/2014/main" id="{E743FB19-C142-E447-A861-B6ED4EEF6243}"/>
                  </a:ext>
                </a:extLst>
              </p:cNvPr>
              <p:cNvSpPr>
                <a:spLocks noGrp="1" noRot="1" noChangeAspect="1" noMove="1" noResize="1" noEditPoints="1" noAdjustHandles="1" noChangeArrowheads="1" noChangeShapeType="1" noTextEdit="1"/>
              </p:cNvSpPr>
              <p:nvPr>
                <p:ph type="subTitle"/>
              </p:nvPr>
            </p:nvSpPr>
            <p:spPr>
              <a:xfrm>
                <a:off x="457380" y="1543792"/>
                <a:ext cx="8229240" cy="4548646"/>
              </a:xfrm>
              <a:blipFill>
                <a:blip r:embed="rId2"/>
                <a:stretch>
                  <a:fillRect l="-2315" t="-279" r="-2932" b="-1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79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3A61F-4F50-2A44-9B5E-37932FD52051}"/>
              </a:ext>
            </a:extLst>
          </p:cNvPr>
          <p:cNvSpPr>
            <a:spLocks noGrp="1"/>
          </p:cNvSpPr>
          <p:nvPr>
            <p:ph type="title"/>
          </p:nvPr>
        </p:nvSpPr>
        <p:spPr>
          <a:xfrm>
            <a:off x="685798" y="588689"/>
            <a:ext cx="7772040" cy="693846"/>
          </a:xfrm>
        </p:spPr>
        <p:txBody>
          <a:bodyPr>
            <a:normAutofit/>
          </a:bodyPr>
          <a:lstStyle/>
          <a:p>
            <a:pPr algn="ctr"/>
            <a:r>
              <a:rPr kumimoji="1" lang="en-US" altLang="zh-CN" sz="4000" dirty="0">
                <a:solidFill>
                  <a:srgbClr val="17453A"/>
                </a:solidFill>
              </a:rPr>
              <a:t>Algorithm</a:t>
            </a:r>
            <a:endParaRPr kumimoji="1" lang="zh-CN" altLang="en-US" sz="4000" dirty="0">
              <a:solidFill>
                <a:srgbClr val="17453A"/>
              </a:solidFill>
            </a:endParaRPr>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F1F30334-4A3C-494D-81A7-CC4C3D522396}"/>
                  </a:ext>
                </a:extLst>
              </p:cNvPr>
              <p:cNvSpPr>
                <a:spLocks noGrp="1"/>
              </p:cNvSpPr>
              <p:nvPr>
                <p:ph type="body"/>
              </p:nvPr>
            </p:nvSpPr>
            <p:spPr>
              <a:xfrm>
                <a:off x="457198" y="1282536"/>
                <a:ext cx="8229240" cy="4986776"/>
              </a:xfrm>
            </p:spPr>
            <p:txBody>
              <a:bodyPr>
                <a:normAutofit fontScale="25000" lnSpcReduction="20000"/>
              </a:bodyPr>
              <a:lstStyle/>
              <a:p>
                <a:pPr>
                  <a:lnSpc>
                    <a:spcPts val="2400"/>
                  </a:lnSpc>
                </a:pPr>
                <a:r>
                  <a:rPr kumimoji="1" lang="en-US" altLang="zh-CN" sz="9600" dirty="0">
                    <a:latin typeface="Cambria Math" panose="02040503050406030204" pitchFamily="18" charset="0"/>
                    <a:ea typeface="Cambria Math" panose="02040503050406030204" pitchFamily="18" charset="0"/>
                  </a:rPr>
                  <a:t>Suppose we have an </a:t>
                </a:r>
                <a14:m>
                  <m:oMath xmlns:m="http://schemas.openxmlformats.org/officeDocument/2006/math">
                    <m:r>
                      <a:rPr kumimoji="1" lang="en-US" altLang="zh-CN" sz="9600" b="0" i="1" smtClean="0">
                        <a:latin typeface="Cambria Math" panose="02040503050406030204" pitchFamily="18" charset="0"/>
                        <a:ea typeface="Cambria Math" panose="02040503050406030204" pitchFamily="18" charset="0"/>
                      </a:rPr>
                      <m:t>𝑚</m:t>
                    </m:r>
                    <m:r>
                      <a:rPr kumimoji="1" lang="en-US" altLang="zh-CN" sz="9600" b="0" i="1" smtClean="0">
                        <a:latin typeface="Cambria Math" panose="02040503050406030204" pitchFamily="18" charset="0"/>
                        <a:ea typeface="Cambria Math" panose="02040503050406030204" pitchFamily="18" charset="0"/>
                      </a:rPr>
                      <m:t> × </m:t>
                    </m:r>
                    <m:r>
                      <a:rPr kumimoji="1" lang="en-US" altLang="zh-CN" sz="9600" b="0" i="1" smtClean="0">
                        <a:latin typeface="Cambria Math" panose="02040503050406030204" pitchFamily="18" charset="0"/>
                        <a:ea typeface="Cambria Math" panose="02040503050406030204" pitchFamily="18" charset="0"/>
                      </a:rPr>
                      <m:t>𝑛</m:t>
                    </m:r>
                  </m:oMath>
                </a14:m>
                <a:r>
                  <a:rPr kumimoji="1" lang="en-US" altLang="zh-CN" sz="9600" dirty="0">
                    <a:latin typeface="Cambria Math" panose="02040503050406030204" pitchFamily="18" charset="0"/>
                    <a:ea typeface="Cambria Math" panose="02040503050406030204" pitchFamily="18" charset="0"/>
                  </a:rPr>
                  <a:t> dataset X with mean 0. As </a:t>
                </a:r>
                <a:r>
                  <a:rPr kumimoji="1" lang="en-US" altLang="zh-CN" sz="9600" dirty="0" err="1">
                    <a:latin typeface="Cambria Math" panose="02040503050406030204" pitchFamily="18" charset="0"/>
                    <a:ea typeface="Cambria Math" panose="02040503050406030204" pitchFamily="18" charset="0"/>
                  </a:rPr>
                  <a:t>cov</a:t>
                </a:r>
                <a:r>
                  <a:rPr kumimoji="1" lang="en-US" altLang="zh-CN" sz="9600" dirty="0">
                    <a:latin typeface="Cambria Math" panose="02040503050406030204" pitchFamily="18" charset="0"/>
                    <a:ea typeface="Cambria Math" panose="02040503050406030204" pitchFamily="18" charset="0"/>
                  </a:rPr>
                  <a:t>(X) = (E(</a:t>
                </a:r>
                <a14:m>
                  <m:oMath xmlns:m="http://schemas.openxmlformats.org/officeDocument/2006/math">
                    <m:sSub>
                      <m:sSubPr>
                        <m:ctrlPr>
                          <a:rPr kumimoji="1" lang="en-US" altLang="zh-CN" sz="9600" i="1">
                            <a:latin typeface="Cambria Math" panose="02040503050406030204" pitchFamily="18" charset="0"/>
                            <a:ea typeface="Cambria Math" panose="02040503050406030204" pitchFamily="18" charset="0"/>
                          </a:rPr>
                        </m:ctrlPr>
                      </m:sSubPr>
                      <m:e>
                        <m:r>
                          <a:rPr kumimoji="1" lang="en-US" altLang="zh-CN" sz="9600" i="1">
                            <a:latin typeface="Cambria Math" panose="02040503050406030204" pitchFamily="18" charset="0"/>
                            <a:ea typeface="Cambria Math" panose="02040503050406030204" pitchFamily="18" charset="0"/>
                          </a:rPr>
                          <m:t>𝑋</m:t>
                        </m:r>
                      </m:e>
                      <m:sub>
                        <m:r>
                          <a:rPr kumimoji="1" lang="en-US" altLang="zh-CN" sz="9600" i="1">
                            <a:latin typeface="Cambria Math" panose="02040503050406030204" pitchFamily="18" charset="0"/>
                            <a:ea typeface="Cambria Math" panose="02040503050406030204" pitchFamily="18" charset="0"/>
                          </a:rPr>
                          <m:t>𝑖</m:t>
                        </m:r>
                      </m:sub>
                    </m:sSub>
                    <m:r>
                      <a:rPr kumimoji="1" lang="en-US" altLang="zh-CN" sz="9600" i="1">
                        <a:latin typeface="Cambria Math" panose="02040503050406030204" pitchFamily="18" charset="0"/>
                        <a:ea typeface="Cambria Math" panose="02040503050406030204" pitchFamily="18" charset="0"/>
                      </a:rPr>
                      <m:t>, </m:t>
                    </m:r>
                    <m:sSub>
                      <m:sSubPr>
                        <m:ctrlPr>
                          <a:rPr kumimoji="1" lang="en-US" altLang="zh-CN" sz="9600" i="1">
                            <a:latin typeface="Cambria Math" panose="02040503050406030204" pitchFamily="18" charset="0"/>
                            <a:ea typeface="Cambria Math" panose="02040503050406030204" pitchFamily="18" charset="0"/>
                          </a:rPr>
                        </m:ctrlPr>
                      </m:sSubPr>
                      <m:e>
                        <m:r>
                          <a:rPr kumimoji="1" lang="en-US" altLang="zh-CN" sz="9600" i="1">
                            <a:latin typeface="Cambria Math" panose="02040503050406030204" pitchFamily="18" charset="0"/>
                            <a:ea typeface="Cambria Math" panose="02040503050406030204" pitchFamily="18" charset="0"/>
                          </a:rPr>
                          <m:t>𝑋</m:t>
                        </m:r>
                      </m:e>
                      <m:sub>
                        <m:r>
                          <a:rPr kumimoji="1" lang="en-US" altLang="zh-CN" sz="9600" i="1">
                            <a:latin typeface="Cambria Math" panose="02040503050406030204" pitchFamily="18" charset="0"/>
                            <a:ea typeface="Cambria Math" panose="02040503050406030204" pitchFamily="18" charset="0"/>
                          </a:rPr>
                          <m:t>𝑗</m:t>
                        </m:r>
                      </m:sub>
                    </m:sSub>
                  </m:oMath>
                </a14:m>
                <a:r>
                  <a:rPr kumimoji="1" lang="en-US" altLang="zh-CN" sz="9600" dirty="0">
                    <a:latin typeface="Cambria Math" panose="02040503050406030204" pitchFamily="18" charset="0"/>
                    <a:ea typeface="Cambria Math" panose="02040503050406030204" pitchFamily="18" charset="0"/>
                  </a:rPr>
                  <a:t>)) is positive</a:t>
                </a:r>
                <a:r>
                  <a:rPr kumimoji="1" lang="zh-CN" altLang="en-US" sz="9600" dirty="0">
                    <a:latin typeface="Cambria Math" panose="02040503050406030204" pitchFamily="18" charset="0"/>
                  </a:rPr>
                  <a:t> </a:t>
                </a:r>
                <a:r>
                  <a:rPr kumimoji="1" lang="en-US" altLang="zh-CN" sz="9600" dirty="0">
                    <a:latin typeface="Cambria Math" panose="02040503050406030204" pitchFamily="18" charset="0"/>
                    <a:ea typeface="Cambria Math" panose="02040503050406030204" pitchFamily="18" charset="0"/>
                  </a:rPr>
                  <a:t>semi-definite symmetric, it is </a:t>
                </a:r>
                <a:r>
                  <a:rPr lang="en" altLang="zh-CN" sz="9600" dirty="0">
                    <a:latin typeface="Cambria Math" panose="02040503050406030204" pitchFamily="18" charset="0"/>
                    <a:ea typeface="Cambria Math" panose="02040503050406030204" pitchFamily="18" charset="0"/>
                  </a:rPr>
                  <a:t>diagonalizable</a:t>
                </a:r>
                <a:r>
                  <a:rPr kumimoji="1" lang="en-US" altLang="zh-CN" sz="9600" dirty="0">
                    <a:latin typeface="Cambria Math" panose="02040503050406030204" pitchFamily="18" charset="0"/>
                    <a:ea typeface="Cambria Math" panose="02040503050406030204" pitchFamily="18" charset="0"/>
                  </a:rPr>
                  <a:t> and its eigenvectors can be chosen orthonormal. Let’s say the eigenvalues of </a:t>
                </a:r>
                <a:r>
                  <a:rPr kumimoji="1" lang="en-US" altLang="zh-CN" sz="9600" dirty="0" err="1">
                    <a:latin typeface="Cambria Math" panose="02040503050406030204" pitchFamily="18" charset="0"/>
                    <a:ea typeface="Cambria Math" panose="02040503050406030204" pitchFamily="18" charset="0"/>
                  </a:rPr>
                  <a:t>cov</a:t>
                </a:r>
                <a:r>
                  <a:rPr kumimoji="1" lang="en-US" altLang="zh-CN" sz="9600" dirty="0">
                    <a:latin typeface="Cambria Math" panose="02040503050406030204" pitchFamily="18" charset="0"/>
                    <a:ea typeface="Cambria Math" panose="02040503050406030204" pitchFamily="18" charset="0"/>
                  </a:rPr>
                  <a:t>(X) are</a:t>
                </a:r>
              </a:p>
              <a:p>
                <a:pPr marL="0" indent="0">
                  <a:lnSpc>
                    <a:spcPts val="2400"/>
                  </a:lnSpc>
                  <a:buNone/>
                </a:pPr>
                <a:endParaRPr kumimoji="1" lang="en-US" altLang="zh-CN" sz="9600" dirty="0">
                  <a:latin typeface="Cambria Math" panose="02040503050406030204" pitchFamily="18" charset="0"/>
                  <a:ea typeface="Cambria Math" panose="02040503050406030204" pitchFamily="18" charset="0"/>
                </a:endParaRPr>
              </a:p>
              <a:p>
                <a:pPr>
                  <a:lnSpc>
                    <a:spcPts val="2400"/>
                  </a:lnSpc>
                </a:pPr>
                <a:endParaRPr kumimoji="1" lang="en-US" altLang="zh-CN" sz="9600" dirty="0">
                  <a:latin typeface="Cambria Math" panose="02040503050406030204" pitchFamily="18" charset="0"/>
                  <a:ea typeface="Cambria Math" panose="02040503050406030204" pitchFamily="18" charset="0"/>
                </a:endParaRPr>
              </a:p>
              <a:p>
                <a:pPr>
                  <a:lnSpc>
                    <a:spcPts val="2400"/>
                  </a:lnSpc>
                </a:pPr>
                <a:r>
                  <a:rPr kumimoji="1" lang="en-US" altLang="zh-CN" sz="9600" dirty="0">
                    <a:latin typeface="Cambria Math" panose="02040503050406030204" pitchFamily="18" charset="0"/>
                    <a:ea typeface="Cambria Math" panose="02040503050406030204" pitchFamily="18" charset="0"/>
                  </a:rPr>
                  <a:t>and corresponding eigenvectors are </a:t>
                </a:r>
                <a14:m>
                  <m:oMath xmlns:m="http://schemas.openxmlformats.org/officeDocument/2006/math">
                    <m:d>
                      <m:dPr>
                        <m:begChr m:val="{"/>
                        <m:endChr m:val="}"/>
                        <m:ctrlPr>
                          <a:rPr kumimoji="1" lang="en-US" altLang="zh-CN" sz="9600" i="1">
                            <a:latin typeface="Cambria Math" panose="02040503050406030204" pitchFamily="18" charset="0"/>
                            <a:ea typeface="Cambria Math" panose="02040503050406030204" pitchFamily="18" charset="0"/>
                          </a:rPr>
                        </m:ctrlPr>
                      </m:dPr>
                      <m:e>
                        <m:sSub>
                          <m:sSubPr>
                            <m:ctrlPr>
                              <a:rPr kumimoji="1" lang="en-US" altLang="zh-CN" sz="9600" i="1">
                                <a:latin typeface="Cambria Math" panose="02040503050406030204" pitchFamily="18" charset="0"/>
                                <a:ea typeface="Cambria Math" panose="02040503050406030204" pitchFamily="18" charset="0"/>
                              </a:rPr>
                            </m:ctrlPr>
                          </m:sSubPr>
                          <m:e>
                            <m:r>
                              <a:rPr kumimoji="1" lang="en-US" altLang="zh-CN" sz="9600" i="1">
                                <a:latin typeface="Cambria Math" panose="02040503050406030204" pitchFamily="18" charset="0"/>
                                <a:ea typeface="Cambria Math" panose="02040503050406030204" pitchFamily="18" charset="0"/>
                              </a:rPr>
                              <m:t>𝑣</m:t>
                            </m:r>
                          </m:e>
                          <m:sub>
                            <m:r>
                              <a:rPr kumimoji="1" lang="en-US" altLang="zh-CN" sz="9600" i="1">
                                <a:latin typeface="Cambria Math" panose="02040503050406030204" pitchFamily="18" charset="0"/>
                                <a:ea typeface="Cambria Math" panose="02040503050406030204" pitchFamily="18" charset="0"/>
                              </a:rPr>
                              <m:t>𝑖</m:t>
                            </m:r>
                          </m:sub>
                        </m:sSub>
                        <m:r>
                          <a:rPr kumimoji="1" lang="en-US" altLang="zh-CN" sz="9600" i="1">
                            <a:latin typeface="Cambria Math" panose="02040503050406030204" pitchFamily="18" charset="0"/>
                            <a:ea typeface="Cambria Math" panose="02040503050406030204" pitchFamily="18" charset="0"/>
                          </a:rPr>
                          <m:t>=</m:t>
                        </m:r>
                        <m:sSup>
                          <m:sSupPr>
                            <m:ctrlPr>
                              <a:rPr kumimoji="1" lang="en-US" altLang="zh-CN" sz="9600" b="0" i="1" smtClean="0">
                                <a:latin typeface="Cambria Math" panose="02040503050406030204" pitchFamily="18" charset="0"/>
                                <a:ea typeface="Cambria Math" panose="02040503050406030204" pitchFamily="18" charset="0"/>
                              </a:rPr>
                            </m:ctrlPr>
                          </m:sSupPr>
                          <m:e>
                            <m:d>
                              <m:dPr>
                                <m:ctrlPr>
                                  <a:rPr kumimoji="1" lang="en-US" altLang="zh-CN" sz="9600" i="1">
                                    <a:latin typeface="Cambria Math" panose="02040503050406030204" pitchFamily="18" charset="0"/>
                                    <a:ea typeface="Cambria Math" panose="02040503050406030204" pitchFamily="18" charset="0"/>
                                  </a:rPr>
                                </m:ctrlPr>
                              </m:dPr>
                              <m:e>
                                <m:sSub>
                                  <m:sSubPr>
                                    <m:ctrlPr>
                                      <a:rPr kumimoji="1" lang="en-US" altLang="zh-CN" sz="9600" i="1">
                                        <a:latin typeface="Cambria Math" panose="02040503050406030204" pitchFamily="18" charset="0"/>
                                        <a:ea typeface="Cambria Math" panose="02040503050406030204" pitchFamily="18" charset="0"/>
                                      </a:rPr>
                                    </m:ctrlPr>
                                  </m:sSubPr>
                                  <m:e>
                                    <m:r>
                                      <a:rPr kumimoji="1" lang="en-US" altLang="zh-CN" sz="9600" i="1">
                                        <a:latin typeface="Cambria Math" panose="02040503050406030204" pitchFamily="18" charset="0"/>
                                        <a:ea typeface="Cambria Math" panose="02040503050406030204" pitchFamily="18" charset="0"/>
                                      </a:rPr>
                                      <m:t>𝑣</m:t>
                                    </m:r>
                                  </m:e>
                                  <m:sub>
                                    <m:r>
                                      <a:rPr kumimoji="1" lang="en-US" altLang="zh-CN" sz="9600" i="1">
                                        <a:latin typeface="Cambria Math" panose="02040503050406030204" pitchFamily="18" charset="0"/>
                                        <a:ea typeface="Cambria Math" panose="02040503050406030204" pitchFamily="18" charset="0"/>
                                      </a:rPr>
                                      <m:t>1</m:t>
                                    </m:r>
                                    <m:r>
                                      <a:rPr kumimoji="1" lang="en-US" altLang="zh-CN" sz="9600" i="1">
                                        <a:latin typeface="Cambria Math" panose="02040503050406030204" pitchFamily="18" charset="0"/>
                                        <a:ea typeface="Cambria Math" panose="02040503050406030204" pitchFamily="18" charset="0"/>
                                      </a:rPr>
                                      <m:t>𝑖</m:t>
                                    </m:r>
                                  </m:sub>
                                </m:sSub>
                                <m:r>
                                  <a:rPr kumimoji="1" lang="en-US" altLang="zh-CN" sz="9600" i="1">
                                    <a:latin typeface="Cambria Math" panose="02040503050406030204" pitchFamily="18" charset="0"/>
                                    <a:ea typeface="Cambria Math" panose="02040503050406030204" pitchFamily="18" charset="0"/>
                                  </a:rPr>
                                  <m:t>, …,</m:t>
                                </m:r>
                                <m:sSub>
                                  <m:sSubPr>
                                    <m:ctrlPr>
                                      <a:rPr kumimoji="1" lang="en-US" altLang="zh-CN" sz="9600" i="1">
                                        <a:latin typeface="Cambria Math" panose="02040503050406030204" pitchFamily="18" charset="0"/>
                                        <a:ea typeface="Cambria Math" panose="02040503050406030204" pitchFamily="18" charset="0"/>
                                      </a:rPr>
                                    </m:ctrlPr>
                                  </m:sSubPr>
                                  <m:e>
                                    <m:r>
                                      <a:rPr kumimoji="1" lang="en-US" altLang="zh-CN" sz="9600" i="1">
                                        <a:latin typeface="Cambria Math" panose="02040503050406030204" pitchFamily="18" charset="0"/>
                                        <a:ea typeface="Cambria Math" panose="02040503050406030204" pitchFamily="18" charset="0"/>
                                      </a:rPr>
                                      <m:t>𝑣</m:t>
                                    </m:r>
                                  </m:e>
                                  <m:sub>
                                    <m:r>
                                      <a:rPr kumimoji="1" lang="en-US" altLang="zh-CN" sz="9600" b="0" i="1" smtClean="0">
                                        <a:latin typeface="Cambria Math" panose="02040503050406030204" pitchFamily="18" charset="0"/>
                                        <a:ea typeface="Cambria Math" panose="02040503050406030204" pitchFamily="18" charset="0"/>
                                      </a:rPr>
                                      <m:t>𝑛</m:t>
                                    </m:r>
                                    <m:r>
                                      <a:rPr kumimoji="1" lang="en-US" altLang="zh-CN" sz="9600" i="1">
                                        <a:latin typeface="Cambria Math" panose="02040503050406030204" pitchFamily="18" charset="0"/>
                                        <a:ea typeface="Cambria Math" panose="02040503050406030204" pitchFamily="18" charset="0"/>
                                      </a:rPr>
                                      <m:t>𝑖</m:t>
                                    </m:r>
                                  </m:sub>
                                </m:sSub>
                              </m:e>
                            </m:d>
                          </m:e>
                          <m:sup>
                            <m:r>
                              <a:rPr kumimoji="1" lang="en-US" altLang="zh-CN" sz="9600" b="0" i="1" smtClean="0">
                                <a:latin typeface="Cambria Math" panose="02040503050406030204" pitchFamily="18" charset="0"/>
                                <a:ea typeface="Cambria Math" panose="02040503050406030204" pitchFamily="18" charset="0"/>
                              </a:rPr>
                              <m:t>𝑇</m:t>
                            </m:r>
                          </m:sup>
                        </m:sSup>
                      </m:e>
                    </m:d>
                  </m:oMath>
                </a14:m>
                <a:r>
                  <a:rPr kumimoji="1" lang="en-US" altLang="zh-CN" sz="9600" b="0" dirty="0">
                    <a:latin typeface="Cambria Math" panose="02040503050406030204" pitchFamily="18" charset="0"/>
                    <a:ea typeface="Cambria Math" panose="02040503050406030204" pitchFamily="18" charset="0"/>
                  </a:rPr>
                  <a:t>.</a:t>
                </a:r>
                <a:r>
                  <a:rPr kumimoji="1" lang="zh-CN" altLang="en-US" sz="9600" b="0" dirty="0">
                    <a:latin typeface="Cambria Math" panose="02040503050406030204" pitchFamily="18" charset="0"/>
                  </a:rPr>
                  <a:t> </a:t>
                </a:r>
                <a:endParaRPr kumimoji="1" lang="en-US" altLang="zh-CN" sz="9600" b="0" dirty="0">
                  <a:latin typeface="Cambria Math" panose="02040503050406030204" pitchFamily="18" charset="0"/>
                  <a:ea typeface="Cambria Math" panose="02040503050406030204" pitchFamily="18" charset="0"/>
                </a:endParaRPr>
              </a:p>
              <a:p>
                <a:pPr>
                  <a:lnSpc>
                    <a:spcPts val="2400"/>
                  </a:lnSpc>
                </a:pPr>
                <a:r>
                  <a:rPr kumimoji="1" lang="en-US" altLang="zh-CN" sz="9600" dirty="0">
                    <a:latin typeface="Cambria Math" panose="02040503050406030204" pitchFamily="18" charset="0"/>
                    <a:ea typeface="Cambria Math" panose="02040503050406030204" pitchFamily="18" charset="0"/>
                  </a:rPr>
                  <a:t>Since</a:t>
                </a:r>
                <a:endParaRPr kumimoji="1" lang="en-US" altLang="zh-CN" sz="9600" b="0" dirty="0">
                  <a:latin typeface="Cambria Math" panose="02040503050406030204" pitchFamily="18" charset="0"/>
                  <a:ea typeface="Cambria Math" panose="02040503050406030204" pitchFamily="18" charset="0"/>
                </a:endParaRPr>
              </a:p>
              <a:p>
                <a:pPr>
                  <a:lnSpc>
                    <a:spcPts val="2400"/>
                  </a:lnSpc>
                </a:pPr>
                <a:endParaRPr kumimoji="1" lang="en-US" altLang="zh-CN" sz="9600" b="0" i="1" dirty="0">
                  <a:latin typeface="Cambria Math" panose="02040503050406030204" pitchFamily="18" charset="0"/>
                  <a:ea typeface="Cambria Math" panose="02040503050406030204" pitchFamily="18" charset="0"/>
                </a:endParaRPr>
              </a:p>
              <a:p>
                <a:pPr>
                  <a:lnSpc>
                    <a:spcPts val="2400"/>
                  </a:lnSpc>
                </a:pPr>
                <a:endParaRPr kumimoji="1" lang="en-US" altLang="zh-CN" sz="9600" dirty="0">
                  <a:latin typeface="Cambria Math" panose="02040503050406030204" pitchFamily="18" charset="0"/>
                  <a:ea typeface="Cambria Math" panose="02040503050406030204" pitchFamily="18" charset="0"/>
                </a:endParaRPr>
              </a:p>
              <a:p>
                <a:pPr>
                  <a:lnSpc>
                    <a:spcPts val="2400"/>
                  </a:lnSpc>
                </a:pPr>
                <a:r>
                  <a:rPr kumimoji="1" lang="en-US" altLang="zh-CN" sz="9600" dirty="0">
                    <a:latin typeface="Cambria Math" panose="02040503050406030204" pitchFamily="18" charset="0"/>
                    <a:ea typeface="Cambria Math" panose="02040503050406030204" pitchFamily="18" charset="0"/>
                  </a:rPr>
                  <a:t>and </a:t>
                </a:r>
                <a14:m>
                  <m:oMath xmlns:m="http://schemas.openxmlformats.org/officeDocument/2006/math">
                    <m:r>
                      <a:rPr kumimoji="1" lang="en-US" altLang="zh-CN" sz="9600" b="0" i="1" smtClean="0">
                        <a:latin typeface="Cambria Math" panose="02040503050406030204" pitchFamily="18" charset="0"/>
                        <a:ea typeface="Cambria Math" panose="02040503050406030204" pitchFamily="18" charset="0"/>
                      </a:rPr>
                      <m:t>{</m:t>
                    </m:r>
                    <m:sSub>
                      <m:sSubPr>
                        <m:ctrlPr>
                          <a:rPr kumimoji="1" lang="en-US" altLang="zh-CN" sz="9600" b="0" i="1" smtClean="0">
                            <a:latin typeface="Cambria Math" panose="02040503050406030204" pitchFamily="18" charset="0"/>
                            <a:ea typeface="Cambria Math" panose="02040503050406030204" pitchFamily="18" charset="0"/>
                          </a:rPr>
                        </m:ctrlPr>
                      </m:sSubPr>
                      <m:e>
                        <m:r>
                          <a:rPr kumimoji="1" lang="en-US" altLang="zh-CN" sz="9600" b="0" i="1" smtClean="0">
                            <a:latin typeface="Cambria Math" panose="02040503050406030204" pitchFamily="18" charset="0"/>
                            <a:ea typeface="Cambria Math" panose="02040503050406030204" pitchFamily="18" charset="0"/>
                          </a:rPr>
                          <m:t>𝑣</m:t>
                        </m:r>
                      </m:e>
                      <m:sub>
                        <m:r>
                          <a:rPr kumimoji="1" lang="en-US" altLang="zh-CN" sz="9600" b="0" i="1" smtClean="0">
                            <a:latin typeface="Cambria Math" panose="02040503050406030204" pitchFamily="18" charset="0"/>
                            <a:ea typeface="Cambria Math" panose="02040503050406030204" pitchFamily="18" charset="0"/>
                          </a:rPr>
                          <m:t>𝑖</m:t>
                        </m:r>
                      </m:sub>
                    </m:sSub>
                    <m:r>
                      <a:rPr kumimoji="1" lang="en-US" altLang="zh-CN" sz="9600" b="0" i="1" smtClean="0">
                        <a:latin typeface="Cambria Math" panose="02040503050406030204" pitchFamily="18" charset="0"/>
                        <a:ea typeface="Cambria Math" panose="02040503050406030204" pitchFamily="18" charset="0"/>
                      </a:rPr>
                      <m:t>}</m:t>
                    </m:r>
                  </m:oMath>
                </a14:m>
                <a:r>
                  <a:rPr kumimoji="1" lang="en-US" altLang="zh-CN" sz="9600" b="0" dirty="0">
                    <a:latin typeface="Cambria Math" panose="02040503050406030204" pitchFamily="18" charset="0"/>
                    <a:ea typeface="Cambria Math" panose="02040503050406030204" pitchFamily="18" charset="0"/>
                  </a:rPr>
                  <a:t> is an orthonormal basis, </a:t>
                </a:r>
                <a14:m>
                  <m:oMath xmlns:m="http://schemas.openxmlformats.org/officeDocument/2006/math">
                    <m:sSub>
                      <m:sSubPr>
                        <m:ctrlPr>
                          <a:rPr kumimoji="1" lang="en-US" altLang="zh-CN" sz="9600" b="0" i="1" smtClean="0">
                            <a:latin typeface="Cambria Math" panose="02040503050406030204" pitchFamily="18" charset="0"/>
                            <a:ea typeface="Cambria Math" panose="02040503050406030204" pitchFamily="18" charset="0"/>
                          </a:rPr>
                        </m:ctrlPr>
                      </m:sSubPr>
                      <m:e>
                        <m:r>
                          <a:rPr kumimoji="1" lang="en-US" altLang="zh-CN" sz="9600" b="0" i="1" smtClean="0">
                            <a:latin typeface="Cambria Math" panose="02040503050406030204" pitchFamily="18" charset="0"/>
                            <a:ea typeface="Cambria Math" panose="02040503050406030204" pitchFamily="18" charset="0"/>
                          </a:rPr>
                          <m:t>𝑣</m:t>
                        </m:r>
                      </m:e>
                      <m:sub>
                        <m:r>
                          <a:rPr kumimoji="1" lang="en-US" altLang="zh-CN" sz="9600" b="0" i="1" smtClean="0">
                            <a:latin typeface="Cambria Math" panose="02040503050406030204" pitchFamily="18" charset="0"/>
                            <a:ea typeface="Cambria Math" panose="02040503050406030204" pitchFamily="18" charset="0"/>
                          </a:rPr>
                          <m:t>𝑖</m:t>
                        </m:r>
                      </m:sub>
                    </m:sSub>
                  </m:oMath>
                </a14:m>
                <a:r>
                  <a:rPr kumimoji="1" lang="en-US" altLang="zh-CN" sz="9600" b="0" dirty="0">
                    <a:latin typeface="Cambria Math" panose="02040503050406030204" pitchFamily="18" charset="0"/>
                    <a:ea typeface="Cambria Math" panose="02040503050406030204" pitchFamily="18" charset="0"/>
                  </a:rPr>
                  <a:t> </a:t>
                </a:r>
                <a:r>
                  <a:rPr kumimoji="1" lang="en-US" altLang="zh-CN" sz="9600" dirty="0">
                    <a:latin typeface="Cambria Math" panose="02040503050406030204" pitchFamily="18" charset="0"/>
                    <a:ea typeface="Cambria Math" panose="02040503050406030204" pitchFamily="18" charset="0"/>
                  </a:rPr>
                  <a:t>determines the line passing through the origin such that the projection of X onto it has the largest variance while the line being orthogonal to first </a:t>
                </a:r>
                <a14:m>
                  <m:oMath xmlns:m="http://schemas.openxmlformats.org/officeDocument/2006/math">
                    <m:r>
                      <a:rPr kumimoji="1" lang="en-US" altLang="zh-CN" sz="9600" b="0" i="1" smtClean="0">
                        <a:latin typeface="Cambria Math" panose="02040503050406030204" pitchFamily="18" charset="0"/>
                        <a:ea typeface="Cambria Math" panose="02040503050406030204" pitchFamily="18" charset="0"/>
                      </a:rPr>
                      <m:t>𝑖</m:t>
                    </m:r>
                    <m:r>
                      <a:rPr kumimoji="1" lang="en-US" altLang="zh-CN" sz="9600" b="0" i="1" smtClean="0">
                        <a:latin typeface="Cambria Math" panose="02040503050406030204" pitchFamily="18" charset="0"/>
                        <a:ea typeface="Cambria Math" panose="02040503050406030204" pitchFamily="18" charset="0"/>
                      </a:rPr>
                      <m:t>−1</m:t>
                    </m:r>
                  </m:oMath>
                </a14:m>
                <a:r>
                  <a:rPr kumimoji="1" lang="zh-CN" altLang="en-US" sz="9600" dirty="0">
                    <a:latin typeface="Cambria Math" panose="02040503050406030204" pitchFamily="18" charset="0"/>
                    <a:ea typeface="Cambria Math" panose="02040503050406030204" pitchFamily="18" charset="0"/>
                  </a:rPr>
                  <a:t> </a:t>
                </a:r>
                <a:r>
                  <a:rPr kumimoji="1" lang="en-US" altLang="zh-CN" sz="9600" dirty="0">
                    <a:latin typeface="Cambria Math" panose="02040503050406030204" pitchFamily="18" charset="0"/>
                    <a:ea typeface="Cambria Math" panose="02040503050406030204" pitchFamily="18" charset="0"/>
                  </a:rPr>
                  <a:t> eigenvector. </a:t>
                </a:r>
                <a:endParaRPr kumimoji="1" lang="en-US" altLang="zh-CN" dirty="0">
                  <a:latin typeface="Cambria Math" panose="02040503050406030204" pitchFamily="18" charset="0"/>
                  <a:ea typeface="Cambria Math" panose="02040503050406030204" pitchFamily="18" charset="0"/>
                </a:endParaRPr>
              </a:p>
            </p:txBody>
          </p:sp>
        </mc:Choice>
        <mc:Fallback>
          <p:sp>
            <p:nvSpPr>
              <p:cNvPr id="3" name="文本占位符 2">
                <a:extLst>
                  <a:ext uri="{FF2B5EF4-FFF2-40B4-BE49-F238E27FC236}">
                    <a16:creationId xmlns:a16="http://schemas.microsoft.com/office/drawing/2014/main" id="{F1F30334-4A3C-494D-81A7-CC4C3D522396}"/>
                  </a:ext>
                </a:extLst>
              </p:cNvPr>
              <p:cNvSpPr>
                <a:spLocks noGrp="1" noRot="1" noChangeAspect="1" noMove="1" noResize="1" noEditPoints="1" noAdjustHandles="1" noChangeArrowheads="1" noChangeShapeType="1" noTextEdit="1"/>
              </p:cNvSpPr>
              <p:nvPr>
                <p:ph type="body"/>
              </p:nvPr>
            </p:nvSpPr>
            <p:spPr>
              <a:xfrm>
                <a:off x="457198" y="1282536"/>
                <a:ext cx="8229240" cy="4986776"/>
              </a:xfrm>
              <a:blipFill>
                <a:blip r:embed="rId4"/>
                <a:stretch>
                  <a:fillRect l="-2315" r="-293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95444BA-A822-2D46-8164-493412664F6D}"/>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094245" y="3020864"/>
            <a:ext cx="2979670" cy="250145"/>
          </a:xfrm>
          <a:prstGeom prst="rect">
            <a:avLst/>
          </a:prstGeom>
        </p:spPr>
      </p:pic>
      <p:pic>
        <p:nvPicPr>
          <p:cNvPr id="8" name="图片 7">
            <a:extLst>
              <a:ext uri="{FF2B5EF4-FFF2-40B4-BE49-F238E27FC236}">
                <a16:creationId xmlns:a16="http://schemas.microsoft.com/office/drawing/2014/main" id="{B0BB4865-D9F4-484E-855D-F4756B6EE309}"/>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489681" y="4127487"/>
            <a:ext cx="6252059" cy="368198"/>
          </a:xfrm>
          <a:prstGeom prst="rect">
            <a:avLst/>
          </a:prstGeom>
        </p:spPr>
      </p:pic>
    </p:spTree>
    <p:extLst>
      <p:ext uri="{BB962C8B-B14F-4D97-AF65-F5344CB8AC3E}">
        <p14:creationId xmlns:p14="http://schemas.microsoft.com/office/powerpoint/2010/main" val="286112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39B3-CAA8-9642-A898-5A58CC885933}"/>
              </a:ext>
            </a:extLst>
          </p:cNvPr>
          <p:cNvSpPr>
            <a:spLocks noGrp="1"/>
          </p:cNvSpPr>
          <p:nvPr>
            <p:ph type="title"/>
          </p:nvPr>
        </p:nvSpPr>
        <p:spPr>
          <a:xfrm>
            <a:off x="685980" y="607516"/>
            <a:ext cx="7772040" cy="770022"/>
          </a:xfrm>
        </p:spPr>
        <p:txBody>
          <a:bodyPr>
            <a:normAutofit/>
          </a:bodyPr>
          <a:lstStyle/>
          <a:p>
            <a:pPr algn="ctr"/>
            <a:r>
              <a:rPr kumimoji="1" lang="en-US" altLang="zh-CN" sz="4000" dirty="0">
                <a:solidFill>
                  <a:srgbClr val="17453A"/>
                </a:solidFill>
              </a:rPr>
              <a:t>Transformation of Data</a:t>
            </a:r>
            <a:endParaRPr kumimoji="1" lang="zh-CN" altLang="en-US" sz="4000" dirty="0">
              <a:solidFill>
                <a:srgbClr val="17453A"/>
              </a:solidFill>
            </a:endParaRPr>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0FE07347-83AD-6644-8C37-D3DF1F0DA487}"/>
                  </a:ext>
                </a:extLst>
              </p:cNvPr>
              <p:cNvSpPr>
                <a:spLocks noGrp="1"/>
              </p:cNvSpPr>
              <p:nvPr>
                <p:ph type="body"/>
              </p:nvPr>
            </p:nvSpPr>
            <p:spPr>
              <a:xfrm>
                <a:off x="457380" y="1334709"/>
                <a:ext cx="8229240" cy="4565503"/>
              </a:xfrm>
            </p:spPr>
            <p:txBody>
              <a:bodyPr>
                <a:noAutofit/>
              </a:bodyPr>
              <a:lstStyle/>
              <a:p>
                <a:r>
                  <a:rPr kumimoji="1" lang="en-US" altLang="zh-CN" sz="2400" dirty="0">
                    <a:latin typeface="Cambria Math" panose="02040503050406030204" pitchFamily="18" charset="0"/>
                    <a:ea typeface="Cambria Math" panose="02040503050406030204" pitchFamily="18" charset="0"/>
                  </a:rPr>
                  <a:t>The set of inner product </a:t>
                </a:r>
                <a14:m>
                  <m:oMath xmlns:m="http://schemas.openxmlformats.org/officeDocument/2006/math">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𝑣</m:t>
                        </m:r>
                      </m:e>
                      <m:sub>
                        <m:r>
                          <a:rPr kumimoji="1" lang="en-US" altLang="zh-CN" sz="2400" i="1">
                            <a:latin typeface="Cambria Math" panose="02040503050406030204" pitchFamily="18" charset="0"/>
                            <a:ea typeface="Cambria Math" panose="02040503050406030204" pitchFamily="18" charset="0"/>
                          </a:rPr>
                          <m:t>𝑖</m:t>
                        </m:r>
                      </m:sub>
                    </m:sSub>
                    <m:r>
                      <a:rPr kumimoji="1" lang="en-US" altLang="zh-CN" sz="2400" i="1">
                        <a:latin typeface="Cambria Math" panose="02040503050406030204" pitchFamily="18" charset="0"/>
                        <a:ea typeface="Cambria Math" panose="02040503050406030204" pitchFamily="18" charset="0"/>
                      </a:rPr>
                      <m:t>∙</m:t>
                    </m:r>
                    <m:r>
                      <a:rPr kumimoji="1" lang="en-US" altLang="zh-CN" sz="2400" i="1">
                        <a:latin typeface="Cambria Math" panose="02040503050406030204" pitchFamily="18" charset="0"/>
                        <a:ea typeface="Cambria Math" panose="02040503050406030204" pitchFamily="18" charset="0"/>
                      </a:rPr>
                      <m:t>𝑥</m:t>
                    </m:r>
                  </m:oMath>
                </a14:m>
                <a:r>
                  <a:rPr kumimoji="1" lang="en-US" altLang="zh-CN" sz="2400" dirty="0">
                    <a:latin typeface="Cambria Math" panose="02040503050406030204" pitchFamily="18" charset="0"/>
                    <a:ea typeface="Cambria Math" panose="02040503050406030204" pitchFamily="18" charset="0"/>
                  </a:rPr>
                  <a:t> is called the </a:t>
                </a:r>
                <a:r>
                  <a:rPr kumimoji="1" lang="en-US" altLang="zh-CN" sz="2400" dirty="0" err="1">
                    <a:latin typeface="Cambria Math" panose="02040503050406030204" pitchFamily="18" charset="0"/>
                    <a:ea typeface="Cambria Math" panose="02040503050406030204" pitchFamily="18" charset="0"/>
                  </a:rPr>
                  <a:t>i-th</a:t>
                </a:r>
                <a:r>
                  <a:rPr kumimoji="1" lang="en-US" altLang="zh-CN" sz="2400" dirty="0">
                    <a:latin typeface="Cambria Math" panose="02040503050406030204" pitchFamily="18" charset="0"/>
                    <a:ea typeface="Cambria Math" panose="02040503050406030204" pitchFamily="18" charset="0"/>
                  </a:rPr>
                  <a:t> principal components. The variance of </a:t>
                </a:r>
                <a:r>
                  <a:rPr kumimoji="1" lang="en-US" altLang="zh-CN" sz="2400" dirty="0" err="1">
                    <a:latin typeface="Cambria Math" panose="02040503050406030204" pitchFamily="18" charset="0"/>
                    <a:ea typeface="Cambria Math" panose="02040503050406030204" pitchFamily="18" charset="0"/>
                  </a:rPr>
                  <a:t>i-th</a:t>
                </a:r>
                <a:r>
                  <a:rPr kumimoji="1" lang="en-US" altLang="zh-CN" sz="2400" dirty="0">
                    <a:latin typeface="Cambria Math" panose="02040503050406030204" pitchFamily="18" charset="0"/>
                    <a:ea typeface="Cambria Math" panose="02040503050406030204" pitchFamily="18" charset="0"/>
                  </a:rPr>
                  <a:t> principal component is called the variance explained by the </a:t>
                </a:r>
                <a:r>
                  <a:rPr kumimoji="1" lang="en-US" altLang="zh-CN" sz="2400" dirty="0" err="1">
                    <a:latin typeface="Cambria Math" panose="02040503050406030204" pitchFamily="18" charset="0"/>
                    <a:ea typeface="Cambria Math" panose="02040503050406030204" pitchFamily="18" charset="0"/>
                  </a:rPr>
                  <a:t>i-th</a:t>
                </a:r>
                <a:r>
                  <a:rPr kumimoji="1" lang="en-US" altLang="zh-CN" sz="2400" dirty="0">
                    <a:latin typeface="Cambria Math" panose="02040503050406030204" pitchFamily="18" charset="0"/>
                    <a:ea typeface="Cambria Math" panose="02040503050406030204" pitchFamily="18" charset="0"/>
                  </a:rPr>
                  <a:t> principal component.</a:t>
                </a:r>
              </a:p>
              <a:p>
                <a:pPr marL="0" indent="0">
                  <a:buNone/>
                </a:pPr>
                <a:r>
                  <a:rPr kumimoji="1" lang="en-US" altLang="zh-CN" sz="2400" dirty="0">
                    <a:latin typeface="Cambria Math" panose="02040503050406030204" pitchFamily="18" charset="0"/>
                    <a:ea typeface="Cambria Math" panose="02040503050406030204" pitchFamily="18" charset="0"/>
                  </a:rPr>
                  <a:t>After we obtained </a:t>
                </a:r>
                <a14:m>
                  <m:oMath xmlns:m="http://schemas.openxmlformats.org/officeDocument/2006/math">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𝑣</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 …, </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𝑣</m:t>
                        </m:r>
                      </m:e>
                      <m:sub>
                        <m:r>
                          <a:rPr kumimoji="1" lang="en-US" altLang="zh-CN" sz="2400" b="0" i="1" smtClean="0">
                            <a:latin typeface="Cambria Math" panose="02040503050406030204" pitchFamily="18" charset="0"/>
                            <a:ea typeface="Cambria Math" panose="02040503050406030204" pitchFamily="18" charset="0"/>
                          </a:rPr>
                          <m:t>𝑛</m:t>
                        </m:r>
                      </m:sub>
                    </m:sSub>
                  </m:oMath>
                </a14:m>
                <a:r>
                  <a:rPr kumimoji="1" lang="en-US" altLang="zh-CN" sz="2400" dirty="0">
                    <a:latin typeface="Cambria Math" panose="02040503050406030204" pitchFamily="18" charset="0"/>
                    <a:ea typeface="Cambria Math" panose="02040503050406030204" pitchFamily="18" charset="0"/>
                  </a:rPr>
                  <a:t>, we can transform X by </a:t>
                </a:r>
              </a:p>
              <a:p>
                <a:pPr marL="0" indent="0">
                  <a:buNone/>
                </a:pPr>
                <a:endParaRPr kumimoji="1" lang="en-US" altLang="zh-CN" sz="2400" dirty="0">
                  <a:latin typeface="Cambria Math" panose="02040503050406030204" pitchFamily="18" charset="0"/>
                  <a:ea typeface="Cambria Math" panose="02040503050406030204" pitchFamily="18" charset="0"/>
                </a:endParaRPr>
              </a:p>
              <a:p>
                <a:pPr marL="0" indent="0">
                  <a:buNone/>
                </a:pPr>
                <a:endParaRPr kumimoji="1" lang="en-US" altLang="zh-CN" sz="2400" dirty="0">
                  <a:latin typeface="Cambria Math" panose="02040503050406030204" pitchFamily="18" charset="0"/>
                  <a:ea typeface="Cambria Math" panose="02040503050406030204" pitchFamily="18" charset="0"/>
                </a:endParaRPr>
              </a:p>
              <a:p>
                <a:pPr marL="0" indent="0">
                  <a:buNone/>
                </a:pPr>
                <a:r>
                  <a:rPr kumimoji="1" lang="en-US" altLang="zh-CN" sz="2400" dirty="0">
                    <a:latin typeface="Cambria Math" panose="02040503050406030204" pitchFamily="18" charset="0"/>
                    <a:ea typeface="Cambria Math" panose="02040503050406030204" pitchFamily="18" charset="0"/>
                  </a:rPr>
                  <a:t>This amounts to multiply X by an orthonormal matrix. If we transform X by </a:t>
                </a:r>
              </a:p>
              <a:p>
                <a:pPr marL="0" indent="0">
                  <a:buNone/>
                </a:pPr>
                <a:endParaRPr kumimoji="1" lang="en-US" altLang="zh-CN" sz="2400" dirty="0">
                  <a:latin typeface="Cambria Math" panose="02040503050406030204" pitchFamily="18" charset="0"/>
                  <a:ea typeface="Cambria Math" panose="02040503050406030204" pitchFamily="18" charset="0"/>
                </a:endParaRPr>
              </a:p>
              <a:p>
                <a:pPr marL="0" indent="0">
                  <a:buNone/>
                </a:pPr>
                <a:endParaRPr kumimoji="1" lang="en-US" altLang="zh-CN" sz="2400" dirty="0">
                  <a:latin typeface="Cambria Math" panose="02040503050406030204" pitchFamily="18" charset="0"/>
                  <a:ea typeface="Cambria Math" panose="02040503050406030204" pitchFamily="18" charset="0"/>
                </a:endParaRPr>
              </a:p>
              <a:p>
                <a:pPr marL="0" indent="0">
                  <a:buNone/>
                </a:pPr>
                <a:r>
                  <a:rPr kumimoji="1" lang="en-US" altLang="zh-CN" sz="2400" dirty="0">
                    <a:latin typeface="Cambria Math" panose="02040503050406030204" pitchFamily="18" charset="0"/>
                    <a:ea typeface="Cambria Math" panose="02040503050406030204" pitchFamily="18" charset="0"/>
                  </a:rPr>
                  <a:t>then this is equivalent to project X onto the subspace spanned by {</a:t>
                </a:r>
                <a14:m>
                  <m:oMath xmlns:m="http://schemas.openxmlformats.org/officeDocument/2006/math">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𝑣</m:t>
                        </m:r>
                      </m:e>
                      <m:sub>
                        <m:r>
                          <a:rPr kumimoji="1" lang="en-US" altLang="zh-CN" sz="2400" b="0" i="1" smtClean="0">
                            <a:latin typeface="Cambria Math" panose="02040503050406030204" pitchFamily="18" charset="0"/>
                            <a:ea typeface="Cambria Math" panose="02040503050406030204" pitchFamily="18" charset="0"/>
                          </a:rPr>
                          <m:t>1</m:t>
                        </m:r>
                      </m:sub>
                    </m:sSub>
                  </m:oMath>
                </a14:m>
                <a:r>
                  <a:rPr kumimoji="1" lang="en-US" altLang="zh-CN" sz="2400" dirty="0">
                    <a:latin typeface="Cambria Math" panose="02040503050406030204" pitchFamily="18" charset="0"/>
                    <a:ea typeface="Cambria Math" panose="02040503050406030204" pitchFamily="18" charset="0"/>
                  </a:rPr>
                  <a:t>, …, </a:t>
                </a:r>
                <a14:m>
                  <m:oMath xmlns:m="http://schemas.openxmlformats.org/officeDocument/2006/math">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𝑣</m:t>
                        </m:r>
                      </m:e>
                      <m:sub>
                        <m:r>
                          <a:rPr kumimoji="1" lang="en-US" altLang="zh-CN" sz="2400" b="0" i="1" smtClean="0">
                            <a:latin typeface="Cambria Math" panose="02040503050406030204" pitchFamily="18" charset="0"/>
                            <a:ea typeface="Cambria Math" panose="02040503050406030204" pitchFamily="18" charset="0"/>
                          </a:rPr>
                          <m:t>𝑙</m:t>
                        </m:r>
                      </m:sub>
                    </m:sSub>
                  </m:oMath>
                </a14:m>
                <a:r>
                  <a:rPr kumimoji="1" lang="en-US" altLang="zh-CN" sz="2400" dirty="0">
                    <a:latin typeface="Cambria Math" panose="02040503050406030204" pitchFamily="18" charset="0"/>
                    <a:ea typeface="Cambria Math" panose="02040503050406030204" pitchFamily="18" charset="0"/>
                  </a:rPr>
                  <a:t>}. A scatter plot of </a:t>
                </a:r>
                <a:r>
                  <a:rPr kumimoji="1" lang="en-US" altLang="zh-CN" sz="2400" dirty="0" err="1">
                    <a:latin typeface="Cambria Math" panose="02040503050406030204" pitchFamily="18" charset="0"/>
                    <a:ea typeface="Cambria Math" panose="02040503050406030204" pitchFamily="18" charset="0"/>
                  </a:rPr>
                  <a:t>i-th</a:t>
                </a:r>
                <a:r>
                  <a:rPr kumimoji="1" lang="en-US" altLang="zh-CN" sz="2400" dirty="0">
                    <a:latin typeface="Cambria Math" panose="02040503050406030204" pitchFamily="18" charset="0"/>
                    <a:ea typeface="Cambria Math" panose="02040503050406030204" pitchFamily="18" charset="0"/>
                  </a:rPr>
                  <a:t> principal component against j-</a:t>
                </a:r>
                <a:r>
                  <a:rPr kumimoji="1" lang="en-US" altLang="zh-CN" sz="2400" dirty="0" err="1">
                    <a:latin typeface="Cambria Math" panose="02040503050406030204" pitchFamily="18" charset="0"/>
                    <a:ea typeface="Cambria Math" panose="02040503050406030204" pitchFamily="18" charset="0"/>
                  </a:rPr>
                  <a:t>th</a:t>
                </a:r>
                <a:r>
                  <a:rPr kumimoji="1" lang="en-US" altLang="zh-CN" sz="2400" dirty="0">
                    <a:latin typeface="Cambria Math" panose="02040503050406030204" pitchFamily="18" charset="0"/>
                    <a:ea typeface="Cambria Math" panose="02040503050406030204" pitchFamily="18" charset="0"/>
                  </a:rPr>
                  <a:t> component is a scatter plot of </a:t>
                </a:r>
              </a:p>
            </p:txBody>
          </p:sp>
        </mc:Choice>
        <mc:Fallback>
          <p:sp>
            <p:nvSpPr>
              <p:cNvPr id="3" name="文本占位符 2">
                <a:extLst>
                  <a:ext uri="{FF2B5EF4-FFF2-40B4-BE49-F238E27FC236}">
                    <a16:creationId xmlns:a16="http://schemas.microsoft.com/office/drawing/2014/main" id="{0FE07347-83AD-6644-8C37-D3DF1F0DA487}"/>
                  </a:ext>
                </a:extLst>
              </p:cNvPr>
              <p:cNvSpPr>
                <a:spLocks noGrp="1" noRot="1" noChangeAspect="1" noMove="1" noResize="1" noEditPoints="1" noAdjustHandles="1" noChangeArrowheads="1" noChangeShapeType="1" noTextEdit="1"/>
              </p:cNvSpPr>
              <p:nvPr>
                <p:ph type="body"/>
              </p:nvPr>
            </p:nvSpPr>
            <p:spPr>
              <a:xfrm>
                <a:off x="457380" y="1334709"/>
                <a:ext cx="8229240" cy="4565503"/>
              </a:xfrm>
              <a:blipFill>
                <a:blip r:embed="rId5"/>
                <a:stretch>
                  <a:fillRect l="-2315" r="-2006" b="-111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73BA2CC-7B32-D54A-B608-00C4913C485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943972" y="2934531"/>
            <a:ext cx="3285534" cy="334985"/>
          </a:xfrm>
          <a:prstGeom prst="rect">
            <a:avLst/>
          </a:prstGeom>
        </p:spPr>
      </p:pic>
      <p:pic>
        <p:nvPicPr>
          <p:cNvPr id="7" name="图片 6">
            <a:extLst>
              <a:ext uri="{FF2B5EF4-FFF2-40B4-BE49-F238E27FC236}">
                <a16:creationId xmlns:a16="http://schemas.microsoft.com/office/drawing/2014/main" id="{7522D916-63CD-9942-A593-6C2874ADBB5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396642" y="4287220"/>
            <a:ext cx="4049573" cy="330200"/>
          </a:xfrm>
          <a:prstGeom prst="rect">
            <a:avLst/>
          </a:prstGeom>
        </p:spPr>
      </p:pic>
      <p:pic>
        <p:nvPicPr>
          <p:cNvPr id="17" name="图片 16">
            <a:extLst>
              <a:ext uri="{FF2B5EF4-FFF2-40B4-BE49-F238E27FC236}">
                <a16:creationId xmlns:a16="http://schemas.microsoft.com/office/drawing/2014/main" id="{300B5978-5455-3642-8707-BF5AE14A1BC5}"/>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108958" y="5900212"/>
            <a:ext cx="2926080" cy="316992"/>
          </a:xfrm>
          <a:prstGeom prst="rect">
            <a:avLst/>
          </a:prstGeom>
        </p:spPr>
      </p:pic>
    </p:spTree>
    <p:extLst>
      <p:ext uri="{BB962C8B-B14F-4D97-AF65-F5344CB8AC3E}">
        <p14:creationId xmlns:p14="http://schemas.microsoft.com/office/powerpoint/2010/main" val="38847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3047F-6B74-6941-B179-85F08DCEEFF3}"/>
              </a:ext>
            </a:extLst>
          </p:cNvPr>
          <p:cNvSpPr>
            <a:spLocks noGrp="1"/>
          </p:cNvSpPr>
          <p:nvPr>
            <p:ph type="title"/>
          </p:nvPr>
        </p:nvSpPr>
        <p:spPr>
          <a:xfrm>
            <a:off x="685980" y="803450"/>
            <a:ext cx="7772040" cy="562212"/>
          </a:xfrm>
        </p:spPr>
        <p:txBody>
          <a:bodyPr>
            <a:normAutofit fontScale="90000"/>
          </a:bodyPr>
          <a:lstStyle/>
          <a:p>
            <a:pPr algn="ctr"/>
            <a:r>
              <a:rPr kumimoji="1" lang="en-US" altLang="zh-CN" dirty="0">
                <a:solidFill>
                  <a:srgbClr val="17453A"/>
                </a:solidFill>
              </a:rPr>
              <a:t>Feature scaling is important</a:t>
            </a:r>
            <a:endParaRPr kumimoji="1" lang="zh-CN" altLang="en-US" dirty="0">
              <a:solidFill>
                <a:srgbClr val="17453A"/>
              </a:solidFill>
            </a:endParaRPr>
          </a:p>
        </p:txBody>
      </p:sp>
      <p:sp>
        <p:nvSpPr>
          <p:cNvPr id="3" name="文本占位符 2">
            <a:extLst>
              <a:ext uri="{FF2B5EF4-FFF2-40B4-BE49-F238E27FC236}">
                <a16:creationId xmlns:a16="http://schemas.microsoft.com/office/drawing/2014/main" id="{9D16A55D-F6D5-DF46-A2D6-A5A65D65300E}"/>
              </a:ext>
            </a:extLst>
          </p:cNvPr>
          <p:cNvSpPr>
            <a:spLocks noGrp="1"/>
          </p:cNvSpPr>
          <p:nvPr>
            <p:ph type="body"/>
          </p:nvPr>
        </p:nvSpPr>
        <p:spPr>
          <a:xfrm>
            <a:off x="457380" y="1549333"/>
            <a:ext cx="8229240" cy="4683347"/>
          </a:xfrm>
        </p:spPr>
        <p:txBody>
          <a:bodyPr>
            <a:normAutofit/>
          </a:bodyPr>
          <a:lstStyle/>
          <a:p>
            <a:pPr marL="342900" indent="-342900">
              <a:buFont typeface="Arial" panose="020B0604020202020204" pitchFamily="34" charset="0"/>
              <a:buChar char="•"/>
            </a:pPr>
            <a:r>
              <a:rPr lang="en" altLang="zh-CN" sz="2400" dirty="0">
                <a:latin typeface="Cambria Math" panose="02040503050406030204" pitchFamily="18" charset="0"/>
                <a:ea typeface="Cambria Math" panose="02040503050406030204" pitchFamily="18" charset="0"/>
              </a:rPr>
              <a:t>Principal components will be biased towards features with high variance. For example, human height varies less than human height if their respective scales are meters and kilos. PCA would then determine that weight is much more important than height and most information of height would be lost. This could affect the performance of subsequent algorithms. Always do feature scaling before performing PCA is a good idea.</a:t>
            </a:r>
          </a:p>
          <a:p>
            <a:pPr marL="342900" indent="-342900">
              <a:buFont typeface="Arial" panose="020B0604020202020204" pitchFamily="34" charset="0"/>
              <a:buChar char="•"/>
            </a:pPr>
            <a:r>
              <a:rPr lang="en" altLang="zh-CN" sz="2400" dirty="0">
                <a:latin typeface="Cambria Math" panose="02040503050406030204" pitchFamily="18" charset="0"/>
                <a:ea typeface="Cambria Math" panose="02040503050406030204" pitchFamily="18" charset="0"/>
              </a:rPr>
              <a:t>In certain settings, however, the variables may be measured in the same units. In this case we might not wish to scale the variables before performing PCA. </a:t>
            </a:r>
          </a:p>
        </p:txBody>
      </p:sp>
    </p:spTree>
    <p:extLst>
      <p:ext uri="{BB962C8B-B14F-4D97-AF65-F5344CB8AC3E}">
        <p14:creationId xmlns:p14="http://schemas.microsoft.com/office/powerpoint/2010/main" val="324705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9BFA1-B379-2444-A4AC-E321F3BE62D1}"/>
              </a:ext>
            </a:extLst>
          </p:cNvPr>
          <p:cNvSpPr>
            <a:spLocks noGrp="1"/>
          </p:cNvSpPr>
          <p:nvPr>
            <p:ph type="title"/>
          </p:nvPr>
        </p:nvSpPr>
        <p:spPr>
          <a:xfrm>
            <a:off x="685980" y="574940"/>
            <a:ext cx="7772040" cy="724395"/>
          </a:xfrm>
        </p:spPr>
        <p:txBody>
          <a:bodyPr>
            <a:normAutofit/>
          </a:bodyPr>
          <a:lstStyle/>
          <a:p>
            <a:pPr algn="ctr"/>
            <a:r>
              <a:rPr kumimoji="1" lang="en-US" altLang="zh-CN" dirty="0">
                <a:solidFill>
                  <a:srgbClr val="17453A"/>
                </a:solidFill>
              </a:rPr>
              <a:t>A toy example of PCA</a:t>
            </a:r>
            <a:endParaRPr kumimoji="1" lang="zh-CN" altLang="en-US" dirty="0">
              <a:solidFill>
                <a:srgbClr val="17453A"/>
              </a:solidFill>
            </a:endParaRPr>
          </a:p>
        </p:txBody>
      </p:sp>
      <p:pic>
        <p:nvPicPr>
          <p:cNvPr id="5" name="图片 4">
            <a:extLst>
              <a:ext uri="{FF2B5EF4-FFF2-40B4-BE49-F238E27FC236}">
                <a16:creationId xmlns:a16="http://schemas.microsoft.com/office/drawing/2014/main" id="{88C9FFE2-2AA0-8649-8139-506C47EAEC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2315" y="1700926"/>
            <a:ext cx="4583003" cy="4721882"/>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77555C4-7E36-DB4D-9F6A-44C4A398DE72}"/>
                  </a:ext>
                </a:extLst>
              </p:cNvPr>
              <p:cNvSpPr txBox="1"/>
              <p:nvPr/>
            </p:nvSpPr>
            <p:spPr>
              <a:xfrm>
                <a:off x="4975759" y="1615043"/>
                <a:ext cx="3853364" cy="4893647"/>
              </a:xfrm>
              <a:prstGeom prst="rect">
                <a:avLst/>
              </a:prstGeom>
              <a:noFill/>
            </p:spPr>
            <p:txBody>
              <a:bodyPr wrap="square" rtlCol="0">
                <a:spAutoFit/>
              </a:bodyPr>
              <a:lstStyle/>
              <a:p>
                <a:r>
                  <a:rPr kumimoji="1" lang="en-US" altLang="zh-CN" sz="2400" dirty="0">
                    <a:latin typeface="Cambria Math" panose="02040503050406030204" pitchFamily="18" charset="0"/>
                    <a:ea typeface="Cambria Math" panose="02040503050406030204" pitchFamily="18" charset="0"/>
                  </a:rPr>
                  <a:t>Here is a 2d dataset where </a:t>
                </a:r>
                <a14:m>
                  <m:oMath xmlns:m="http://schemas.openxmlformats.org/officeDocument/2006/math">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𝑋</m:t>
                        </m:r>
                      </m:e>
                      <m:sub>
                        <m:r>
                          <a:rPr kumimoji="1" lang="en-US" altLang="zh-CN" sz="2400" i="1">
                            <a:latin typeface="Cambria Math" panose="02040503050406030204" pitchFamily="18" charset="0"/>
                            <a:ea typeface="Cambria Math" panose="02040503050406030204" pitchFamily="18" charset="0"/>
                          </a:rPr>
                          <m:t>1</m:t>
                        </m:r>
                      </m:sub>
                    </m:sSub>
                  </m:oMath>
                </a14:m>
                <a:r>
                  <a:rPr kumimoji="1" lang="en-US" altLang="zh-CN" sz="2400" dirty="0">
                    <a:latin typeface="Cambria Math" panose="02040503050406030204" pitchFamily="18" charset="0"/>
                    <a:ea typeface="Cambria Math" panose="02040503050406030204" pitchFamily="18" charset="0"/>
                  </a:rPr>
                  <a:t>, </a:t>
                </a:r>
                <a14:m>
                  <m:oMath xmlns:m="http://schemas.openxmlformats.org/officeDocument/2006/math">
                    <m:sSub>
                      <m:sSubPr>
                        <m:ctrlPr>
                          <a:rPr kumimoji="1" lang="en-US" altLang="zh-CN" sz="2400" i="1">
                            <a:latin typeface="Cambria Math" panose="02040503050406030204" pitchFamily="18" charset="0"/>
                            <a:ea typeface="Cambria Math" panose="02040503050406030204" pitchFamily="18" charset="0"/>
                          </a:rPr>
                        </m:ctrlPr>
                      </m:sSubPr>
                      <m:e>
                        <m:r>
                          <a:rPr kumimoji="1" lang="en-US" altLang="zh-CN" sz="2400" i="1">
                            <a:latin typeface="Cambria Math" panose="02040503050406030204" pitchFamily="18" charset="0"/>
                            <a:ea typeface="Cambria Math" panose="02040503050406030204" pitchFamily="18" charset="0"/>
                          </a:rPr>
                          <m:t>𝑋</m:t>
                        </m:r>
                      </m:e>
                      <m:sub>
                        <m:r>
                          <a:rPr kumimoji="1" lang="en-US" altLang="zh-CN" sz="2400" i="1">
                            <a:latin typeface="Cambria Math" panose="02040503050406030204" pitchFamily="18" charset="0"/>
                            <a:ea typeface="Cambria Math" panose="02040503050406030204" pitchFamily="18" charset="0"/>
                          </a:rPr>
                          <m:t>2</m:t>
                        </m:r>
                      </m:sub>
                    </m:sSub>
                  </m:oMath>
                </a14:m>
                <a:r>
                  <a:rPr kumimoji="1" lang="en-US" altLang="zh-CN" sz="2400" dirty="0">
                    <a:latin typeface="Cambria Math" panose="02040503050406030204" pitchFamily="18" charset="0"/>
                    <a:ea typeface="Cambria Math" panose="02040503050406030204" pitchFamily="18" charset="0"/>
                  </a:rPr>
                  <a:t> are generated by a normal distribution with (mean=0, std=2), and a normal distribution with (mean=0, std=1) respectively. </a:t>
                </a:r>
                <a:endParaRPr kumimoji="1" lang="zh-CN" altLang="en-US" sz="2400" dirty="0">
                  <a:latin typeface="Cambria Math" panose="02040503050406030204" pitchFamily="18" charset="0"/>
                </a:endParaRPr>
              </a:p>
              <a:p>
                <a:r>
                  <a:rPr kumimoji="1" lang="en-US" altLang="zh-CN" sz="2400" dirty="0">
                    <a:latin typeface="Cambria Math" panose="02040503050406030204" pitchFamily="18" charset="0"/>
                    <a:ea typeface="Cambria Math" panose="02040503050406030204" pitchFamily="18" charset="0"/>
                  </a:rPr>
                  <a:t>The data points distribute close to x axis. Performing PCA we see that </a:t>
                </a:r>
                <a14:m>
                  <m:oMath xmlns:m="http://schemas.openxmlformats.org/officeDocument/2006/math">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𝑣</m:t>
                        </m:r>
                      </m:e>
                      <m:sub>
                        <m:r>
                          <a:rPr kumimoji="1" lang="en-US" altLang="zh-CN" sz="2400" b="0" i="1" smtClean="0">
                            <a:latin typeface="Cambria Math" panose="02040503050406030204" pitchFamily="18" charset="0"/>
                            <a:ea typeface="Cambria Math" panose="02040503050406030204" pitchFamily="18" charset="0"/>
                          </a:rPr>
                          <m:t>1</m:t>
                        </m:r>
                      </m:sub>
                    </m:sSub>
                  </m:oMath>
                </a14:m>
                <a:r>
                  <a:rPr kumimoji="1" lang="en-US" altLang="zh-CN" sz="2400" dirty="0">
                    <a:latin typeface="Cambria Math" panose="02040503050406030204" pitchFamily="18" charset="0"/>
                    <a:ea typeface="Cambria Math" panose="02040503050406030204" pitchFamily="18" charset="0"/>
                  </a:rPr>
                  <a:t> is equal to </a:t>
                </a:r>
                <a:r>
                  <a:rPr lang="en-US" altLang="zh-CN" sz="2400" dirty="0">
                    <a:latin typeface="Cambria Math" panose="02040503050406030204" pitchFamily="18" charset="0"/>
                    <a:ea typeface="Cambria Math" panose="02040503050406030204" pitchFamily="18" charset="0"/>
                  </a:rPr>
                  <a:t>[-0.9999, 0.0033], roughly the direction of x axis. </a:t>
                </a:r>
                <a:endParaRPr kumimoji="1" lang="zh-CN" altLang="en-US" sz="2400" dirty="0">
                  <a:latin typeface="Cambria Math" panose="02040503050406030204" pitchFamily="18" charset="0"/>
                </a:endParaRPr>
              </a:p>
            </p:txBody>
          </p:sp>
        </mc:Choice>
        <mc:Fallback>
          <p:sp>
            <p:nvSpPr>
              <p:cNvPr id="6" name="文本框 5">
                <a:extLst>
                  <a:ext uri="{FF2B5EF4-FFF2-40B4-BE49-F238E27FC236}">
                    <a16:creationId xmlns:a16="http://schemas.microsoft.com/office/drawing/2014/main" id="{377555C4-7E36-DB4D-9F6A-44C4A398DE72}"/>
                  </a:ext>
                </a:extLst>
              </p:cNvPr>
              <p:cNvSpPr txBox="1">
                <a:spLocks noRot="1" noChangeAspect="1" noMove="1" noResize="1" noEditPoints="1" noAdjustHandles="1" noChangeArrowheads="1" noChangeShapeType="1" noTextEdit="1"/>
              </p:cNvSpPr>
              <p:nvPr/>
            </p:nvSpPr>
            <p:spPr>
              <a:xfrm>
                <a:off x="4975759" y="1615043"/>
                <a:ext cx="3853364" cy="4893647"/>
              </a:xfrm>
              <a:prstGeom prst="rect">
                <a:avLst/>
              </a:prstGeom>
              <a:blipFill>
                <a:blip r:embed="rId3"/>
                <a:stretch>
                  <a:fillRect l="-2303" t="-1039" b="-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872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78689-8359-2B49-840F-2AA78EC31CD1}"/>
              </a:ext>
            </a:extLst>
          </p:cNvPr>
          <p:cNvSpPr>
            <a:spLocks noGrp="1"/>
          </p:cNvSpPr>
          <p:nvPr>
            <p:ph type="title"/>
          </p:nvPr>
        </p:nvSpPr>
        <p:spPr>
          <a:xfrm>
            <a:off x="685980" y="446186"/>
            <a:ext cx="7772040" cy="586967"/>
          </a:xfrm>
        </p:spPr>
        <p:txBody>
          <a:bodyPr>
            <a:normAutofit/>
          </a:bodyPr>
          <a:lstStyle/>
          <a:p>
            <a:pPr algn="ctr"/>
            <a:r>
              <a:rPr kumimoji="1" lang="en-US" altLang="zh-CN" sz="4000" dirty="0">
                <a:solidFill>
                  <a:srgbClr val="17453A"/>
                </a:solidFill>
              </a:rPr>
              <a:t>Dataset iris</a:t>
            </a:r>
            <a:endParaRPr kumimoji="1" lang="zh-CN" altLang="en-US" sz="4000" dirty="0">
              <a:solidFill>
                <a:srgbClr val="17453A"/>
              </a:solidFill>
            </a:endParaRPr>
          </a:p>
        </p:txBody>
      </p:sp>
      <p:sp>
        <p:nvSpPr>
          <p:cNvPr id="3" name="文本占位符 2">
            <a:extLst>
              <a:ext uri="{FF2B5EF4-FFF2-40B4-BE49-F238E27FC236}">
                <a16:creationId xmlns:a16="http://schemas.microsoft.com/office/drawing/2014/main" id="{206CC62E-A10C-2047-A908-F960FCF73897}"/>
              </a:ext>
            </a:extLst>
          </p:cNvPr>
          <p:cNvSpPr>
            <a:spLocks noGrp="1"/>
          </p:cNvSpPr>
          <p:nvPr>
            <p:ph type="body"/>
          </p:nvPr>
        </p:nvSpPr>
        <p:spPr>
          <a:xfrm>
            <a:off x="457380" y="1033153"/>
            <a:ext cx="8229240" cy="1270660"/>
          </a:xfrm>
        </p:spPr>
        <p:txBody>
          <a:bodyPr>
            <a:normAutofit fontScale="92500" lnSpcReduction="20000"/>
          </a:bodyPr>
          <a:lstStyle/>
          <a:p>
            <a:pPr marL="0" indent="0">
              <a:buNone/>
            </a:pPr>
            <a:r>
              <a:rPr kumimoji="1" lang="en-US" altLang="zh-CN" sz="2400" dirty="0">
                <a:latin typeface="Cambria Math" panose="02040503050406030204" pitchFamily="18" charset="0"/>
                <a:ea typeface="Cambria Math" panose="02040503050406030204" pitchFamily="18" charset="0"/>
              </a:rPr>
              <a:t>Iris is a classic labeled dataset that can be loaded using scikit-learn. We perform PCA and draw the scatter plot of the first PC against the second. We can see that there is a clear clustering of three classes</a:t>
            </a:r>
            <a:r>
              <a:rPr kumimoji="1" lang="zh-CN" altLang="en-US" sz="2400" dirty="0">
                <a:latin typeface="Cambria Math" panose="02040503050406030204" pitchFamily="18" charset="0"/>
              </a:rPr>
              <a:t> </a:t>
            </a:r>
            <a:r>
              <a:rPr kumimoji="1" lang="en-US" altLang="zh-CN" sz="2400" dirty="0">
                <a:latin typeface="Cambria Math" panose="02040503050406030204" pitchFamily="18" charset="0"/>
              </a:rPr>
              <a:t>in right diagram </a:t>
            </a:r>
            <a:r>
              <a:rPr kumimoji="1" lang="en-US" altLang="zh-CN" sz="2400" dirty="0">
                <a:latin typeface="Cambria Math" panose="02040503050406030204" pitchFamily="18" charset="0"/>
                <a:ea typeface="Cambria Math" panose="02040503050406030204" pitchFamily="18" charset="0"/>
              </a:rPr>
              <a:t>whereas in the left diagram points with label versicolor and virginica are mingled.</a:t>
            </a:r>
            <a:endParaRPr kumimoji="1" lang="zh-CN" altLang="en-US" sz="2400" dirty="0">
              <a:latin typeface="Cambria Math" panose="02040503050406030204" pitchFamily="18" charset="0"/>
            </a:endParaRPr>
          </a:p>
        </p:txBody>
      </p:sp>
      <p:pic>
        <p:nvPicPr>
          <p:cNvPr id="5" name="图片 4" descr="电脑萤幕画面&#10;&#10;描述已自动生成">
            <a:extLst>
              <a:ext uri="{FF2B5EF4-FFF2-40B4-BE49-F238E27FC236}">
                <a16:creationId xmlns:a16="http://schemas.microsoft.com/office/drawing/2014/main" id="{46620039-5246-E148-8F65-85882AEB2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5" y="2291616"/>
            <a:ext cx="4431284" cy="4566384"/>
          </a:xfrm>
          <a:prstGeom prst="rect">
            <a:avLst/>
          </a:prstGeom>
        </p:spPr>
      </p:pic>
      <p:pic>
        <p:nvPicPr>
          <p:cNvPr id="7" name="图片 6" descr="电脑萤幕画面&#10;&#10;描述已自动生成">
            <a:extLst>
              <a:ext uri="{FF2B5EF4-FFF2-40B4-BE49-F238E27FC236}">
                <a16:creationId xmlns:a16="http://schemas.microsoft.com/office/drawing/2014/main" id="{605ACF16-2BFB-004E-8D22-A9C501DA9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909" y="2303813"/>
            <a:ext cx="4626047" cy="4554187"/>
          </a:xfrm>
          <a:prstGeom prst="rect">
            <a:avLst/>
          </a:prstGeom>
        </p:spPr>
      </p:pic>
    </p:spTree>
    <p:extLst>
      <p:ext uri="{BB962C8B-B14F-4D97-AF65-F5344CB8AC3E}">
        <p14:creationId xmlns:p14="http://schemas.microsoft.com/office/powerpoint/2010/main" val="3519009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6E36B-1FA6-D741-BA78-E6BB128C87C0}"/>
              </a:ext>
            </a:extLst>
          </p:cNvPr>
          <p:cNvSpPr>
            <a:spLocks noGrp="1"/>
          </p:cNvSpPr>
          <p:nvPr>
            <p:ph type="title"/>
          </p:nvPr>
        </p:nvSpPr>
        <p:spPr>
          <a:xfrm>
            <a:off x="685980" y="801585"/>
            <a:ext cx="7772040" cy="491965"/>
          </a:xfrm>
        </p:spPr>
        <p:txBody>
          <a:bodyPr>
            <a:normAutofit fontScale="90000"/>
          </a:bodyPr>
          <a:lstStyle/>
          <a:p>
            <a:pPr algn="ctr"/>
            <a:r>
              <a:rPr kumimoji="1" lang="en-US" altLang="zh-CN" dirty="0">
                <a:solidFill>
                  <a:srgbClr val="17453A"/>
                </a:solidFill>
              </a:rPr>
              <a:t>Remarks</a:t>
            </a:r>
            <a:endParaRPr kumimoji="1" lang="zh-CN" altLang="en-US" dirty="0">
              <a:solidFill>
                <a:srgbClr val="17453A"/>
              </a:solidFill>
            </a:endParaRPr>
          </a:p>
        </p:txBody>
      </p:sp>
      <p:sp>
        <p:nvSpPr>
          <p:cNvPr id="3" name="文本占位符 2">
            <a:extLst>
              <a:ext uri="{FF2B5EF4-FFF2-40B4-BE49-F238E27FC236}">
                <a16:creationId xmlns:a16="http://schemas.microsoft.com/office/drawing/2014/main" id="{D854A547-DB11-254B-A227-B1156633E0D5}"/>
              </a:ext>
            </a:extLst>
          </p:cNvPr>
          <p:cNvSpPr>
            <a:spLocks noGrp="1"/>
          </p:cNvSpPr>
          <p:nvPr>
            <p:ph type="body"/>
          </p:nvPr>
        </p:nvSpPr>
        <p:spPr>
          <a:xfrm>
            <a:off x="457380" y="1727860"/>
            <a:ext cx="8229240" cy="4518561"/>
          </a:xfrm>
        </p:spPr>
        <p:txBody>
          <a:bodyPr>
            <a:normAutofit/>
          </a:bodyPr>
          <a:lstStyle/>
          <a:p>
            <a:pPr marL="342900" indent="-342900">
              <a:buFont typeface="Arial" panose="020B0604020202020204" pitchFamily="34" charset="0"/>
              <a:buChar char="•"/>
            </a:pPr>
            <a:r>
              <a:rPr lang="en-US" altLang="zh-CN" sz="2400" dirty="0">
                <a:latin typeface="Cambria Math" panose="02040503050406030204" pitchFamily="18" charset="0"/>
                <a:ea typeface="Cambria Math" panose="02040503050406030204" pitchFamily="18" charset="0"/>
              </a:rPr>
              <a:t>Usually a scatter plot of principal components is more informative than a scatter plot of features.</a:t>
            </a:r>
          </a:p>
          <a:p>
            <a:pPr marL="342900" indent="-342900">
              <a:buFont typeface="Arial" panose="020B0604020202020204" pitchFamily="34" charset="0"/>
              <a:buChar char="•"/>
            </a:pPr>
            <a:r>
              <a:rPr lang="en-US" altLang="zh-CN" sz="2400" dirty="0">
                <a:latin typeface="Cambria Math" panose="02040503050406030204" pitchFamily="18" charset="0"/>
                <a:ea typeface="Cambria Math" panose="02040503050406030204" pitchFamily="18" charset="0"/>
              </a:rPr>
              <a:t>One may feed principal components to subsequent machine learning algorithms such as k-means clustering, linear regression, and neural network. As now there are fewer features, PCA improves the speed of subsequent algorithms and reduces overfitting.</a:t>
            </a:r>
            <a:r>
              <a:rPr lang="zh-CN" altLang="en-US" sz="2400" dirty="0">
                <a:latin typeface="Cambria Math" panose="02040503050406030204" pitchFamily="18" charset="0"/>
              </a:rPr>
              <a:t> </a:t>
            </a:r>
            <a:r>
              <a:rPr lang="en-US" altLang="zh-CN" sz="2400" dirty="0">
                <a:latin typeface="Cambria Math" panose="02040503050406030204" pitchFamily="18" charset="0"/>
                <a:ea typeface="Cambria Math" panose="02040503050406030204" pitchFamily="18" charset="0"/>
              </a:rPr>
              <a:t>When p is extremely large, dimension reduction technique like PCA would be indispensable.</a:t>
            </a:r>
            <a:endParaRPr lang="en-US" altLang="zh-CN" sz="2400" b="0"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altLang="zh-CN" sz="2400" dirty="0">
                <a:latin typeface="Cambria Math" panose="02040503050406030204" pitchFamily="18" charset="0"/>
                <a:ea typeface="Cambria Math" panose="02040503050406030204" pitchFamily="18" charset="0"/>
              </a:rPr>
              <a:t>One just keep the first l (&lt; n) principal components. There are some ad-hoc rules on how to choose l. For example, one can choose l to be the smallest integer such that a chosen ratio of total variation is explained by the first l principal components.</a:t>
            </a:r>
            <a:endParaRPr lang="el-GR" altLang="zh-C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4057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732BD-B4EB-2F47-89FA-F4F288BFDFFA}"/>
              </a:ext>
            </a:extLst>
          </p:cNvPr>
          <p:cNvSpPr>
            <a:spLocks noGrp="1"/>
          </p:cNvSpPr>
          <p:nvPr>
            <p:ph type="title"/>
          </p:nvPr>
        </p:nvSpPr>
        <p:spPr>
          <a:xfrm>
            <a:off x="685800" y="625320"/>
            <a:ext cx="7772040" cy="1301760"/>
          </a:xfrm>
        </p:spPr>
        <p:txBody>
          <a:bodyPr/>
          <a:lstStyle/>
          <a:p>
            <a:pPr algn="ctr"/>
            <a:r>
              <a:rPr kumimoji="1" lang="en-US" altLang="zh-CN" dirty="0">
                <a:solidFill>
                  <a:srgbClr val="17453A"/>
                </a:solidFill>
              </a:rPr>
              <a:t>Pros and Cons of PCA</a:t>
            </a:r>
            <a:endParaRPr kumimoji="1" lang="zh-CN" altLang="en-US" dirty="0">
              <a:solidFill>
                <a:srgbClr val="17453A"/>
              </a:solidFill>
            </a:endParaRPr>
          </a:p>
        </p:txBody>
      </p:sp>
      <p:sp>
        <p:nvSpPr>
          <p:cNvPr id="3" name="文本占位符 2">
            <a:extLst>
              <a:ext uri="{FF2B5EF4-FFF2-40B4-BE49-F238E27FC236}">
                <a16:creationId xmlns:a16="http://schemas.microsoft.com/office/drawing/2014/main" id="{F7AC17D7-13FE-0745-B069-25505BEFC84A}"/>
              </a:ext>
            </a:extLst>
          </p:cNvPr>
          <p:cNvSpPr>
            <a:spLocks noGrp="1"/>
          </p:cNvSpPr>
          <p:nvPr>
            <p:ph type="body"/>
          </p:nvPr>
        </p:nvSpPr>
        <p:spPr>
          <a:xfrm>
            <a:off x="685799" y="1927080"/>
            <a:ext cx="7772041" cy="4014257"/>
          </a:xfrm>
        </p:spPr>
        <p:txBody>
          <a:bodyPr>
            <a:normAutofit/>
          </a:bodyPr>
          <a:lstStyle/>
          <a:p>
            <a:r>
              <a:rPr kumimoji="1" lang="en" altLang="zh-CN" sz="2400" dirty="0">
                <a:latin typeface="Cambria Math" panose="02040503050406030204" pitchFamily="18" charset="0"/>
                <a:ea typeface="Cambria Math" panose="02040503050406030204" pitchFamily="18" charset="0"/>
              </a:rPr>
              <a:t>Pros</a:t>
            </a:r>
          </a:p>
          <a:p>
            <a:pPr marL="342900" indent="-342900">
              <a:buFont typeface="Arial" panose="020B0604020202020204" pitchFamily="34" charset="0"/>
              <a:buChar char="•"/>
            </a:pPr>
            <a:r>
              <a:rPr kumimoji="1" lang="en" altLang="zh-CN" sz="2400" dirty="0">
                <a:latin typeface="Cambria Math" panose="02040503050406030204" pitchFamily="18" charset="0"/>
                <a:ea typeface="Cambria Math" panose="02040503050406030204" pitchFamily="18" charset="0"/>
              </a:rPr>
              <a:t>Removes correlated features	</a:t>
            </a:r>
          </a:p>
          <a:p>
            <a:pPr marL="342900" lvl="1" indent="-342900">
              <a:buFont typeface="Arial" panose="020B0604020202020204" pitchFamily="34" charset="0"/>
              <a:buChar char="•"/>
            </a:pPr>
            <a:r>
              <a:rPr kumimoji="1" lang="en" altLang="zh-CN" sz="2400" dirty="0">
                <a:latin typeface="Cambria Math" panose="02040503050406030204" pitchFamily="18" charset="0"/>
                <a:ea typeface="Cambria Math" panose="02040503050406030204" pitchFamily="18" charset="0"/>
              </a:rPr>
              <a:t>Reduces overfitting</a:t>
            </a:r>
          </a:p>
          <a:p>
            <a:pPr marL="342900" lvl="1" indent="-342900">
              <a:buFont typeface="Arial" panose="020B0604020202020204" pitchFamily="34" charset="0"/>
              <a:buChar char="•"/>
            </a:pPr>
            <a:r>
              <a:rPr kumimoji="1" lang="en" altLang="zh-CN" sz="2400" dirty="0">
                <a:latin typeface="Cambria Math" panose="02040503050406030204" pitchFamily="18" charset="0"/>
                <a:ea typeface="Cambria Math" panose="02040503050406030204" pitchFamily="18" charset="0"/>
              </a:rPr>
              <a:t>Improves visualization</a:t>
            </a:r>
          </a:p>
          <a:p>
            <a:pPr marL="342900" lvl="1" indent="-342900">
              <a:buFont typeface="Arial" panose="020B0604020202020204" pitchFamily="34" charset="0"/>
              <a:buChar char="•"/>
            </a:pPr>
            <a:r>
              <a:rPr kumimoji="1" lang="en" altLang="zh-CN" sz="2400" dirty="0">
                <a:latin typeface="Cambria Math" panose="02040503050406030204" pitchFamily="18" charset="0"/>
                <a:ea typeface="Cambria Math" panose="02040503050406030204" pitchFamily="18" charset="0"/>
              </a:rPr>
              <a:t>Speeds subsequent algorithm</a:t>
            </a:r>
          </a:p>
          <a:p>
            <a:r>
              <a:rPr kumimoji="1" lang="en" altLang="zh-CN" sz="2400" dirty="0">
                <a:latin typeface="Cambria Math" panose="02040503050406030204" pitchFamily="18" charset="0"/>
                <a:ea typeface="Cambria Math" panose="02040503050406030204" pitchFamily="18" charset="0"/>
              </a:rPr>
              <a:t>Cons</a:t>
            </a:r>
          </a:p>
          <a:p>
            <a:pPr marL="342900" lvl="1" indent="-342900">
              <a:buFont typeface="Arial" panose="020B0604020202020204" pitchFamily="34" charset="0"/>
              <a:buChar char="•"/>
            </a:pPr>
            <a:r>
              <a:rPr kumimoji="1" lang="en" altLang="zh-CN" sz="2400" dirty="0">
                <a:latin typeface="Cambria Math" panose="02040503050406030204" pitchFamily="18" charset="0"/>
                <a:ea typeface="Cambria Math" panose="02040503050406030204" pitchFamily="18" charset="0"/>
              </a:rPr>
              <a:t>Principal Components are the linear combination of your original features. They are not as readable and interpretable as original features.</a:t>
            </a:r>
          </a:p>
          <a:p>
            <a:pPr marL="342900" lvl="1" indent="-342900">
              <a:buFont typeface="Arial" panose="020B0604020202020204" pitchFamily="34" charset="0"/>
              <a:buChar char="•"/>
            </a:pPr>
            <a:r>
              <a:rPr kumimoji="1" lang="en" altLang="zh-CN" sz="2400" dirty="0">
                <a:latin typeface="Cambria Math" panose="02040503050406030204" pitchFamily="18" charset="0"/>
                <a:ea typeface="Cambria Math" panose="02040503050406030204" pitchFamily="18" charset="0"/>
              </a:rPr>
              <a:t>Accidentally we might lose critical information after performing PCA.</a:t>
            </a:r>
            <a:endParaRPr kumimoji="1" lang="en" altLang="zh-C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74771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1215"/>
  <p:tag name="LATEXADDIN" val="\documentclass{article}&#10;\usepackage{amsmath}&#10;\pagestyle{empty}&#10;\begin{document}&#10;&#10;$e_1&gt;e_2&gt;\cdots&gt;e_n \ge 0$&#10;&#10;&#10;\end{document}"/>
  <p:tag name="IGUANATEXSIZE" val="24"/>
  <p:tag name="IGUANATEXCURSOR" val="100"/>
  <p:tag name="TRANSPARENCY" val="True"/>
  <p:tag name="FILENAME" val=""/>
  <p:tag name="LATEXENGINEID" val="0"/>
  <p:tag name="TEMPFOLDER" val="/private/var/folders/9h/hlgxjjds2jn80r0smf35q6cm0000gn/T/com.microsoft.Powerpoint/TemporaryItems/"/>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1"/>
  <p:tag name="ORIGINALWIDTH" val="2564"/>
  <p:tag name="LATEXADDIN" val="\documentclass{article}&#10;\usepackage{amsmath}&#10;\pagestyle{empty}&#10;\begin{document}&#10;&#10;$\frac{1}{m}\sum_{x \in X} (w \cdot x)^2 = w^T \text{cov}(X) w \text{ for any } w \in R^n$&#10;&#10;&#10;\end{document}"/>
  <p:tag name="IGUANATEXSIZE" val="24"/>
  <p:tag name="IGUANATEXCURSOR" val="170"/>
  <p:tag name="TRANSPARENCY" val="True"/>
  <p:tag name="FILENAME" val=""/>
  <p:tag name="LATEXENGINEID" val="0"/>
  <p:tag name="TEMPFOLDER" val="/private/var/folders/9h/hlgxjjds2jn80r0smf35q6cm0000gn/T/com.microsoft.Powerpoint/TemporaryItems/"/>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
  <p:tag name="ORIGINALWIDTH" val="1226"/>
  <p:tag name="LATEXADDIN" val="\documentclass{article}&#10;\usepackage{amsmath}&#10;\pagestyle{empty}&#10;\begin{document}&#10;&#10;$x \mapsto (x \cdot v_1, \dots, x \cdot v_n).$&#10;&#10;&#10;\end{document}"/>
  <p:tag name="IGUANATEXSIZE" val="24"/>
  <p:tag name="IGUANATEXCURSOR" val="124"/>
  <p:tag name="TRANSPARENCY" val="True"/>
  <p:tag name="FILENAME" val=""/>
  <p:tag name="LATEXENGINEID" val="0"/>
  <p:tag name="TEMPFOLDER" val="/private/var/folders/9h/hlgxjjds2jn80r0smf35q6cm0000gn/T/com.microsoft.Powerpoint/TemporaryItems/"/>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
  <p:tag name="ORIGINALWIDTH" val="1533"/>
  <p:tag name="LATEXADDIN" val="\documentclass{article}&#10;\usepackage{amsmath}&#10;\pagestyle{empty}&#10;\begin{document}&#10;&#10;$x \mapsto (x \cdot v_1, \dots, x \cdot v_l), l &lt; n,$&#10;&#10;&#10;\end{document}"/>
  <p:tag name="IGUANATEXSIZE" val="26"/>
  <p:tag name="IGUANATEXCURSOR" val="132"/>
  <p:tag name="TRANSPARENCY" val="True"/>
  <p:tag name="FILENAME" val=""/>
  <p:tag name="LATEXENGINEID" val="0"/>
  <p:tag name="TEMPFOLDER" val="/private/var/folders/9h/hlgxjjds2jn80r0smf35q6cm0000gn/T/com.microsoft.Powerpoint/TemporaryItem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0"/>
  <p:tag name="ORIGINALWIDTH" val="1200"/>
  <p:tag name="LATEXADDIN" val="\documentclass{article}&#10;\usepackage{amsmath}&#10;\pagestyle{empty}&#10;\begin{document}&#10;&#10;$\{(x\cdot v_i, x\cdot v_j)| x \in X\}.$&#10;&#10;&#10;\end{document}"/>
  <p:tag name="IGUANATEXSIZE" val="24"/>
  <p:tag name="IGUANATEXCURSOR" val="109"/>
  <p:tag name="TRANSPARENCY" val="True"/>
  <p:tag name="FILENAME" val=""/>
  <p:tag name="LATEXENGINEID" val="0"/>
  <p:tag name="TEMPFOLDER" val="/private/var/folders/9h/hlgxjjds2jn80r0smf35q6cm0000gn/T/com.microsoft.Powerpoint/TemporaryItems/"/>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Power-Point-Helmet</Template>
  <TotalTime>10769</TotalTime>
  <Words>774</Words>
  <Application>Microsoft Macintosh PowerPoint</Application>
  <PresentationFormat>全屏显示(4:3)</PresentationFormat>
  <Paragraphs>56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Gotham Book</vt:lpstr>
      <vt:lpstr>Gotham-Bold</vt:lpstr>
      <vt:lpstr>Arial</vt:lpstr>
      <vt:lpstr>Calibri Light</vt:lpstr>
      <vt:lpstr>Cambria Math</vt:lpstr>
      <vt:lpstr>Symbol</vt:lpstr>
      <vt:lpstr>Times New Roman</vt:lpstr>
      <vt:lpstr>Wingdings</vt:lpstr>
      <vt:lpstr>Office Theme</vt:lpstr>
      <vt:lpstr>Office Theme</vt:lpstr>
      <vt:lpstr>PowerPoint 演示文稿</vt:lpstr>
      <vt:lpstr>Motivation</vt:lpstr>
      <vt:lpstr>Algorithm</vt:lpstr>
      <vt:lpstr>Transformation of Data</vt:lpstr>
      <vt:lpstr>Feature scaling is important</vt:lpstr>
      <vt:lpstr>A toy example of PCA</vt:lpstr>
      <vt:lpstr>Dataset iris</vt:lpstr>
      <vt:lpstr>Remarks</vt:lpstr>
      <vt:lpstr>Pros and Cons of PCA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multiscale colored graph in protein-ligand binding energy predictions</dc:title>
  <dc:subject/>
  <dc:creator>Nguyen, Duc</dc:creator>
  <dc:description/>
  <cp:lastModifiedBy>Wei Xiaoqi</cp:lastModifiedBy>
  <cp:revision>315</cp:revision>
  <cp:lastPrinted>2010-09-08T13:46:11Z</cp:lastPrinted>
  <dcterms:created xsi:type="dcterms:W3CDTF">2017-09-27T16:04:59Z</dcterms:created>
  <dcterms:modified xsi:type="dcterms:W3CDTF">2020-09-10T01:29:48Z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