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xls" ContentType="application/vnd.ms-exce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54" r:id="rId1"/>
  </p:sldMasterIdLst>
  <p:notesMasterIdLst>
    <p:notesMasterId r:id="rId18"/>
  </p:notesMasterIdLst>
  <p:handoutMasterIdLst>
    <p:handoutMasterId r:id="rId19"/>
  </p:handoutMasterIdLst>
  <p:sldIdLst>
    <p:sldId id="551" r:id="rId2"/>
    <p:sldId id="1076" r:id="rId3"/>
    <p:sldId id="1291" r:id="rId4"/>
    <p:sldId id="1297" r:id="rId5"/>
    <p:sldId id="1278" r:id="rId6"/>
    <p:sldId id="1280" r:id="rId7"/>
    <p:sldId id="1306" r:id="rId8"/>
    <p:sldId id="1340" r:id="rId9"/>
    <p:sldId id="1331" r:id="rId10"/>
    <p:sldId id="1332" r:id="rId11"/>
    <p:sldId id="1327" r:id="rId12"/>
    <p:sldId id="1295" r:id="rId13"/>
    <p:sldId id="1328" r:id="rId14"/>
    <p:sldId id="1341" r:id="rId15"/>
    <p:sldId id="1315" r:id="rId16"/>
    <p:sldId id="1324" r:id="rId17"/>
  </p:sldIdLst>
  <p:sldSz cx="9906000" cy="6858000" type="A4"/>
  <p:notesSz cx="6794500" cy="9931400"/>
  <p:defaultTextStyle>
    <a:defPPr>
      <a:defRPr lang="en-US"/>
    </a:defPPr>
    <a:lvl1pPr algn="l" rtl="0" fontAlgn="base">
      <a:spcBef>
        <a:spcPct val="50000"/>
      </a:spcBef>
      <a:spcAft>
        <a:spcPct val="0"/>
      </a:spcAft>
      <a:buFont typeface="Wingdings" pitchFamily="2" charset="2"/>
      <a:buChar char="§"/>
      <a:defRPr kumimoji="1" sz="1600" kern="1200">
        <a:solidFill>
          <a:srgbClr val="000000"/>
        </a:solidFill>
        <a:latin typeface="맑은 고딕" pitchFamily="50" charset="-127"/>
        <a:ea typeface="맑은 고딕" pitchFamily="50" charset="-127"/>
        <a:cs typeface="+mn-cs"/>
      </a:defRPr>
    </a:lvl1pPr>
    <a:lvl2pPr marL="457200" algn="l" rtl="0" fontAlgn="base">
      <a:spcBef>
        <a:spcPct val="50000"/>
      </a:spcBef>
      <a:spcAft>
        <a:spcPct val="0"/>
      </a:spcAft>
      <a:buFont typeface="Wingdings" pitchFamily="2" charset="2"/>
      <a:buChar char="§"/>
      <a:defRPr kumimoji="1" sz="1600" kern="1200">
        <a:solidFill>
          <a:srgbClr val="000000"/>
        </a:solidFill>
        <a:latin typeface="맑은 고딕" pitchFamily="50" charset="-127"/>
        <a:ea typeface="맑은 고딕" pitchFamily="50" charset="-127"/>
        <a:cs typeface="+mn-cs"/>
      </a:defRPr>
    </a:lvl2pPr>
    <a:lvl3pPr marL="914400" algn="l" rtl="0" fontAlgn="base">
      <a:spcBef>
        <a:spcPct val="50000"/>
      </a:spcBef>
      <a:spcAft>
        <a:spcPct val="0"/>
      </a:spcAft>
      <a:buFont typeface="Wingdings" pitchFamily="2" charset="2"/>
      <a:buChar char="§"/>
      <a:defRPr kumimoji="1" sz="1600" kern="1200">
        <a:solidFill>
          <a:srgbClr val="000000"/>
        </a:solidFill>
        <a:latin typeface="맑은 고딕" pitchFamily="50" charset="-127"/>
        <a:ea typeface="맑은 고딕" pitchFamily="50" charset="-127"/>
        <a:cs typeface="+mn-cs"/>
      </a:defRPr>
    </a:lvl3pPr>
    <a:lvl4pPr marL="1371600" algn="l" rtl="0" fontAlgn="base">
      <a:spcBef>
        <a:spcPct val="50000"/>
      </a:spcBef>
      <a:spcAft>
        <a:spcPct val="0"/>
      </a:spcAft>
      <a:buFont typeface="Wingdings" pitchFamily="2" charset="2"/>
      <a:buChar char="§"/>
      <a:defRPr kumimoji="1" sz="1600" kern="1200">
        <a:solidFill>
          <a:srgbClr val="000000"/>
        </a:solidFill>
        <a:latin typeface="맑은 고딕" pitchFamily="50" charset="-127"/>
        <a:ea typeface="맑은 고딕" pitchFamily="50" charset="-127"/>
        <a:cs typeface="+mn-cs"/>
      </a:defRPr>
    </a:lvl4pPr>
    <a:lvl5pPr marL="1828800" algn="l" rtl="0" fontAlgn="base">
      <a:spcBef>
        <a:spcPct val="50000"/>
      </a:spcBef>
      <a:spcAft>
        <a:spcPct val="0"/>
      </a:spcAft>
      <a:buFont typeface="Wingdings" pitchFamily="2" charset="2"/>
      <a:buChar char="§"/>
      <a:defRPr kumimoji="1" sz="1600" kern="1200">
        <a:solidFill>
          <a:srgbClr val="000000"/>
        </a:solidFill>
        <a:latin typeface="맑은 고딕" pitchFamily="50" charset="-127"/>
        <a:ea typeface="맑은 고딕" pitchFamily="50" charset="-127"/>
        <a:cs typeface="+mn-cs"/>
      </a:defRPr>
    </a:lvl5pPr>
    <a:lvl6pPr marL="2286000" algn="l" defTabSz="914400" rtl="0" eaLnBrk="1" latinLnBrk="1" hangingPunct="1">
      <a:defRPr kumimoji="1" sz="1600" kern="1200">
        <a:solidFill>
          <a:srgbClr val="000000"/>
        </a:solidFill>
        <a:latin typeface="맑은 고딕" pitchFamily="50" charset="-127"/>
        <a:ea typeface="맑은 고딕" pitchFamily="50" charset="-127"/>
        <a:cs typeface="+mn-cs"/>
      </a:defRPr>
    </a:lvl6pPr>
    <a:lvl7pPr marL="2743200" algn="l" defTabSz="914400" rtl="0" eaLnBrk="1" latinLnBrk="1" hangingPunct="1">
      <a:defRPr kumimoji="1" sz="1600" kern="1200">
        <a:solidFill>
          <a:srgbClr val="000000"/>
        </a:solidFill>
        <a:latin typeface="맑은 고딕" pitchFamily="50" charset="-127"/>
        <a:ea typeface="맑은 고딕" pitchFamily="50" charset="-127"/>
        <a:cs typeface="+mn-cs"/>
      </a:defRPr>
    </a:lvl7pPr>
    <a:lvl8pPr marL="3200400" algn="l" defTabSz="914400" rtl="0" eaLnBrk="1" latinLnBrk="1" hangingPunct="1">
      <a:defRPr kumimoji="1" sz="1600" kern="1200">
        <a:solidFill>
          <a:srgbClr val="000000"/>
        </a:solidFill>
        <a:latin typeface="맑은 고딕" pitchFamily="50" charset="-127"/>
        <a:ea typeface="맑은 고딕" pitchFamily="50" charset="-127"/>
        <a:cs typeface="+mn-cs"/>
      </a:defRPr>
    </a:lvl8pPr>
    <a:lvl9pPr marL="3657600" algn="l" defTabSz="914400" rtl="0" eaLnBrk="1" latinLnBrk="1" hangingPunct="1">
      <a:defRPr kumimoji="1" sz="1600" kern="1200">
        <a:solidFill>
          <a:srgbClr val="000000"/>
        </a:solidFill>
        <a:latin typeface="맑은 고딕" pitchFamily="50" charset="-127"/>
        <a:ea typeface="맑은 고딕" pitchFamily="50"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B8D3B"/>
    <a:srgbClr val="034BC1"/>
    <a:srgbClr val="0348B9"/>
    <a:srgbClr val="0341A5"/>
    <a:srgbClr val="034DC5"/>
    <a:srgbClr val="FB8329"/>
    <a:srgbClr val="FB7A19"/>
    <a:srgbClr val="FB730D"/>
    <a:srgbClr val="EA6704"/>
    <a:srgbClr val="F29308"/>
  </p:clrMru>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59" autoAdjust="0"/>
    <p:restoredTop sz="92083" autoAdjust="0"/>
  </p:normalViewPr>
  <p:slideViewPr>
    <p:cSldViewPr snapToGrid="0">
      <p:cViewPr>
        <p:scale>
          <a:sx n="90" d="100"/>
          <a:sy n="90" d="100"/>
        </p:scale>
        <p:origin x="-420" y="-324"/>
      </p:cViewPr>
      <p:guideLst>
        <p:guide orient="horz" pos="86"/>
        <p:guide orient="horz" pos="2483"/>
        <p:guide orient="horz" pos="4084"/>
        <p:guide orient="horz" pos="4046"/>
        <p:guide orient="horz" pos="895"/>
        <p:guide orient="horz" pos="2129"/>
        <p:guide orient="horz" pos="1207"/>
        <p:guide orient="horz" pos="1018"/>
        <p:guide pos="5859"/>
        <p:guide pos="262"/>
        <p:guide pos="424"/>
        <p:guide pos="4568"/>
        <p:guide pos="5792"/>
        <p:guide pos="3122"/>
        <p:guide pos="6006"/>
      </p:guideLst>
    </p:cSldViewPr>
  </p:slideViewPr>
  <p:outlineViewPr>
    <p:cViewPr>
      <p:scale>
        <a:sx n="33" d="100"/>
        <a:sy n="33" d="100"/>
      </p:scale>
      <p:origin x="24"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6" d="100"/>
          <a:sy n="86" d="100"/>
        </p:scale>
        <p:origin x="-1002" y="-96"/>
      </p:cViewPr>
      <p:guideLst>
        <p:guide orient="horz" pos="3130"/>
        <p:guide pos="2140"/>
      </p:guideLst>
    </p:cSldViewPr>
  </p:notes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1"/>
            <a:ext cx="2945549" cy="551488"/>
          </a:xfrm>
          <a:prstGeom prst="rect">
            <a:avLst/>
          </a:prstGeom>
          <a:noFill/>
          <a:ln w="9525">
            <a:noFill/>
            <a:miter lim="800000"/>
            <a:headEnd/>
            <a:tailEnd/>
          </a:ln>
        </p:spPr>
        <p:txBody>
          <a:bodyPr vert="horz" wrap="square" lIns="91863" tIns="45932" rIns="91863" bIns="45932" numCol="1" anchor="t" anchorCtr="0" compatLnSpc="1">
            <a:prstTxWarp prst="textNoShape">
              <a:avLst/>
            </a:prstTxWarp>
          </a:bodyPr>
          <a:lstStyle>
            <a:lvl1pP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16387" name="Rectangle 3"/>
          <p:cNvSpPr>
            <a:spLocks noGrp="1" noChangeArrowheads="1"/>
          </p:cNvSpPr>
          <p:nvPr>
            <p:ph type="dt" sz="quarter" idx="1"/>
          </p:nvPr>
        </p:nvSpPr>
        <p:spPr bwMode="auto">
          <a:xfrm>
            <a:off x="3848953" y="1"/>
            <a:ext cx="2945549" cy="551488"/>
          </a:xfrm>
          <a:prstGeom prst="rect">
            <a:avLst/>
          </a:prstGeom>
          <a:noFill/>
          <a:ln w="9525">
            <a:noFill/>
            <a:miter lim="800000"/>
            <a:headEnd/>
            <a:tailEnd/>
          </a:ln>
        </p:spPr>
        <p:txBody>
          <a:bodyPr vert="horz" wrap="square" lIns="91863" tIns="45932" rIns="91863" bIns="45932" numCol="1" anchor="t" anchorCtr="0" compatLnSpc="1">
            <a:prstTxWarp prst="textNoShape">
              <a:avLst/>
            </a:prstTxWarp>
          </a:bodyPr>
          <a:lstStyle>
            <a:lvl1pPr algn="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16388" name="Rectangle 4"/>
          <p:cNvSpPr>
            <a:spLocks noGrp="1" noChangeArrowheads="1"/>
          </p:cNvSpPr>
          <p:nvPr>
            <p:ph type="ftr" sz="quarter" idx="2"/>
          </p:nvPr>
        </p:nvSpPr>
        <p:spPr bwMode="auto">
          <a:xfrm>
            <a:off x="2" y="9379914"/>
            <a:ext cx="2945549" cy="551488"/>
          </a:xfrm>
          <a:prstGeom prst="rect">
            <a:avLst/>
          </a:prstGeom>
          <a:noFill/>
          <a:ln w="9525">
            <a:noFill/>
            <a:miter lim="800000"/>
            <a:headEnd/>
            <a:tailEnd/>
          </a:ln>
        </p:spPr>
        <p:txBody>
          <a:bodyPr vert="horz" wrap="square" lIns="91863" tIns="45932" rIns="91863" bIns="45932" numCol="1" anchor="b" anchorCtr="0" compatLnSpc="1">
            <a:prstTxWarp prst="textNoShape">
              <a:avLst/>
            </a:prstTxWarp>
          </a:bodyPr>
          <a:lstStyle>
            <a:lvl1pP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16389" name="Rectangle 5"/>
          <p:cNvSpPr>
            <a:spLocks noGrp="1" noChangeArrowheads="1"/>
          </p:cNvSpPr>
          <p:nvPr>
            <p:ph type="sldNum" sz="quarter" idx="3"/>
          </p:nvPr>
        </p:nvSpPr>
        <p:spPr bwMode="auto">
          <a:xfrm>
            <a:off x="3848953" y="9379914"/>
            <a:ext cx="2945549" cy="551488"/>
          </a:xfrm>
          <a:prstGeom prst="rect">
            <a:avLst/>
          </a:prstGeom>
          <a:noFill/>
          <a:ln w="9525">
            <a:noFill/>
            <a:miter lim="800000"/>
            <a:headEnd/>
            <a:tailEnd/>
          </a:ln>
        </p:spPr>
        <p:txBody>
          <a:bodyPr vert="horz" wrap="square" lIns="91863" tIns="45932" rIns="91863" bIns="45932" numCol="1" anchor="b" anchorCtr="0" compatLnSpc="1">
            <a:prstTxWarp prst="textNoShape">
              <a:avLst/>
            </a:prstTxWarp>
          </a:bodyPr>
          <a:lstStyle>
            <a:lvl1pPr algn="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fld id="{D9B04F0B-54E1-43C1-A70D-7D1BF282B4CB}"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2" y="3"/>
            <a:ext cx="2945549" cy="496031"/>
          </a:xfrm>
          <a:prstGeom prst="rect">
            <a:avLst/>
          </a:prstGeom>
          <a:noFill/>
          <a:ln w="9525">
            <a:noFill/>
            <a:miter lim="800000"/>
            <a:headEnd/>
            <a:tailEnd/>
          </a:ln>
        </p:spPr>
        <p:txBody>
          <a:bodyPr vert="horz" wrap="square" lIns="91863" tIns="45932" rIns="91863" bIns="45932" numCol="1" anchor="t" anchorCtr="0" compatLnSpc="1">
            <a:prstTxWarp prst="textNoShape">
              <a:avLst/>
            </a:prstTxWarp>
          </a:bodyPr>
          <a:lstStyle>
            <a:lvl1pP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9219" name="Rectangle 3"/>
          <p:cNvSpPr>
            <a:spLocks noGrp="1" noChangeArrowheads="1"/>
          </p:cNvSpPr>
          <p:nvPr>
            <p:ph type="dt" idx="1"/>
          </p:nvPr>
        </p:nvSpPr>
        <p:spPr bwMode="auto">
          <a:xfrm>
            <a:off x="3847435" y="3"/>
            <a:ext cx="2945549" cy="496031"/>
          </a:xfrm>
          <a:prstGeom prst="rect">
            <a:avLst/>
          </a:prstGeom>
          <a:noFill/>
          <a:ln w="9525">
            <a:noFill/>
            <a:miter lim="800000"/>
            <a:headEnd/>
            <a:tailEnd/>
          </a:ln>
        </p:spPr>
        <p:txBody>
          <a:bodyPr vert="horz" wrap="square" lIns="91863" tIns="45932" rIns="91863" bIns="45932" numCol="1" anchor="t" anchorCtr="0" compatLnSpc="1">
            <a:prstTxWarp prst="textNoShape">
              <a:avLst/>
            </a:prstTxWarp>
          </a:bodyPr>
          <a:lstStyle>
            <a:lvl1pPr algn="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17412" name="Rectangle 4"/>
          <p:cNvSpPr>
            <a:spLocks noGrp="1" noRot="1" noChangeAspect="1" noChangeArrowheads="1" noTextEdit="1"/>
          </p:cNvSpPr>
          <p:nvPr>
            <p:ph type="sldImg" idx="2"/>
          </p:nvPr>
        </p:nvSpPr>
        <p:spPr bwMode="auto">
          <a:xfrm>
            <a:off x="709613" y="747713"/>
            <a:ext cx="5373687" cy="37211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8692" y="4716916"/>
            <a:ext cx="5437117" cy="4467358"/>
          </a:xfrm>
          <a:prstGeom prst="rect">
            <a:avLst/>
          </a:prstGeom>
          <a:noFill/>
          <a:ln w="9525">
            <a:noFill/>
            <a:miter lim="800000"/>
            <a:headEnd/>
            <a:tailEnd/>
          </a:ln>
        </p:spPr>
        <p:txBody>
          <a:bodyPr vert="horz" wrap="square" lIns="91863" tIns="45932" rIns="91863" bIns="45932" numCol="1" anchor="t" anchorCtr="0" compatLnSpc="1">
            <a:prstTxWarp prst="textNoShape">
              <a:avLst/>
            </a:prstTxWarp>
          </a:bodyPr>
          <a:lstStyle/>
          <a:p>
            <a:pPr lvl="0"/>
            <a:r>
              <a:rPr lang="en-US" altLang="ko-KR" noProof="0" smtClean="0"/>
              <a:t>Click to edit Master text styles</a:t>
            </a:r>
          </a:p>
          <a:p>
            <a:pPr lvl="1"/>
            <a:r>
              <a:rPr lang="en-US" altLang="ko-KR" noProof="0" smtClean="0"/>
              <a:t>Second level</a:t>
            </a:r>
          </a:p>
          <a:p>
            <a:pPr lvl="2"/>
            <a:r>
              <a:rPr lang="en-US" altLang="ko-KR" noProof="0" smtClean="0"/>
              <a:t>Third level</a:t>
            </a:r>
          </a:p>
          <a:p>
            <a:pPr lvl="3"/>
            <a:r>
              <a:rPr lang="en-US" altLang="ko-KR" noProof="0" smtClean="0"/>
              <a:t>Fourth level</a:t>
            </a:r>
          </a:p>
          <a:p>
            <a:pPr lvl="4"/>
            <a:r>
              <a:rPr lang="en-US" altLang="ko-KR" noProof="0" smtClean="0"/>
              <a:t>Fifth level</a:t>
            </a:r>
          </a:p>
        </p:txBody>
      </p:sp>
      <p:sp>
        <p:nvSpPr>
          <p:cNvPr id="9222" name="Rectangle 6"/>
          <p:cNvSpPr>
            <a:spLocks noGrp="1" noChangeArrowheads="1"/>
          </p:cNvSpPr>
          <p:nvPr>
            <p:ph type="ftr" sz="quarter" idx="4"/>
          </p:nvPr>
        </p:nvSpPr>
        <p:spPr bwMode="auto">
          <a:xfrm>
            <a:off x="2" y="9433832"/>
            <a:ext cx="2945549" cy="496031"/>
          </a:xfrm>
          <a:prstGeom prst="rect">
            <a:avLst/>
          </a:prstGeom>
          <a:noFill/>
          <a:ln w="9525">
            <a:noFill/>
            <a:miter lim="800000"/>
            <a:headEnd/>
            <a:tailEnd/>
          </a:ln>
        </p:spPr>
        <p:txBody>
          <a:bodyPr vert="horz" wrap="square" lIns="91863" tIns="45932" rIns="91863" bIns="45932" numCol="1" anchor="b" anchorCtr="0" compatLnSpc="1">
            <a:prstTxWarp prst="textNoShape">
              <a:avLst/>
            </a:prstTxWarp>
          </a:bodyPr>
          <a:lstStyle>
            <a:lvl1pP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endParaRPr lang="en-US" altLang="ko-KR"/>
          </a:p>
        </p:txBody>
      </p:sp>
      <p:sp>
        <p:nvSpPr>
          <p:cNvPr id="9223" name="Rectangle 7"/>
          <p:cNvSpPr>
            <a:spLocks noGrp="1" noChangeArrowheads="1"/>
          </p:cNvSpPr>
          <p:nvPr>
            <p:ph type="sldNum" sz="quarter" idx="5"/>
          </p:nvPr>
        </p:nvSpPr>
        <p:spPr bwMode="auto">
          <a:xfrm>
            <a:off x="3847435" y="9433832"/>
            <a:ext cx="2945549" cy="496031"/>
          </a:xfrm>
          <a:prstGeom prst="rect">
            <a:avLst/>
          </a:prstGeom>
          <a:noFill/>
          <a:ln w="9525">
            <a:noFill/>
            <a:miter lim="800000"/>
            <a:headEnd/>
            <a:tailEnd/>
          </a:ln>
        </p:spPr>
        <p:txBody>
          <a:bodyPr vert="horz" wrap="square" lIns="91863" tIns="45932" rIns="91863" bIns="45932" numCol="1" anchor="b" anchorCtr="0" compatLnSpc="1">
            <a:prstTxWarp prst="textNoShape">
              <a:avLst/>
            </a:prstTxWarp>
          </a:bodyPr>
          <a:lstStyle>
            <a:lvl1pPr algn="r" defTabSz="918508" eaLnBrk="0" hangingPunct="0">
              <a:spcBef>
                <a:spcPct val="0"/>
              </a:spcBef>
              <a:buFontTx/>
              <a:buNone/>
              <a:defRPr kumimoji="0" sz="1100">
                <a:solidFill>
                  <a:schemeClr val="tx1"/>
                </a:solidFill>
                <a:latin typeface="Tahoma" pitchFamily="34" charset="0"/>
                <a:ea typeface="MS PGothic" pitchFamily="34" charset="-128"/>
              </a:defRPr>
            </a:lvl1pPr>
          </a:lstStyle>
          <a:p>
            <a:pPr>
              <a:defRPr/>
            </a:pPr>
            <a:fld id="{AF1A9ACD-AC5C-4FF0-A0E1-9D342FB7906D}" type="slidenum">
              <a:rPr lang="ko-KR" altLang="en-US"/>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S PGothic" pitchFamily="34" charset="-128"/>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rms.naver.com/entry.nhn?docId=1155824"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terms.naver.com/entry.nhn?docId=1127336" TargetMode="External"/><Relationship Id="rId4" Type="http://schemas.openxmlformats.org/officeDocument/2006/relationships/hyperlink" Target="http://terms.naver.com/entry.nhn?docId=1071272"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A00FB6B-5F85-4844-98FA-915ECC4025FE}" type="slidenum">
              <a:rPr lang="ko-KR" altLang="en-US" smtClean="0"/>
              <a:pPr/>
              <a:t>0</a:t>
            </a:fld>
            <a:endParaRPr lang="en-US" altLang="ko-KR"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ko-KR"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txBox="1">
            <a:spLocks noGrp="1" noChangeArrowheads="1"/>
          </p:cNvSpPr>
          <p:nvPr/>
        </p:nvSpPr>
        <p:spPr bwMode="auto">
          <a:xfrm>
            <a:off x="3847435" y="9433832"/>
            <a:ext cx="2945549" cy="496031"/>
          </a:xfrm>
          <a:prstGeom prst="rect">
            <a:avLst/>
          </a:prstGeom>
          <a:noFill/>
          <a:ln w="9525">
            <a:noFill/>
            <a:miter lim="800000"/>
            <a:headEnd/>
            <a:tailEnd/>
          </a:ln>
        </p:spPr>
        <p:txBody>
          <a:bodyPr lIns="91863" tIns="45932" rIns="91863" bIns="45932" anchor="b"/>
          <a:lstStyle/>
          <a:p>
            <a:pPr algn="r" defTabSz="918508" eaLnBrk="0" hangingPunct="0">
              <a:spcBef>
                <a:spcPct val="0"/>
              </a:spcBef>
              <a:buNone/>
            </a:pPr>
            <a:fld id="{0B6B24A3-D18A-4439-A1BC-34A7FA6E3C4C}" type="slidenum">
              <a:rPr kumimoji="0" lang="ko-KR" altLang="en-US" sz="1100">
                <a:solidFill>
                  <a:schemeClr val="tx1"/>
                </a:solidFill>
                <a:latin typeface="Tahoma" pitchFamily="34" charset="0"/>
                <a:ea typeface="MS PGothic" pitchFamily="34" charset="-128"/>
              </a:rPr>
              <a:pPr algn="r" defTabSz="918508" eaLnBrk="0" hangingPunct="0">
                <a:spcBef>
                  <a:spcPct val="0"/>
                </a:spcBef>
                <a:buNone/>
              </a:pPr>
              <a:t>1</a:t>
            </a:fld>
            <a:endParaRPr kumimoji="0" lang="en-US" altLang="ko-KR" sz="1100" dirty="0">
              <a:solidFill>
                <a:schemeClr val="tx1"/>
              </a:solidFill>
              <a:latin typeface="Tahoma" pitchFamily="34" charset="0"/>
              <a:ea typeface="MS PGothic" pitchFamily="34" charset="-128"/>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ko-KR"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47435" y="9433832"/>
            <a:ext cx="2945549" cy="496031"/>
          </a:xfrm>
          <a:prstGeom prst="rect">
            <a:avLst/>
          </a:prstGeom>
          <a:noFill/>
          <a:ln w="9525">
            <a:noFill/>
            <a:miter lim="800000"/>
            <a:headEnd/>
            <a:tailEnd/>
          </a:ln>
        </p:spPr>
        <p:txBody>
          <a:bodyPr lIns="91863" tIns="45932" rIns="91863" bIns="45932" anchor="b"/>
          <a:lstStyle/>
          <a:p>
            <a:pPr algn="r" defTabSz="918508" eaLnBrk="0" hangingPunct="0">
              <a:spcBef>
                <a:spcPct val="0"/>
              </a:spcBef>
              <a:buNone/>
            </a:pPr>
            <a:fld id="{B5E1B2CE-8C8E-4100-A25B-42AED6AAA4D8}" type="slidenum">
              <a:rPr kumimoji="0" lang="ko-KR" altLang="en-US" sz="1100">
                <a:solidFill>
                  <a:schemeClr val="tx1"/>
                </a:solidFill>
                <a:latin typeface="Tahoma" pitchFamily="34" charset="0"/>
                <a:ea typeface="MS PGothic" pitchFamily="34" charset="-128"/>
              </a:rPr>
              <a:pPr algn="r" defTabSz="918508" eaLnBrk="0" hangingPunct="0">
                <a:spcBef>
                  <a:spcPct val="0"/>
                </a:spcBef>
                <a:buNone/>
              </a:pPr>
              <a:t>2</a:t>
            </a:fld>
            <a:endParaRPr kumimoji="0" lang="en-US" altLang="ko-KR" sz="1100" dirty="0">
              <a:solidFill>
                <a:schemeClr val="tx1"/>
              </a:solidFill>
              <a:latin typeface="Tahoma" pitchFamily="34" charset="0"/>
              <a:ea typeface="MS PGothic" pitchFamily="34" charset="-128"/>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ko-KR"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ko-KR" sz="1200" dirty="0" smtClean="0"/>
              <a:t>(</a:t>
            </a:r>
            <a:r>
              <a:rPr lang="ko-KR" altLang="en-US" sz="1200" dirty="0" smtClean="0"/>
              <a:t>주당 순이익 </a:t>
            </a:r>
            <a:r>
              <a:rPr lang="en-US" altLang="ko-KR" sz="1200" dirty="0" smtClean="0"/>
              <a:t>694.25)</a:t>
            </a:r>
            <a:r>
              <a:rPr lang="en-US" altLang="ko-KR" sz="1200" baseline="0" dirty="0" smtClean="0"/>
              <a:t> </a:t>
            </a:r>
            <a:r>
              <a:rPr lang="ko-KR" altLang="en-US" sz="1200" u="none" strike="noStrike" kern="1200" dirty="0" smtClean="0">
                <a:solidFill>
                  <a:schemeClr val="tx1"/>
                </a:solidFill>
                <a:latin typeface="Tahoma" pitchFamily="34" charset="0"/>
                <a:ea typeface="MS PGothic" pitchFamily="34" charset="-128"/>
                <a:cs typeface="+mn-cs"/>
              </a:rPr>
              <a:t>주당순이익이란</a:t>
            </a:r>
            <a:r>
              <a:rPr lang="ko-KR" altLang="en-US" sz="1200" u="none" strike="noStrike" kern="1200" baseline="0" dirty="0" smtClean="0">
                <a:solidFill>
                  <a:schemeClr val="tx1"/>
                </a:solidFill>
                <a:latin typeface="Tahoma" pitchFamily="34" charset="0"/>
                <a:ea typeface="MS PGothic" pitchFamily="34" charset="-128"/>
                <a:cs typeface="+mn-cs"/>
              </a:rPr>
              <a:t> </a:t>
            </a:r>
            <a:r>
              <a:rPr lang="ko-KR" altLang="en-US" sz="1200" u="none" strike="noStrike" kern="1200" dirty="0" smtClean="0">
                <a:solidFill>
                  <a:schemeClr val="tx1"/>
                </a:solidFill>
                <a:latin typeface="Tahoma" pitchFamily="34" charset="0"/>
                <a:ea typeface="MS PGothic" pitchFamily="34" charset="-128"/>
                <a:cs typeface="+mn-cs"/>
                <a:hlinkClick r:id="rId3" action="ppaction://hlinkfile"/>
              </a:rPr>
              <a:t>회계연도</a:t>
            </a:r>
            <a:r>
              <a:rPr lang="ko-KR" altLang="en-US" sz="1200" u="none" strike="noStrike" kern="1200" dirty="0" smtClean="0">
                <a:solidFill>
                  <a:schemeClr val="tx1"/>
                </a:solidFill>
                <a:latin typeface="Tahoma" pitchFamily="34" charset="0"/>
                <a:ea typeface="MS PGothic" pitchFamily="34" charset="-128"/>
                <a:cs typeface="+mn-cs"/>
              </a:rPr>
              <a:t>에 발생한 </a:t>
            </a:r>
            <a:r>
              <a:rPr lang="ko-KR" altLang="en-US" sz="1200" u="none" strike="noStrike" kern="1200" dirty="0" err="1" smtClean="0">
                <a:solidFill>
                  <a:schemeClr val="tx1"/>
                </a:solidFill>
                <a:latin typeface="Tahoma" pitchFamily="34" charset="0"/>
                <a:ea typeface="MS PGothic" pitchFamily="34" charset="-128"/>
                <a:cs typeface="+mn-cs"/>
              </a:rPr>
              <a:t>당기순이익</a:t>
            </a:r>
            <a:r>
              <a:rPr lang="en-US" altLang="ko-KR" sz="1200" u="none" strike="noStrike" kern="1200" dirty="0" smtClean="0">
                <a:solidFill>
                  <a:schemeClr val="tx1"/>
                </a:solidFill>
                <a:latin typeface="Tahoma" pitchFamily="34" charset="0"/>
                <a:ea typeface="MS PGothic" pitchFamily="34" charset="-128"/>
                <a:cs typeface="+mn-cs"/>
              </a:rPr>
              <a:t>(</a:t>
            </a:r>
            <a:r>
              <a:rPr lang="ko-KR" altLang="en-US" sz="1200" u="none" strike="noStrike" kern="1200" dirty="0" smtClean="0">
                <a:solidFill>
                  <a:schemeClr val="tx1"/>
                </a:solidFill>
                <a:latin typeface="Tahoma" pitchFamily="34" charset="0"/>
                <a:ea typeface="MS PGothic" pitchFamily="34" charset="-128"/>
                <a:cs typeface="+mn-cs"/>
              </a:rPr>
              <a:t>세 공제 후</a:t>
            </a:r>
            <a:r>
              <a:rPr lang="en-US" altLang="ko-KR" sz="1200" u="none" strike="noStrike" kern="1200" dirty="0" smtClean="0">
                <a:solidFill>
                  <a:schemeClr val="tx1"/>
                </a:solidFill>
                <a:latin typeface="Tahoma" pitchFamily="34" charset="0"/>
                <a:ea typeface="MS PGothic" pitchFamily="34" charset="-128"/>
                <a:cs typeface="+mn-cs"/>
              </a:rPr>
              <a:t>)</a:t>
            </a:r>
            <a:r>
              <a:rPr lang="ko-KR" altLang="en-US" sz="1200" u="none" strike="noStrike" kern="1200" dirty="0" smtClean="0">
                <a:solidFill>
                  <a:schemeClr val="tx1"/>
                </a:solidFill>
                <a:latin typeface="Tahoma" pitchFamily="34" charset="0"/>
                <a:ea typeface="MS PGothic" pitchFamily="34" charset="-128"/>
                <a:cs typeface="+mn-cs"/>
              </a:rPr>
              <a:t>을 총발행 주식수로 나눈 것으로 </a:t>
            </a:r>
            <a:r>
              <a:rPr lang="en-US" altLang="ko-KR" sz="1200" u="none" strike="noStrike" kern="1200" dirty="0" smtClean="0">
                <a:solidFill>
                  <a:schemeClr val="tx1"/>
                </a:solidFill>
                <a:latin typeface="Tahoma" pitchFamily="34" charset="0"/>
                <a:ea typeface="MS PGothic" pitchFamily="34" charset="-128"/>
                <a:cs typeface="+mn-cs"/>
              </a:rPr>
              <a:t>1</a:t>
            </a:r>
            <a:r>
              <a:rPr lang="ko-KR" altLang="en-US" sz="1200" u="none" strike="noStrike" kern="1200" dirty="0" smtClean="0">
                <a:solidFill>
                  <a:schemeClr val="tx1"/>
                </a:solidFill>
                <a:latin typeface="Tahoma" pitchFamily="34" charset="0"/>
                <a:ea typeface="MS PGothic" pitchFamily="34" charset="-128"/>
                <a:cs typeface="+mn-cs"/>
              </a:rPr>
              <a:t>주가 </a:t>
            </a:r>
            <a:r>
              <a:rPr lang="en-US" altLang="ko-KR" sz="1200" u="none" strike="noStrike" kern="1200" dirty="0" smtClean="0">
                <a:solidFill>
                  <a:schemeClr val="tx1"/>
                </a:solidFill>
                <a:latin typeface="Tahoma" pitchFamily="34" charset="0"/>
                <a:ea typeface="MS PGothic" pitchFamily="34" charset="-128"/>
                <a:cs typeface="+mn-cs"/>
              </a:rPr>
              <a:t>1</a:t>
            </a:r>
            <a:r>
              <a:rPr lang="ko-KR" altLang="en-US" sz="1200" u="none" strike="noStrike" kern="1200" dirty="0" smtClean="0">
                <a:solidFill>
                  <a:schemeClr val="tx1"/>
                </a:solidFill>
                <a:latin typeface="Tahoma" pitchFamily="34" charset="0"/>
                <a:ea typeface="MS PGothic" pitchFamily="34" charset="-128"/>
                <a:cs typeface="+mn-cs"/>
              </a:rPr>
              <a:t>년 동안 벌어들인 </a:t>
            </a:r>
            <a:r>
              <a:rPr lang="ko-KR" altLang="en-US" sz="1200" u="none" strike="noStrike" kern="1200" dirty="0" err="1" smtClean="0">
                <a:solidFill>
                  <a:schemeClr val="tx1"/>
                </a:solidFill>
                <a:latin typeface="Tahoma" pitchFamily="34" charset="0"/>
                <a:ea typeface="MS PGothic" pitchFamily="34" charset="-128"/>
                <a:cs typeface="+mn-cs"/>
              </a:rPr>
              <a:t>수익력을</a:t>
            </a:r>
            <a:r>
              <a:rPr lang="ko-KR" altLang="en-US" sz="1200" u="none" strike="noStrike" kern="1200" dirty="0" smtClean="0">
                <a:solidFill>
                  <a:schemeClr val="tx1"/>
                </a:solidFill>
                <a:latin typeface="Tahoma" pitchFamily="34" charset="0"/>
                <a:ea typeface="MS PGothic" pitchFamily="34" charset="-128"/>
                <a:cs typeface="+mn-cs"/>
              </a:rPr>
              <a:t> 나타낸다</a:t>
            </a:r>
            <a:r>
              <a:rPr lang="en-US" altLang="ko-KR" sz="1200" u="none" strike="noStrike" kern="1200" dirty="0" smtClean="0">
                <a:solidFill>
                  <a:schemeClr val="tx1"/>
                </a:solidFill>
                <a:latin typeface="Tahoma" pitchFamily="34" charset="0"/>
                <a:ea typeface="MS PGothic" pitchFamily="34" charset="-128"/>
                <a:cs typeface="+mn-cs"/>
              </a:rPr>
              <a:t>.</a:t>
            </a:r>
          </a:p>
          <a:p>
            <a:r>
              <a:rPr lang="en-US" altLang="ko-KR" sz="1200" u="none" strike="noStrike" kern="1200" baseline="0" dirty="0" smtClean="0">
                <a:solidFill>
                  <a:schemeClr val="tx1"/>
                </a:solidFill>
                <a:latin typeface="Tahoma" pitchFamily="34" charset="0"/>
                <a:ea typeface="MS PGothic" pitchFamily="34" charset="-128"/>
                <a:cs typeface="+mn-cs"/>
              </a:rPr>
              <a:t>* PER : </a:t>
            </a:r>
            <a:r>
              <a:rPr lang="ko-KR" altLang="en-US" sz="1200" u="none" strike="noStrike" kern="1200" dirty="0" smtClean="0">
                <a:solidFill>
                  <a:schemeClr val="tx1"/>
                </a:solidFill>
                <a:latin typeface="Tahoma" pitchFamily="34" charset="0"/>
                <a:ea typeface="MS PGothic" pitchFamily="34" charset="-128"/>
                <a:cs typeface="+mn-cs"/>
              </a:rPr>
              <a:t>현재의 주가를 주당순이익으로 나눈 것이다</a:t>
            </a:r>
            <a:r>
              <a:rPr lang="en-US" altLang="ko-KR" sz="1200" u="none" strike="noStrike" kern="1200" dirty="0" smtClean="0">
                <a:solidFill>
                  <a:schemeClr val="tx1"/>
                </a:solidFill>
                <a:latin typeface="Tahoma" pitchFamily="34" charset="0"/>
                <a:ea typeface="MS PGothic" pitchFamily="34" charset="-128"/>
                <a:cs typeface="+mn-cs"/>
              </a:rPr>
              <a:t>.</a:t>
            </a:r>
          </a:p>
          <a:p>
            <a:r>
              <a:rPr lang="en-US" altLang="ko-KR" sz="1200" u="none" strike="noStrike" kern="1200" dirty="0" smtClean="0">
                <a:solidFill>
                  <a:schemeClr val="tx1"/>
                </a:solidFill>
                <a:latin typeface="Tahoma" pitchFamily="34" charset="0"/>
                <a:ea typeface="MS PGothic" pitchFamily="34" charset="-128"/>
                <a:cs typeface="+mn-cs"/>
              </a:rPr>
              <a:t>PER</a:t>
            </a:r>
            <a:r>
              <a:rPr lang="ko-KR" altLang="en-US" sz="1200" u="none" strike="noStrike" kern="1200" dirty="0" smtClean="0">
                <a:solidFill>
                  <a:schemeClr val="tx1"/>
                </a:solidFill>
                <a:latin typeface="Tahoma" pitchFamily="34" charset="0"/>
                <a:ea typeface="MS PGothic" pitchFamily="34" charset="-128"/>
                <a:cs typeface="+mn-cs"/>
              </a:rPr>
              <a:t>이 높으면 </a:t>
            </a:r>
            <a:r>
              <a:rPr lang="ko-KR" altLang="en-US" sz="1200" u="none" strike="noStrike" kern="1200" dirty="0" smtClean="0">
                <a:solidFill>
                  <a:schemeClr val="tx1"/>
                </a:solidFill>
                <a:latin typeface="Tahoma" pitchFamily="34" charset="0"/>
                <a:ea typeface="MS PGothic" pitchFamily="34" charset="-128"/>
                <a:cs typeface="+mn-cs"/>
                <a:hlinkClick r:id="rId4" action="ppaction://hlinkfile"/>
              </a:rPr>
              <a:t>기업</a:t>
            </a:r>
            <a:r>
              <a:rPr lang="ko-KR" altLang="en-US" sz="1200" u="none" strike="noStrike" kern="1200" dirty="0" smtClean="0">
                <a:solidFill>
                  <a:schemeClr val="tx1"/>
                </a:solidFill>
                <a:latin typeface="Tahoma" pitchFamily="34" charset="0"/>
                <a:ea typeface="MS PGothic" pitchFamily="34" charset="-128"/>
                <a:cs typeface="+mn-cs"/>
              </a:rPr>
              <a:t>이 </a:t>
            </a:r>
            <a:r>
              <a:rPr lang="ko-KR" altLang="en-US" sz="1200" u="none" strike="noStrike" kern="1200" dirty="0" smtClean="0">
                <a:solidFill>
                  <a:schemeClr val="tx1"/>
                </a:solidFill>
                <a:latin typeface="Tahoma" pitchFamily="34" charset="0"/>
                <a:ea typeface="MS PGothic" pitchFamily="34" charset="-128"/>
                <a:cs typeface="+mn-cs"/>
                <a:hlinkClick r:id="rId5" action="ppaction://hlinkfile"/>
              </a:rPr>
              <a:t>영업</a:t>
            </a:r>
            <a:r>
              <a:rPr lang="ko-KR" altLang="en-US" sz="1200" u="none" strike="noStrike" kern="1200" dirty="0" smtClean="0">
                <a:solidFill>
                  <a:schemeClr val="tx1"/>
                </a:solidFill>
                <a:latin typeface="Tahoma" pitchFamily="34" charset="0"/>
                <a:ea typeface="MS PGothic" pitchFamily="34" charset="-128"/>
                <a:cs typeface="+mn-cs"/>
              </a:rPr>
              <a:t>활동으로 벌어들인 이익에 비해 주가가 높게 평가되었으며</a:t>
            </a:r>
            <a:r>
              <a:rPr lang="en-US" altLang="ko-KR" sz="1200" u="none" strike="noStrike" kern="1200" dirty="0" smtClean="0">
                <a:solidFill>
                  <a:schemeClr val="tx1"/>
                </a:solidFill>
                <a:latin typeface="Tahoma" pitchFamily="34" charset="0"/>
                <a:ea typeface="MS PGothic" pitchFamily="34" charset="-128"/>
                <a:cs typeface="+mn-cs"/>
              </a:rPr>
              <a:t>, </a:t>
            </a:r>
            <a:r>
              <a:rPr lang="ko-KR" altLang="en-US" sz="1200" u="none" strike="noStrike" kern="1200" dirty="0" smtClean="0">
                <a:solidFill>
                  <a:schemeClr val="tx1"/>
                </a:solidFill>
                <a:latin typeface="Tahoma" pitchFamily="34" charset="0"/>
                <a:ea typeface="MS PGothic" pitchFamily="34" charset="-128"/>
                <a:cs typeface="+mn-cs"/>
              </a:rPr>
              <a:t>반대로 </a:t>
            </a:r>
            <a:r>
              <a:rPr lang="en-US" altLang="ko-KR" sz="1200" u="none" strike="noStrike" kern="1200" dirty="0" smtClean="0">
                <a:solidFill>
                  <a:schemeClr val="tx1"/>
                </a:solidFill>
                <a:latin typeface="Tahoma" pitchFamily="34" charset="0"/>
                <a:ea typeface="MS PGothic" pitchFamily="34" charset="-128"/>
                <a:cs typeface="+mn-cs"/>
              </a:rPr>
              <a:t>PER</a:t>
            </a:r>
            <a:r>
              <a:rPr lang="ko-KR" altLang="en-US" sz="1200" u="none" strike="noStrike" kern="1200" dirty="0" smtClean="0">
                <a:solidFill>
                  <a:schemeClr val="tx1"/>
                </a:solidFill>
                <a:latin typeface="Tahoma" pitchFamily="34" charset="0"/>
                <a:ea typeface="MS PGothic" pitchFamily="34" charset="-128"/>
                <a:cs typeface="+mn-cs"/>
              </a:rPr>
              <a:t>이 낮으면 이익에 비해 주가가 낮게 평가되었음을 의미하므로 주가가 상승할 가능성이 크다</a:t>
            </a:r>
            <a:r>
              <a:rPr lang="en-US" altLang="ko-KR" sz="1200" u="none" strike="noStrike" kern="1200" dirty="0" smtClean="0">
                <a:solidFill>
                  <a:schemeClr val="tx1"/>
                </a:solidFill>
                <a:latin typeface="Tahoma" pitchFamily="34" charset="0"/>
                <a:ea typeface="MS PGothic" pitchFamily="34" charset="-128"/>
                <a:cs typeface="+mn-cs"/>
              </a:rPr>
              <a:t>.</a:t>
            </a:r>
          </a:p>
        </p:txBody>
      </p:sp>
      <p:sp>
        <p:nvSpPr>
          <p:cNvPr id="4" name="슬라이드 번호 개체 틀 3"/>
          <p:cNvSpPr>
            <a:spLocks noGrp="1"/>
          </p:cNvSpPr>
          <p:nvPr>
            <p:ph type="sldNum" sz="quarter" idx="10"/>
          </p:nvPr>
        </p:nvSpPr>
        <p:spPr/>
        <p:txBody>
          <a:bodyPr/>
          <a:lstStyle/>
          <a:p>
            <a:pPr>
              <a:defRPr/>
            </a:pPr>
            <a:fld id="{AF1A9ACD-AC5C-4FF0-A0E1-9D342FB7906D}" type="slidenum">
              <a:rPr lang="ko-KR" altLang="en-US" smtClean="0"/>
              <a:pPr>
                <a:defRPr/>
              </a:pPr>
              <a:t>4</a:t>
            </a:fld>
            <a:endParaRPr lang="en-US" altLang="ko-K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47435" y="9433832"/>
            <a:ext cx="2945549" cy="496031"/>
          </a:xfrm>
          <a:prstGeom prst="rect">
            <a:avLst/>
          </a:prstGeom>
          <a:noFill/>
          <a:ln w="9525">
            <a:noFill/>
            <a:miter lim="800000"/>
            <a:headEnd/>
            <a:tailEnd/>
          </a:ln>
        </p:spPr>
        <p:txBody>
          <a:bodyPr lIns="91863" tIns="45932" rIns="91863" bIns="45932" anchor="b"/>
          <a:lstStyle/>
          <a:p>
            <a:pPr algn="r" defTabSz="918508" eaLnBrk="0" hangingPunct="0">
              <a:spcBef>
                <a:spcPct val="0"/>
              </a:spcBef>
              <a:buNone/>
            </a:pPr>
            <a:fld id="{B5E1B2CE-8C8E-4100-A25B-42AED6AAA4D8}" type="slidenum">
              <a:rPr kumimoji="0" lang="ko-KR" altLang="en-US" sz="1100">
                <a:solidFill>
                  <a:schemeClr val="tx1"/>
                </a:solidFill>
                <a:latin typeface="Tahoma" pitchFamily="34" charset="0"/>
                <a:ea typeface="MS PGothic" pitchFamily="34" charset="-128"/>
              </a:rPr>
              <a:pPr algn="r" defTabSz="918508" eaLnBrk="0" hangingPunct="0">
                <a:spcBef>
                  <a:spcPct val="0"/>
                </a:spcBef>
                <a:buNone/>
              </a:pPr>
              <a:t>7</a:t>
            </a:fld>
            <a:endParaRPr kumimoji="0" lang="en-US" altLang="ko-KR" sz="1100" dirty="0">
              <a:solidFill>
                <a:schemeClr val="tx1"/>
              </a:solidFill>
              <a:latin typeface="Tahoma" pitchFamily="34" charset="0"/>
              <a:ea typeface="MS PGothic" pitchFamily="34" charset="-128"/>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ko-KR"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F1A9ACD-AC5C-4FF0-A0E1-9D342FB7906D}" type="slidenum">
              <a:rPr lang="ko-KR" altLang="en-US" smtClean="0"/>
              <a:pPr>
                <a:defRPr/>
              </a:pPr>
              <a:t>8</a:t>
            </a:fld>
            <a:endParaRPr lang="en-US" altLang="ko-K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r>
              <a:rPr lang="en-US" altLang="ko-KR" sz="1000" u="none" strike="noStrike" kern="1200" dirty="0" smtClean="0">
                <a:solidFill>
                  <a:schemeClr val="tx1"/>
                </a:solidFill>
                <a:latin typeface="Tahoma" pitchFamily="34" charset="0"/>
                <a:ea typeface="MS PGothic" pitchFamily="34" charset="-128"/>
                <a:cs typeface="+mn-cs"/>
              </a:rPr>
              <a:t>EBITDA</a:t>
            </a:r>
            <a:r>
              <a:rPr lang="ko-KR" altLang="en-US" sz="1000" u="none" strike="noStrike" kern="1200" dirty="0" smtClean="0">
                <a:solidFill>
                  <a:schemeClr val="tx1"/>
                </a:solidFill>
                <a:latin typeface="Tahoma" pitchFamily="34" charset="0"/>
                <a:ea typeface="MS PGothic" pitchFamily="34" charset="-128"/>
                <a:cs typeface="+mn-cs"/>
              </a:rPr>
              <a:t>는 경상이익에 순금융비용과 감가상각비를 더해서 계산한다</a:t>
            </a:r>
            <a:r>
              <a:rPr lang="en-US" altLang="ko-KR" sz="1000" u="none" strike="noStrike" kern="1200" dirty="0" smtClean="0">
                <a:solidFill>
                  <a:schemeClr val="tx1"/>
                </a:solidFill>
                <a:latin typeface="Tahoma" pitchFamily="34" charset="0"/>
                <a:ea typeface="MS PGothic" pitchFamily="34" charset="-128"/>
                <a:cs typeface="+mn-cs"/>
              </a:rPr>
              <a:t>.</a:t>
            </a:r>
            <a:br>
              <a:rPr lang="en-US" altLang="ko-KR" sz="1000" u="none" strike="noStrike" kern="1200" dirty="0" smtClean="0">
                <a:solidFill>
                  <a:schemeClr val="tx1"/>
                </a:solidFill>
                <a:latin typeface="Tahoma" pitchFamily="34" charset="0"/>
                <a:ea typeface="MS PGothic" pitchFamily="34" charset="-128"/>
                <a:cs typeface="+mn-cs"/>
              </a:rPr>
            </a:br>
            <a:r>
              <a:rPr lang="en-US" altLang="ko-KR" sz="1000" u="none" strike="noStrike" kern="1200" dirty="0" smtClean="0">
                <a:solidFill>
                  <a:schemeClr val="tx1"/>
                </a:solidFill>
                <a:latin typeface="Tahoma" pitchFamily="34" charset="0"/>
                <a:ea typeface="MS PGothic" pitchFamily="34" charset="-128"/>
                <a:cs typeface="+mn-cs"/>
              </a:rPr>
              <a:t>EBITDA</a:t>
            </a:r>
            <a:r>
              <a:rPr lang="ko-KR" altLang="en-US" sz="1000" u="none" strike="noStrike" kern="1200" dirty="0" smtClean="0">
                <a:solidFill>
                  <a:schemeClr val="tx1"/>
                </a:solidFill>
                <a:latin typeface="Tahoma" pitchFamily="34" charset="0"/>
                <a:ea typeface="MS PGothic" pitchFamily="34" charset="-128"/>
                <a:cs typeface="+mn-cs"/>
              </a:rPr>
              <a:t>는 이자비용을 이익에 포함하기 때문에 자기자본과 타인자본에 대한 기업의 실질이익창출 금액과 현금지출이 없는 비용인 감가상각비를 비용에서 제외함으로 기업이 영업활동을 통해 벌어들이는 현금창출 능력을 보여준다</a:t>
            </a:r>
            <a:r>
              <a:rPr lang="en-US" altLang="ko-KR" sz="1000" u="none" strike="noStrike" kern="1200" dirty="0" smtClean="0">
                <a:solidFill>
                  <a:schemeClr val="tx1"/>
                </a:solidFill>
                <a:latin typeface="Tahoma" pitchFamily="34" charset="0"/>
                <a:ea typeface="MS PGothic" pitchFamily="34" charset="-128"/>
                <a:cs typeface="+mn-cs"/>
              </a:rPr>
              <a:t>.</a:t>
            </a:r>
            <a:br>
              <a:rPr lang="en-US" altLang="ko-KR" sz="1000" u="none" strike="noStrike" kern="1200" dirty="0" smtClean="0">
                <a:solidFill>
                  <a:schemeClr val="tx1"/>
                </a:solidFill>
                <a:latin typeface="Tahoma" pitchFamily="34" charset="0"/>
                <a:ea typeface="MS PGothic" pitchFamily="34" charset="-128"/>
                <a:cs typeface="+mn-cs"/>
              </a:rPr>
            </a:br>
            <a:endParaRPr lang="ko-KR" altLang="en-US" sz="1000" dirty="0"/>
          </a:p>
        </p:txBody>
      </p:sp>
      <p:sp>
        <p:nvSpPr>
          <p:cNvPr id="4" name="슬라이드 번호 개체 틀 3"/>
          <p:cNvSpPr>
            <a:spLocks noGrp="1"/>
          </p:cNvSpPr>
          <p:nvPr>
            <p:ph type="sldNum" sz="quarter" idx="10"/>
          </p:nvPr>
        </p:nvSpPr>
        <p:spPr/>
        <p:txBody>
          <a:bodyPr/>
          <a:lstStyle/>
          <a:p>
            <a:pPr>
              <a:defRPr/>
            </a:pPr>
            <a:fld id="{AF1A9ACD-AC5C-4FF0-A0E1-9D342FB7906D}" type="slidenum">
              <a:rPr lang="ko-KR" altLang="en-US" smtClean="0"/>
              <a:pPr>
                <a:defRPr/>
              </a:pPr>
              <a:t>9</a:t>
            </a:fld>
            <a:endParaRPr lang="en-US" altLang="ko-K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pPr>
              <a:defRPr/>
            </a:pPr>
            <a:fld id="{AF1A9ACD-AC5C-4FF0-A0E1-9D342FB7906D}" type="slidenum">
              <a:rPr lang="ko-KR" altLang="en-US" smtClean="0"/>
              <a:pPr>
                <a:defRPr/>
              </a:pPr>
              <a:t>11</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47435" y="9433832"/>
            <a:ext cx="2945549" cy="496031"/>
          </a:xfrm>
          <a:prstGeom prst="rect">
            <a:avLst/>
          </a:prstGeom>
          <a:noFill/>
          <a:ln w="9525">
            <a:noFill/>
            <a:miter lim="800000"/>
            <a:headEnd/>
            <a:tailEnd/>
          </a:ln>
        </p:spPr>
        <p:txBody>
          <a:bodyPr lIns="91863" tIns="45932" rIns="91863" bIns="45932" anchor="b"/>
          <a:lstStyle/>
          <a:p>
            <a:pPr algn="r" defTabSz="918508" eaLnBrk="0" hangingPunct="0">
              <a:spcBef>
                <a:spcPct val="0"/>
              </a:spcBef>
              <a:buNone/>
            </a:pPr>
            <a:fld id="{B5E1B2CE-8C8E-4100-A25B-42AED6AAA4D8}" type="slidenum">
              <a:rPr kumimoji="0" lang="ko-KR" altLang="en-US" sz="1100">
                <a:solidFill>
                  <a:schemeClr val="tx1"/>
                </a:solidFill>
                <a:latin typeface="Tahoma" pitchFamily="34" charset="0"/>
                <a:ea typeface="MS PGothic" pitchFamily="34" charset="-128"/>
              </a:rPr>
              <a:pPr algn="r" defTabSz="918508" eaLnBrk="0" hangingPunct="0">
                <a:spcBef>
                  <a:spcPct val="0"/>
                </a:spcBef>
                <a:buNone/>
              </a:pPr>
              <a:t>13</a:t>
            </a:fld>
            <a:endParaRPr kumimoji="0" lang="en-US" altLang="ko-KR" sz="1100" dirty="0">
              <a:solidFill>
                <a:schemeClr val="tx1"/>
              </a:solidFill>
              <a:latin typeface="Tahoma" pitchFamily="34" charset="0"/>
              <a:ea typeface="MS PGothic" pitchFamily="34" charset="-128"/>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endParaRPr lang="ko-KR"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1"/>
        </a:solidFill>
        <a:effectLst/>
      </p:bgPr>
    </p:bg>
    <p:spTree>
      <p:nvGrpSpPr>
        <p:cNvPr id="1" name=""/>
        <p:cNvGrpSpPr/>
        <p:nvPr/>
      </p:nvGrpSpPr>
      <p:grpSpPr>
        <a:xfrm>
          <a:off x="0" y="0"/>
          <a:ext cx="0" cy="0"/>
          <a:chOff x="0" y="0"/>
          <a:chExt cx="0" cy="0"/>
        </a:xfrm>
      </p:grpSpPr>
      <p:grpSp>
        <p:nvGrpSpPr>
          <p:cNvPr id="4" name="McK Title Elements"/>
          <p:cNvGrpSpPr>
            <a:grpSpLocks/>
          </p:cNvGrpSpPr>
          <p:nvPr/>
        </p:nvGrpSpPr>
        <p:grpSpPr bwMode="auto">
          <a:xfrm>
            <a:off x="2917825" y="2182813"/>
            <a:ext cx="5557838" cy="4602162"/>
            <a:chOff x="1663" y="1348"/>
            <a:chExt cx="3167" cy="2841"/>
          </a:xfrm>
        </p:grpSpPr>
        <p:sp>
          <p:nvSpPr>
            <p:cNvPr id="5" name="McK Confidential" hidden="1"/>
            <p:cNvSpPr txBox="1">
              <a:spLocks noChangeArrowheads="1"/>
            </p:cNvSpPr>
            <p:nvPr userDrawn="1"/>
          </p:nvSpPr>
          <p:spPr bwMode="auto">
            <a:xfrm>
              <a:off x="1663" y="1348"/>
              <a:ext cx="936" cy="141"/>
            </a:xfrm>
            <a:prstGeom prst="rect">
              <a:avLst/>
            </a:prstGeom>
            <a:noFill/>
            <a:ln w="9525">
              <a:noFill/>
              <a:miter lim="800000"/>
              <a:headEnd/>
              <a:tailEnd/>
            </a:ln>
            <a:effectLst/>
          </p:spPr>
          <p:txBody>
            <a:bodyPr lIns="0" tIns="0" rIns="0" bIns="0">
              <a:spAutoFit/>
            </a:bodyPr>
            <a:lstStyle/>
            <a:p>
              <a:pPr defTabSz="977900">
                <a:spcBef>
                  <a:spcPct val="0"/>
                </a:spcBef>
                <a:buFontTx/>
                <a:buNone/>
                <a:defRPr/>
              </a:pPr>
              <a:r>
                <a:rPr kumimoji="0" lang="en-US" altLang="ko-KR" sz="1500">
                  <a:solidFill>
                    <a:srgbClr val="333333"/>
                  </a:solidFill>
                  <a:latin typeface="Tahoma" pitchFamily="34" charset="0"/>
                  <a:ea typeface="HY그래픽M" pitchFamily="18" charset="-127"/>
                </a:rPr>
                <a:t>CONFIDENTIAL</a:t>
              </a:r>
            </a:p>
          </p:txBody>
        </p:sp>
        <p:sp>
          <p:nvSpPr>
            <p:cNvPr id="6" name="McK Document" hidden="1"/>
            <p:cNvSpPr txBox="1">
              <a:spLocks noChangeArrowheads="1"/>
            </p:cNvSpPr>
            <p:nvPr userDrawn="1"/>
          </p:nvSpPr>
          <p:spPr bwMode="auto">
            <a:xfrm>
              <a:off x="1663" y="3041"/>
              <a:ext cx="3167" cy="128"/>
            </a:xfrm>
            <a:prstGeom prst="rect">
              <a:avLst/>
            </a:prstGeom>
            <a:noFill/>
            <a:ln w="9525">
              <a:noFill/>
              <a:miter lim="800000"/>
              <a:headEnd/>
              <a:tailEnd/>
            </a:ln>
            <a:effectLst/>
          </p:spPr>
          <p:txBody>
            <a:bodyPr lIns="0" tIns="0" rIns="0" bIns="0" anchor="b">
              <a:spAutoFit/>
            </a:bodyPr>
            <a:lstStyle/>
            <a:p>
              <a:pPr defTabSz="977900">
                <a:spcBef>
                  <a:spcPct val="0"/>
                </a:spcBef>
                <a:buFontTx/>
                <a:buNone/>
                <a:defRPr/>
              </a:pPr>
              <a:r>
                <a:rPr kumimoji="0" lang="en-US" altLang="ko-KR" sz="1500">
                  <a:solidFill>
                    <a:srgbClr val="333333"/>
                  </a:solidFill>
                  <a:latin typeface="Tahoma" pitchFamily="34" charset="0"/>
                  <a:ea typeface="HY그래픽M" pitchFamily="18" charset="-127"/>
                </a:rPr>
                <a:t>Document</a:t>
              </a:r>
            </a:p>
          </p:txBody>
        </p:sp>
        <p:sp>
          <p:nvSpPr>
            <p:cNvPr id="7" name="McK Date" hidden="1"/>
            <p:cNvSpPr txBox="1">
              <a:spLocks noChangeArrowheads="1"/>
            </p:cNvSpPr>
            <p:nvPr userDrawn="1"/>
          </p:nvSpPr>
          <p:spPr bwMode="auto">
            <a:xfrm>
              <a:off x="1663" y="3216"/>
              <a:ext cx="3167" cy="141"/>
            </a:xfrm>
            <a:prstGeom prst="rect">
              <a:avLst/>
            </a:prstGeom>
            <a:noFill/>
            <a:ln w="9525">
              <a:noFill/>
              <a:miter lim="800000"/>
              <a:headEnd/>
              <a:tailEnd/>
            </a:ln>
            <a:effectLst/>
          </p:spPr>
          <p:txBody>
            <a:bodyPr lIns="0" tIns="0" rIns="0" bIns="0">
              <a:spAutoFit/>
            </a:bodyPr>
            <a:lstStyle/>
            <a:p>
              <a:pPr defTabSz="977900">
                <a:spcBef>
                  <a:spcPct val="0"/>
                </a:spcBef>
                <a:buFontTx/>
                <a:buNone/>
                <a:defRPr/>
              </a:pPr>
              <a:r>
                <a:rPr kumimoji="0" lang="en-US" altLang="ko-KR" sz="1500">
                  <a:solidFill>
                    <a:srgbClr val="333333"/>
                  </a:solidFill>
                  <a:latin typeface="Tahoma" pitchFamily="34" charset="0"/>
                  <a:ea typeface="HY그래픽M" pitchFamily="18" charset="-127"/>
                </a:rPr>
                <a:t>Date</a:t>
              </a:r>
            </a:p>
          </p:txBody>
        </p:sp>
        <p:sp>
          <p:nvSpPr>
            <p:cNvPr id="8" name="McK Disclaimer" hidden="1"/>
            <p:cNvSpPr>
              <a:spLocks noChangeArrowheads="1"/>
            </p:cNvSpPr>
            <p:nvPr userDrawn="1">
              <p:custDataLst>
                <p:tags r:id="rId1"/>
              </p:custDataLst>
            </p:nvPr>
          </p:nvSpPr>
          <p:spPr bwMode="auto">
            <a:xfrm>
              <a:off x="1663" y="3719"/>
              <a:ext cx="2303" cy="470"/>
            </a:xfrm>
            <a:prstGeom prst="rect">
              <a:avLst/>
            </a:prstGeom>
            <a:noFill/>
            <a:ln w="9525">
              <a:noFill/>
              <a:miter lim="800000"/>
              <a:headEnd/>
              <a:tailEnd/>
            </a:ln>
            <a:effectLst/>
          </p:spPr>
          <p:txBody>
            <a:bodyPr lIns="0" tIns="0" rIns="0" bIns="0" anchor="b">
              <a:spAutoFit/>
            </a:bodyPr>
            <a:lstStyle/>
            <a:p>
              <a:pPr defTabSz="860425" eaLnBrk="0" hangingPunct="0">
                <a:spcBef>
                  <a:spcPct val="0"/>
                </a:spcBef>
                <a:buFontTx/>
                <a:buNone/>
                <a:defRPr/>
              </a:pPr>
              <a:r>
                <a:rPr kumimoji="0" lang="en-US" altLang="ko-KR" sz="1000">
                  <a:solidFill>
                    <a:srgbClr val="333333"/>
                  </a:solidFill>
                  <a:latin typeface="Tahoma" pitchFamily="34" charset="0"/>
                  <a:ea typeface="HY그래픽M" pitchFamily="18" charset="-127"/>
                </a:rPr>
                <a:t>This report is solely for the use of client personnel.  No part of it may be circulated, quoted, or reproduced for distribution outside the client organization without prior written approval from McKinsey &amp; Company. This material was used by McKinsey &amp; Company during an oral presentation; it is not a complete record of the discussion.</a:t>
              </a:r>
            </a:p>
          </p:txBody>
        </p:sp>
      </p:grpSp>
      <p:sp>
        <p:nvSpPr>
          <p:cNvPr id="9" name="Working Draft Text" hidden="1"/>
          <p:cNvSpPr>
            <a:spLocks noChangeArrowheads="1"/>
          </p:cNvSpPr>
          <p:nvPr/>
        </p:nvSpPr>
        <p:spPr bwMode="auto">
          <a:xfrm>
            <a:off x="465138" y="349250"/>
            <a:ext cx="3367087" cy="274638"/>
          </a:xfrm>
          <a:prstGeom prst="rect">
            <a:avLst/>
          </a:prstGeom>
          <a:noFill/>
          <a:ln w="9525">
            <a:noFill/>
            <a:miter lim="800000"/>
            <a:headEnd/>
            <a:tailEnd/>
          </a:ln>
          <a:effectLst/>
        </p:spPr>
        <p:txBody>
          <a:bodyPr lIns="0" tIns="0" rIns="0" bIns="0">
            <a:spAutoFit/>
          </a:bodyPr>
          <a:lstStyle/>
          <a:p>
            <a:pPr latinLnBrk="1">
              <a:spcBef>
                <a:spcPct val="0"/>
              </a:spcBef>
              <a:buFontTx/>
              <a:buNone/>
              <a:defRPr/>
            </a:pPr>
            <a:r>
              <a:rPr lang="en-US" altLang="ko-KR" sz="1800">
                <a:solidFill>
                  <a:srgbClr val="333333"/>
                </a:solidFill>
                <a:latin typeface="Tahoma" pitchFamily="34" charset="0"/>
                <a:ea typeface="HY그래픽M" pitchFamily="18" charset="-127"/>
              </a:rPr>
              <a:t>Working Draft    </a:t>
            </a:r>
          </a:p>
        </p:txBody>
      </p:sp>
      <p:sp>
        <p:nvSpPr>
          <p:cNvPr id="10" name="Working Draft" hidden="1"/>
          <p:cNvSpPr txBox="1">
            <a:spLocks noChangeArrowheads="1"/>
          </p:cNvSpPr>
          <p:nvPr/>
        </p:nvSpPr>
        <p:spPr bwMode="auto">
          <a:xfrm>
            <a:off x="465138" y="593725"/>
            <a:ext cx="4259262" cy="198438"/>
          </a:xfrm>
          <a:prstGeom prst="rect">
            <a:avLst/>
          </a:prstGeom>
          <a:noFill/>
          <a:ln w="9525">
            <a:noFill/>
            <a:miter lim="800000"/>
            <a:headEnd/>
            <a:tailEnd/>
          </a:ln>
          <a:effectLst/>
        </p:spPr>
        <p:txBody>
          <a:bodyPr wrap="none" lIns="0" tIns="0" rIns="0" bIns="0">
            <a:spAutoFit/>
          </a:bodyPr>
          <a:lstStyle/>
          <a:p>
            <a:pPr defTabSz="977900">
              <a:spcBef>
                <a:spcPct val="0"/>
              </a:spcBef>
              <a:buFontTx/>
              <a:buNone/>
              <a:defRPr/>
            </a:pPr>
            <a:r>
              <a:rPr kumimoji="0" lang="en-US" altLang="ko-KR" sz="1300">
                <a:solidFill>
                  <a:srgbClr val="333333"/>
                </a:solidFill>
                <a:latin typeface="Tahoma" pitchFamily="34" charset="0"/>
                <a:ea typeface="HY그래픽M" pitchFamily="18" charset="-127"/>
              </a:rPr>
              <a:t>Last Modified 7/80/8005 7:78:51 PM Korea Standard Time</a:t>
            </a:r>
          </a:p>
        </p:txBody>
      </p:sp>
      <p:sp>
        <p:nvSpPr>
          <p:cNvPr id="11" name="Printed" hidden="1"/>
          <p:cNvSpPr txBox="1">
            <a:spLocks noChangeArrowheads="1"/>
          </p:cNvSpPr>
          <p:nvPr/>
        </p:nvSpPr>
        <p:spPr bwMode="auto">
          <a:xfrm>
            <a:off x="465138" y="815975"/>
            <a:ext cx="512762" cy="198438"/>
          </a:xfrm>
          <a:prstGeom prst="rect">
            <a:avLst/>
          </a:prstGeom>
          <a:noFill/>
          <a:ln w="9525">
            <a:noFill/>
            <a:miter lim="800000"/>
            <a:headEnd/>
            <a:tailEnd/>
          </a:ln>
          <a:effectLst/>
        </p:spPr>
        <p:txBody>
          <a:bodyPr wrap="none" lIns="0" tIns="0" rIns="0" bIns="0">
            <a:spAutoFit/>
          </a:bodyPr>
          <a:lstStyle/>
          <a:p>
            <a:pPr defTabSz="977900">
              <a:spcBef>
                <a:spcPct val="0"/>
              </a:spcBef>
              <a:buFontTx/>
              <a:buNone/>
              <a:defRPr/>
            </a:pPr>
            <a:r>
              <a:rPr kumimoji="0" lang="en-US" altLang="ko-KR" sz="1300">
                <a:solidFill>
                  <a:srgbClr val="333333"/>
                </a:solidFill>
                <a:latin typeface="Tahoma" pitchFamily="34" charset="0"/>
                <a:ea typeface="HY그래픽M" pitchFamily="18" charset="-127"/>
              </a:rPr>
              <a:t>Printed</a:t>
            </a:r>
          </a:p>
        </p:txBody>
      </p:sp>
      <p:sp>
        <p:nvSpPr>
          <p:cNvPr id="464899" name="Rectangle 3"/>
          <p:cNvSpPr>
            <a:spLocks noGrp="1" noChangeArrowheads="1"/>
          </p:cNvSpPr>
          <p:nvPr>
            <p:ph type="ctrTitle"/>
          </p:nvPr>
        </p:nvSpPr>
        <p:spPr>
          <a:xfrm>
            <a:off x="3881438" y="3200400"/>
            <a:ext cx="5967412" cy="974725"/>
          </a:xfrm>
        </p:spPr>
        <p:txBody>
          <a:bodyPr/>
          <a:lstStyle>
            <a:lvl1pPr>
              <a:defRPr sz="3200"/>
            </a:lvl1pPr>
          </a:lstStyle>
          <a:p>
            <a:r>
              <a:rPr lang="en-US" altLang="ko-KR"/>
              <a:t>Click to edit Master title style</a:t>
            </a:r>
          </a:p>
        </p:txBody>
      </p:sp>
      <p:sp>
        <p:nvSpPr>
          <p:cNvPr id="464900" name="Rectangle 4"/>
          <p:cNvSpPr>
            <a:spLocks noGrp="1" noChangeArrowheads="1"/>
          </p:cNvSpPr>
          <p:nvPr>
            <p:ph type="subTitle" idx="1"/>
          </p:nvPr>
        </p:nvSpPr>
        <p:spPr>
          <a:xfrm>
            <a:off x="3881438" y="5334000"/>
            <a:ext cx="5967412" cy="212725"/>
          </a:xfrm>
        </p:spPr>
        <p:txBody>
          <a:bodyPr/>
          <a:lstStyle>
            <a:lvl1pPr>
              <a:defRPr>
                <a:solidFill>
                  <a:schemeClr val="tx2"/>
                </a:solidFill>
              </a:defRPr>
            </a:lvl1pPr>
          </a:lstStyle>
          <a:p>
            <a:r>
              <a:rPr lang="en-US" altLang="ko-KR"/>
              <a:t>Click to edit Master subtitle style</a:t>
            </a:r>
          </a:p>
        </p:txBody>
      </p:sp>
      <p:sp>
        <p:nvSpPr>
          <p:cNvPr id="12" name="doc id"/>
          <p:cNvSpPr>
            <a:spLocks noGrp="1" noChangeArrowheads="1"/>
          </p:cNvSpPr>
          <p:nvPr>
            <p:ph type="ftr" sz="quarter" idx="10"/>
          </p:nvPr>
        </p:nvSpPr>
        <p:spPr bwMode="auto">
          <a:xfrm>
            <a:off x="9315450" y="36513"/>
            <a:ext cx="342900" cy="136525"/>
          </a:xfrm>
          <a:prstGeom prst="rect">
            <a:avLst/>
          </a:prstGeom>
          <a:ln>
            <a:miter lim="800000"/>
            <a:headEnd/>
            <a:tailEnd/>
          </a:ln>
        </p:spPr>
        <p:txBody>
          <a:bodyPr vert="horz" wrap="none" lIns="0" tIns="0" rIns="0" bIns="0" numCol="1" anchor="t" anchorCtr="0" compatLnSpc="1">
            <a:prstTxWarp prst="textNoShape">
              <a:avLst/>
            </a:prstTxWarp>
            <a:spAutoFit/>
          </a:bodyPr>
          <a:lstStyle>
            <a:lvl1pPr algn="r">
              <a:spcBef>
                <a:spcPct val="0"/>
              </a:spcBef>
              <a:buFontTx/>
              <a:buNone/>
              <a:defRPr kumimoji="0" sz="900">
                <a:solidFill>
                  <a:srgbClr val="333333"/>
                </a:solidFill>
                <a:latin typeface="Tahoma" pitchFamily="34" charset="0"/>
              </a:defRPr>
            </a:lvl1pPr>
          </a:lstStyle>
          <a:p>
            <a:pPr>
              <a:defRPr/>
            </a:pP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pg num"/>
          <p:cNvSpPr>
            <a:spLocks noGrp="1" noChangeArrowheads="1"/>
          </p:cNvSpPr>
          <p:nvPr>
            <p:ph type="sldNum" sz="quarter" idx="10"/>
          </p:nvPr>
        </p:nvSpPr>
        <p:spPr>
          <a:ln/>
        </p:spPr>
        <p:txBody>
          <a:bodyPr/>
          <a:lstStyle>
            <a:lvl1pPr>
              <a:defRPr/>
            </a:lvl1pPr>
          </a:lstStyle>
          <a:p>
            <a:pPr>
              <a:defRPr/>
            </a:pPr>
            <a:fld id="{CA84C772-A8AD-4262-A61F-DEC309E0728C}" type="slidenum">
              <a:rPr lang="ko-KR" altLang="en-US"/>
              <a:pPr>
                <a:defRPr/>
              </a:pPr>
              <a:t>‹#›</a:t>
            </a:fld>
            <a:endParaRPr lang="en-US" alt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45363" y="219075"/>
            <a:ext cx="2316162" cy="11255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395288" y="219075"/>
            <a:ext cx="6797675" cy="11255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pg num"/>
          <p:cNvSpPr>
            <a:spLocks noGrp="1" noChangeArrowheads="1"/>
          </p:cNvSpPr>
          <p:nvPr>
            <p:ph type="sldNum" sz="quarter" idx="10"/>
          </p:nvPr>
        </p:nvSpPr>
        <p:spPr>
          <a:ln/>
        </p:spPr>
        <p:txBody>
          <a:bodyPr/>
          <a:lstStyle>
            <a:lvl1pPr>
              <a:defRPr/>
            </a:lvl1pPr>
          </a:lstStyle>
          <a:p>
            <a:pPr>
              <a:defRPr/>
            </a:pPr>
            <a:fld id="{55AFED92-DBF8-469C-A18C-8FB828D6A11C}" type="slidenum">
              <a:rPr lang="ko-KR" altLang="en-US"/>
              <a:pPr>
                <a:defRPr/>
              </a:pPr>
              <a:t>‹#›</a:t>
            </a:fld>
            <a:endParaRPr lang="en-US" altLang="ko-K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제목, 텍스트 및 차트">
    <p:spTree>
      <p:nvGrpSpPr>
        <p:cNvPr id="1" name=""/>
        <p:cNvGrpSpPr/>
        <p:nvPr/>
      </p:nvGrpSpPr>
      <p:grpSpPr>
        <a:xfrm>
          <a:off x="0" y="0"/>
          <a:ext cx="0" cy="0"/>
          <a:chOff x="0" y="0"/>
          <a:chExt cx="0" cy="0"/>
        </a:xfrm>
      </p:grpSpPr>
      <p:sp>
        <p:nvSpPr>
          <p:cNvPr id="2" name="제목 1"/>
          <p:cNvSpPr>
            <a:spLocks noGrp="1"/>
          </p:cNvSpPr>
          <p:nvPr>
            <p:ph type="title"/>
          </p:nvPr>
        </p:nvSpPr>
        <p:spPr>
          <a:xfrm>
            <a:off x="395288" y="219075"/>
            <a:ext cx="9169400" cy="274638"/>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488950" y="1131888"/>
            <a:ext cx="4510088" cy="212725"/>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차트 개체 틀 3"/>
          <p:cNvSpPr>
            <a:spLocks noGrp="1"/>
          </p:cNvSpPr>
          <p:nvPr>
            <p:ph type="chart" sz="half" idx="2"/>
          </p:nvPr>
        </p:nvSpPr>
        <p:spPr>
          <a:xfrm>
            <a:off x="5151438" y="1131888"/>
            <a:ext cx="4510087" cy="212725"/>
          </a:xfrm>
        </p:spPr>
        <p:txBody>
          <a:bodyPr/>
          <a:lstStyle/>
          <a:p>
            <a:pPr lvl="0"/>
            <a:endParaRPr lang="ko-KR" altLang="en-US" noProof="0" smtClean="0"/>
          </a:p>
        </p:txBody>
      </p:sp>
      <p:sp>
        <p:nvSpPr>
          <p:cNvPr id="5" name="pg num"/>
          <p:cNvSpPr>
            <a:spLocks noGrp="1" noChangeArrowheads="1"/>
          </p:cNvSpPr>
          <p:nvPr>
            <p:ph type="sldNum" sz="quarter" idx="10"/>
          </p:nvPr>
        </p:nvSpPr>
        <p:spPr>
          <a:ln/>
        </p:spPr>
        <p:txBody>
          <a:bodyPr/>
          <a:lstStyle>
            <a:lvl1pPr>
              <a:defRPr/>
            </a:lvl1pPr>
          </a:lstStyle>
          <a:p>
            <a:pPr>
              <a:defRPr/>
            </a:pPr>
            <a:fld id="{09C4142B-D1F6-4843-A1BE-2F991F285381}" type="slidenum">
              <a:rPr lang="ko-KR" altLang="en-US"/>
              <a:pPr>
                <a:defRPr/>
              </a:pPr>
              <a:t>‹#›</a:t>
            </a:fld>
            <a:endParaRPr lang="en-US" alt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제목 및 표">
    <p:spTree>
      <p:nvGrpSpPr>
        <p:cNvPr id="1" name=""/>
        <p:cNvGrpSpPr/>
        <p:nvPr/>
      </p:nvGrpSpPr>
      <p:grpSpPr>
        <a:xfrm>
          <a:off x="0" y="0"/>
          <a:ext cx="0" cy="0"/>
          <a:chOff x="0" y="0"/>
          <a:chExt cx="0" cy="0"/>
        </a:xfrm>
      </p:grpSpPr>
      <p:sp>
        <p:nvSpPr>
          <p:cNvPr id="2" name="제목 1"/>
          <p:cNvSpPr>
            <a:spLocks noGrp="1"/>
          </p:cNvSpPr>
          <p:nvPr>
            <p:ph type="title"/>
          </p:nvPr>
        </p:nvSpPr>
        <p:spPr>
          <a:xfrm>
            <a:off x="395288" y="219075"/>
            <a:ext cx="9169400" cy="274638"/>
          </a:xfrm>
        </p:spPr>
        <p:txBody>
          <a:bodyPr/>
          <a:lstStyle/>
          <a:p>
            <a:r>
              <a:rPr lang="ko-KR" altLang="en-US" smtClean="0"/>
              <a:t>마스터 제목 스타일 편집</a:t>
            </a:r>
            <a:endParaRPr lang="ko-KR" altLang="en-US"/>
          </a:p>
        </p:txBody>
      </p:sp>
      <p:sp>
        <p:nvSpPr>
          <p:cNvPr id="3" name="표 개체 틀 2"/>
          <p:cNvSpPr>
            <a:spLocks noGrp="1"/>
          </p:cNvSpPr>
          <p:nvPr>
            <p:ph type="tbl" idx="1"/>
          </p:nvPr>
        </p:nvSpPr>
        <p:spPr>
          <a:xfrm>
            <a:off x="488950" y="1131888"/>
            <a:ext cx="9172575" cy="212725"/>
          </a:xfrm>
        </p:spPr>
        <p:txBody>
          <a:bodyPr/>
          <a:lstStyle/>
          <a:p>
            <a:pPr lvl="0"/>
            <a:endParaRPr lang="ko-KR" altLang="en-US" noProof="0" smtClean="0"/>
          </a:p>
        </p:txBody>
      </p:sp>
      <p:sp>
        <p:nvSpPr>
          <p:cNvPr id="4" name="pg num"/>
          <p:cNvSpPr>
            <a:spLocks noGrp="1" noChangeArrowheads="1"/>
          </p:cNvSpPr>
          <p:nvPr>
            <p:ph type="sldNum" sz="quarter" idx="10"/>
          </p:nvPr>
        </p:nvSpPr>
        <p:spPr>
          <a:ln/>
        </p:spPr>
        <p:txBody>
          <a:bodyPr/>
          <a:lstStyle>
            <a:lvl1pPr>
              <a:defRPr/>
            </a:lvl1pPr>
          </a:lstStyle>
          <a:p>
            <a:pPr>
              <a:defRPr/>
            </a:pPr>
            <a:fld id="{D4FF71F7-6A6E-4C44-8035-5F4FA9328CF6}"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pg num"/>
          <p:cNvSpPr>
            <a:spLocks noGrp="1" noChangeArrowheads="1"/>
          </p:cNvSpPr>
          <p:nvPr>
            <p:ph type="sldNum" sz="quarter" idx="10"/>
          </p:nvPr>
        </p:nvSpPr>
        <p:spPr>
          <a:ln/>
        </p:spPr>
        <p:txBody>
          <a:bodyPr/>
          <a:lstStyle>
            <a:lvl1pPr>
              <a:defRPr/>
            </a:lvl1pPr>
          </a:lstStyle>
          <a:p>
            <a:pPr>
              <a:defRPr/>
            </a:pPr>
            <a:fld id="{71B09C5E-632B-4FA3-86C4-FD60CAFFFC8D}"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0"/>
            <a:ext cx="8420100" cy="1362075"/>
          </a:xfrm>
        </p:spPr>
        <p:txBody>
          <a:bodyPr/>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smtClean="0"/>
              <a:t>마스터 텍스트 스타일을 편집합니다</a:t>
            </a:r>
          </a:p>
        </p:txBody>
      </p:sp>
      <p:sp>
        <p:nvSpPr>
          <p:cNvPr id="4" name="pg num"/>
          <p:cNvSpPr>
            <a:spLocks noGrp="1" noChangeArrowheads="1"/>
          </p:cNvSpPr>
          <p:nvPr>
            <p:ph type="sldNum" sz="quarter" idx="10"/>
          </p:nvPr>
        </p:nvSpPr>
        <p:spPr>
          <a:ln/>
        </p:spPr>
        <p:txBody>
          <a:bodyPr/>
          <a:lstStyle>
            <a:lvl1pPr>
              <a:defRPr/>
            </a:lvl1pPr>
          </a:lstStyle>
          <a:p>
            <a:pPr>
              <a:defRPr/>
            </a:pPr>
            <a:fld id="{8B7AA994-0123-46CE-B899-030DD9C0A592}" type="slidenum">
              <a:rPr lang="ko-KR" altLang="en-US"/>
              <a:pPr>
                <a:defRPr/>
              </a:pPr>
              <a:t>‹#›</a:t>
            </a:fld>
            <a:endParaRPr lang="en-US" altLang="ko-K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88950" y="1131888"/>
            <a:ext cx="4510088" cy="21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151438" y="1131888"/>
            <a:ext cx="4510087" cy="212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pg num"/>
          <p:cNvSpPr>
            <a:spLocks noGrp="1" noChangeArrowheads="1"/>
          </p:cNvSpPr>
          <p:nvPr>
            <p:ph type="sldNum" sz="quarter" idx="10"/>
          </p:nvPr>
        </p:nvSpPr>
        <p:spPr>
          <a:ln/>
        </p:spPr>
        <p:txBody>
          <a:bodyPr/>
          <a:lstStyle>
            <a:lvl1pPr>
              <a:defRPr/>
            </a:lvl1pPr>
          </a:lstStyle>
          <a:p>
            <a:pPr>
              <a:defRPr/>
            </a:pPr>
            <a:fld id="{06AB57C6-642A-4A4B-8D34-21E5043DD26B}" type="slidenum">
              <a:rPr lang="ko-KR" altLang="en-US"/>
              <a:pPr>
                <a:defRPr/>
              </a:pPr>
              <a:t>‹#›</a:t>
            </a:fld>
            <a:endParaRPr lang="en-US" altLang="ko-K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pg num"/>
          <p:cNvSpPr>
            <a:spLocks noGrp="1" noChangeArrowheads="1"/>
          </p:cNvSpPr>
          <p:nvPr>
            <p:ph type="sldNum" sz="quarter" idx="10"/>
          </p:nvPr>
        </p:nvSpPr>
        <p:spPr>
          <a:ln/>
        </p:spPr>
        <p:txBody>
          <a:bodyPr/>
          <a:lstStyle>
            <a:lvl1pPr>
              <a:defRPr/>
            </a:lvl1pPr>
          </a:lstStyle>
          <a:p>
            <a:pPr>
              <a:defRPr/>
            </a:pPr>
            <a:fld id="{D5CCE644-E2DC-474F-9094-F506ADAB107F}" type="slidenum">
              <a:rPr lang="ko-KR" altLang="en-US"/>
              <a:pPr>
                <a:defRPr/>
              </a:pPr>
              <a:t>‹#›</a:t>
            </a:fld>
            <a:endParaRPr lang="en-US" alt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pg num"/>
          <p:cNvSpPr>
            <a:spLocks noGrp="1" noChangeArrowheads="1"/>
          </p:cNvSpPr>
          <p:nvPr>
            <p:ph type="sldNum" sz="quarter" idx="10"/>
          </p:nvPr>
        </p:nvSpPr>
        <p:spPr>
          <a:ln/>
        </p:spPr>
        <p:txBody>
          <a:bodyPr/>
          <a:lstStyle>
            <a:lvl1pPr>
              <a:defRPr/>
            </a:lvl1pPr>
          </a:lstStyle>
          <a:p>
            <a:pPr>
              <a:defRPr/>
            </a:pPr>
            <a:fld id="{D18943F4-170A-4A24-B3B2-28573D296F2A}" type="slidenum">
              <a:rPr lang="ko-KR" altLang="en-US"/>
              <a:pPr>
                <a:defRPr/>
              </a:pPr>
              <a:t>‹#›</a:t>
            </a:fld>
            <a:endParaRPr lang="en-US" alt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pg num"/>
          <p:cNvSpPr>
            <a:spLocks noGrp="1" noChangeArrowheads="1"/>
          </p:cNvSpPr>
          <p:nvPr>
            <p:ph type="sldNum" sz="quarter" idx="10"/>
          </p:nvPr>
        </p:nvSpPr>
        <p:spPr>
          <a:ln/>
        </p:spPr>
        <p:txBody>
          <a:bodyPr/>
          <a:lstStyle>
            <a:lvl1pPr>
              <a:defRPr/>
            </a:lvl1pPr>
          </a:lstStyle>
          <a:p>
            <a:pPr>
              <a:defRPr/>
            </a:pPr>
            <a:fld id="{27910E27-2F4D-4BF5-87E3-9A30CF5A062A}" type="slidenum">
              <a:rPr lang="ko-KR" altLang="en-US"/>
              <a:pPr>
                <a:defRPr/>
              </a:pPr>
              <a:t>‹#›</a:t>
            </a:fld>
            <a:endParaRPr lang="en-US" altLang="ko-K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pg num"/>
          <p:cNvSpPr>
            <a:spLocks noGrp="1" noChangeArrowheads="1"/>
          </p:cNvSpPr>
          <p:nvPr>
            <p:ph type="sldNum" sz="quarter" idx="10"/>
          </p:nvPr>
        </p:nvSpPr>
        <p:spPr>
          <a:ln/>
        </p:spPr>
        <p:txBody>
          <a:bodyPr/>
          <a:lstStyle>
            <a:lvl1pPr>
              <a:defRPr/>
            </a:lvl1pPr>
          </a:lstStyle>
          <a:p>
            <a:pPr>
              <a:defRPr/>
            </a:pPr>
            <a:fld id="{4ACB5674-EFC7-4418-8B1C-53A5108AB8DA}" type="slidenum">
              <a:rPr lang="ko-KR" altLang="en-US"/>
              <a:pPr>
                <a:defRPr/>
              </a:pPr>
              <a:t>‹#›</a:t>
            </a:fld>
            <a:endParaRPr lang="en-US" altLang="ko-K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3" y="4800600"/>
            <a:ext cx="59436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smtClean="0"/>
          </a:p>
        </p:txBody>
      </p:sp>
      <p:sp>
        <p:nvSpPr>
          <p:cNvPr id="4" name="텍스트 개체 틀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pg num"/>
          <p:cNvSpPr>
            <a:spLocks noGrp="1" noChangeArrowheads="1"/>
          </p:cNvSpPr>
          <p:nvPr>
            <p:ph type="sldNum" sz="quarter" idx="10"/>
          </p:nvPr>
        </p:nvSpPr>
        <p:spPr>
          <a:ln/>
        </p:spPr>
        <p:txBody>
          <a:bodyPr/>
          <a:lstStyle>
            <a:lvl1pPr>
              <a:defRPr/>
            </a:lvl1pPr>
          </a:lstStyle>
          <a:p>
            <a:pPr>
              <a:defRPr/>
            </a:pPr>
            <a:fld id="{205A0382-4821-4920-AE7B-13456132E416}" type="slidenum">
              <a:rPr lang="ko-KR" altLang="en-US"/>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463874" name="pg num"/>
          <p:cNvSpPr>
            <a:spLocks noGrp="1" noChangeArrowheads="1"/>
          </p:cNvSpPr>
          <p:nvPr>
            <p:ph type="sldNum" sz="quarter" idx="4"/>
          </p:nvPr>
        </p:nvSpPr>
        <p:spPr bwMode="auto">
          <a:xfrm>
            <a:off x="7721600" y="6643688"/>
            <a:ext cx="2063750" cy="18256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spcBef>
                <a:spcPct val="0"/>
              </a:spcBef>
              <a:buFontTx/>
              <a:buNone/>
              <a:defRPr kumimoji="0" sz="1200">
                <a:solidFill>
                  <a:schemeClr val="tx1"/>
                </a:solidFill>
                <a:latin typeface="Tahoma" pitchFamily="34" charset="0"/>
              </a:defRPr>
            </a:lvl1pPr>
          </a:lstStyle>
          <a:p>
            <a:pPr>
              <a:defRPr/>
            </a:pPr>
            <a:fld id="{597EEEFB-60BF-4E2E-9983-5B14F972AC31}" type="slidenum">
              <a:rPr lang="ko-KR" altLang="en-US"/>
              <a:pPr>
                <a:defRPr/>
              </a:pPr>
              <a:t>‹#›</a:t>
            </a:fld>
            <a:endParaRPr lang="en-US" altLang="ko-KR"/>
          </a:p>
        </p:txBody>
      </p:sp>
      <p:sp>
        <p:nvSpPr>
          <p:cNvPr id="2051" name="Rectangle 3"/>
          <p:cNvSpPr>
            <a:spLocks noGrp="1" noChangeArrowheads="1"/>
          </p:cNvSpPr>
          <p:nvPr>
            <p:ph type="title"/>
          </p:nvPr>
        </p:nvSpPr>
        <p:spPr bwMode="auto">
          <a:xfrm>
            <a:off x="395288" y="219075"/>
            <a:ext cx="9169400" cy="27463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US" smtClean="0"/>
              <a:t>마스터 제목 스타일 편집</a:t>
            </a:r>
            <a:endParaRPr lang="en-US" altLang="ko-KR" smtClean="0"/>
          </a:p>
        </p:txBody>
      </p:sp>
      <p:sp>
        <p:nvSpPr>
          <p:cNvPr id="2052" name="Rectangle 4"/>
          <p:cNvSpPr>
            <a:spLocks noGrp="1" noChangeArrowheads="1"/>
          </p:cNvSpPr>
          <p:nvPr>
            <p:ph type="body" idx="1"/>
          </p:nvPr>
        </p:nvSpPr>
        <p:spPr bwMode="auto">
          <a:xfrm>
            <a:off x="488950" y="1131888"/>
            <a:ext cx="9172575" cy="2127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ko-KR" altLang="en-US" smtClean="0"/>
              <a:t>마스터 텍스트 스타일을 편집합니다</a:t>
            </a:r>
          </a:p>
        </p:txBody>
      </p:sp>
      <p:grpSp>
        <p:nvGrpSpPr>
          <p:cNvPr id="2053" name="McK Slide Elements"/>
          <p:cNvGrpSpPr>
            <a:grpSpLocks/>
          </p:cNvGrpSpPr>
          <p:nvPr/>
        </p:nvGrpSpPr>
        <p:grpSpPr bwMode="auto">
          <a:xfrm>
            <a:off x="134938" y="542925"/>
            <a:ext cx="9526587" cy="6288088"/>
            <a:chOff x="77" y="335"/>
            <a:chExt cx="5429" cy="3882"/>
          </a:xfrm>
        </p:grpSpPr>
        <p:sp>
          <p:nvSpPr>
            <p:cNvPr id="463878" name="McK Measure" hidden="1"/>
            <p:cNvSpPr txBox="1">
              <a:spLocks noChangeArrowheads="1"/>
            </p:cNvSpPr>
            <p:nvPr userDrawn="1"/>
          </p:nvSpPr>
          <p:spPr bwMode="auto">
            <a:xfrm>
              <a:off x="77" y="335"/>
              <a:ext cx="5429" cy="160"/>
            </a:xfrm>
            <a:prstGeom prst="rect">
              <a:avLst/>
            </a:prstGeom>
            <a:noFill/>
            <a:ln w="9525">
              <a:noFill/>
              <a:miter lim="800000"/>
              <a:headEnd/>
              <a:tailEnd/>
            </a:ln>
            <a:effectLst/>
          </p:spPr>
          <p:txBody>
            <a:bodyPr lIns="0" tIns="0" rIns="0" bIns="0">
              <a:spAutoFit/>
            </a:bodyPr>
            <a:lstStyle/>
            <a:p>
              <a:pPr defTabSz="957263">
                <a:spcBef>
                  <a:spcPct val="0"/>
                </a:spcBef>
                <a:buFontTx/>
                <a:buNone/>
                <a:defRPr/>
              </a:pPr>
              <a:r>
                <a:rPr kumimoji="0" lang="en-US" altLang="ko-KR" sz="1700">
                  <a:solidFill>
                    <a:schemeClr val="tx1"/>
                  </a:solidFill>
                  <a:latin typeface="Tahoma" pitchFamily="34" charset="0"/>
                  <a:ea typeface="HY그래픽M" pitchFamily="18" charset="-127"/>
                </a:rPr>
                <a:t>Unit of measure</a:t>
              </a:r>
            </a:p>
          </p:txBody>
        </p:sp>
        <p:sp>
          <p:nvSpPr>
            <p:cNvPr id="463879" name="McK Footnote" hidden="1"/>
            <p:cNvSpPr txBox="1">
              <a:spLocks noChangeArrowheads="1"/>
            </p:cNvSpPr>
            <p:nvPr userDrawn="1"/>
          </p:nvSpPr>
          <p:spPr bwMode="auto">
            <a:xfrm>
              <a:off x="79" y="3947"/>
              <a:ext cx="5145" cy="270"/>
            </a:xfrm>
            <a:prstGeom prst="rect">
              <a:avLst/>
            </a:prstGeom>
            <a:noFill/>
            <a:ln w="9525">
              <a:noFill/>
              <a:miter lim="800000"/>
              <a:headEnd/>
              <a:tailEnd/>
            </a:ln>
            <a:effectLst/>
          </p:spPr>
          <p:txBody>
            <a:bodyPr lIns="0" tIns="0" rIns="0" bIns="0" anchor="b">
              <a:spAutoFit/>
            </a:bodyPr>
            <a:lstStyle/>
            <a:p>
              <a:pPr marL="614363" indent="-614363" defTabSz="957263">
                <a:spcBef>
                  <a:spcPct val="0"/>
                </a:spcBef>
                <a:buFontTx/>
                <a:buNone/>
                <a:tabLst>
                  <a:tab pos="569913" algn="r"/>
                </a:tabLst>
                <a:defRPr/>
              </a:pPr>
              <a:r>
                <a:rPr kumimoji="0" lang="ko-KR" altLang="en-US" sz="1300">
                  <a:latin typeface="Tahoma" pitchFamily="34" charset="0"/>
                  <a:ea typeface="HY그래픽M" pitchFamily="18" charset="-127"/>
                </a:rPr>
                <a:t>	*	</a:t>
              </a:r>
              <a:r>
                <a:rPr kumimoji="0" lang="en-US" altLang="ko-KR" sz="1300">
                  <a:latin typeface="Tahoma" pitchFamily="34" charset="0"/>
                  <a:ea typeface="HY그래픽M" pitchFamily="18" charset="-127"/>
                </a:rPr>
                <a:t>Footnote</a:t>
              </a:r>
            </a:p>
            <a:p>
              <a:pPr marL="614363" indent="-614363" defTabSz="957263">
                <a:spcBef>
                  <a:spcPct val="20000"/>
                </a:spcBef>
                <a:buFontTx/>
                <a:buNone/>
                <a:tabLst>
                  <a:tab pos="569913" algn="r"/>
                </a:tabLst>
                <a:defRPr/>
              </a:pPr>
              <a:r>
                <a:rPr kumimoji="0" lang="en-US" altLang="ko-KR" sz="1300">
                  <a:latin typeface="Tahoma" pitchFamily="34" charset="0"/>
                  <a:ea typeface="HY그래픽M" pitchFamily="18" charset="-127"/>
                </a:rPr>
                <a:t>Source:		Source</a:t>
              </a:r>
            </a:p>
          </p:txBody>
        </p:sp>
      </p:grpSp>
      <p:sp>
        <p:nvSpPr>
          <p:cNvPr id="463880" name="Working Draft" hidden="1"/>
          <p:cNvSpPr txBox="1">
            <a:spLocks noChangeArrowheads="1"/>
          </p:cNvSpPr>
          <p:nvPr/>
        </p:nvSpPr>
        <p:spPr bwMode="auto">
          <a:xfrm rot="5400000">
            <a:off x="8946357" y="2774156"/>
            <a:ext cx="1766888" cy="92075"/>
          </a:xfrm>
          <a:prstGeom prst="rect">
            <a:avLst/>
          </a:prstGeom>
          <a:noFill/>
          <a:ln w="9525">
            <a:noFill/>
            <a:miter lim="800000"/>
            <a:headEnd/>
            <a:tailEnd/>
          </a:ln>
          <a:effectLst/>
        </p:spPr>
        <p:txBody>
          <a:bodyPr wrap="none" lIns="0" tIns="0" rIns="0" bIns="0">
            <a:spAutoFit/>
          </a:bodyPr>
          <a:lstStyle/>
          <a:p>
            <a:pPr defTabSz="977900">
              <a:spcBef>
                <a:spcPct val="0"/>
              </a:spcBef>
              <a:buFontTx/>
              <a:buNone/>
              <a:defRPr/>
            </a:pPr>
            <a:r>
              <a:rPr kumimoji="0" lang="en-US" altLang="ko-KR" sz="600">
                <a:solidFill>
                  <a:schemeClr val="tx1"/>
                </a:solidFill>
                <a:latin typeface="Tahoma" pitchFamily="34" charset="0"/>
                <a:ea typeface="HY그래픽M" pitchFamily="18" charset="-127"/>
              </a:rPr>
              <a:t>Working Draft - Last Modified 7/80/8005 7:78:51 PM</a:t>
            </a:r>
          </a:p>
        </p:txBody>
      </p:sp>
      <p:sp>
        <p:nvSpPr>
          <p:cNvPr id="463881" name="Printed" hidden="1"/>
          <p:cNvSpPr txBox="1">
            <a:spLocks noChangeArrowheads="1"/>
          </p:cNvSpPr>
          <p:nvPr/>
        </p:nvSpPr>
        <p:spPr bwMode="auto">
          <a:xfrm rot="5400000">
            <a:off x="9714707" y="3925094"/>
            <a:ext cx="236537" cy="92075"/>
          </a:xfrm>
          <a:prstGeom prst="rect">
            <a:avLst/>
          </a:prstGeom>
          <a:noFill/>
          <a:ln w="9525">
            <a:noFill/>
            <a:miter lim="800000"/>
            <a:headEnd/>
            <a:tailEnd/>
          </a:ln>
          <a:effectLst/>
        </p:spPr>
        <p:txBody>
          <a:bodyPr wrap="none" lIns="0" tIns="0" rIns="0" bIns="0">
            <a:spAutoFit/>
          </a:bodyPr>
          <a:lstStyle/>
          <a:p>
            <a:pPr defTabSz="977900">
              <a:spcBef>
                <a:spcPct val="0"/>
              </a:spcBef>
              <a:buFontTx/>
              <a:buNone/>
              <a:defRPr/>
            </a:pPr>
            <a:r>
              <a:rPr kumimoji="0" lang="en-US" altLang="ko-KR" sz="600">
                <a:solidFill>
                  <a:schemeClr val="tx1"/>
                </a:solidFill>
                <a:latin typeface="Tahoma" pitchFamily="34" charset="0"/>
                <a:ea typeface="HY그래픽M" pitchFamily="18" charset="-127"/>
              </a:rPr>
              <a:t>Printed</a:t>
            </a:r>
          </a:p>
        </p:txBody>
      </p:sp>
      <p:sp>
        <p:nvSpPr>
          <p:cNvPr id="463893" name="Rectangle 21"/>
          <p:cNvSpPr>
            <a:spLocks noChangeArrowheads="1"/>
          </p:cNvSpPr>
          <p:nvPr/>
        </p:nvSpPr>
        <p:spPr bwMode="auto">
          <a:xfrm>
            <a:off x="636588" y="1874838"/>
            <a:ext cx="8558212" cy="4148137"/>
          </a:xfrm>
          <a:prstGeom prst="rect">
            <a:avLst/>
          </a:prstGeom>
          <a:noFill/>
          <a:ln w="9525">
            <a:noFill/>
            <a:miter lim="800000"/>
            <a:headEnd/>
            <a:tailEnd/>
          </a:ln>
        </p:spPr>
        <p:txBody>
          <a:bodyPr lIns="0" tIns="0" rIns="0" bIns="0"/>
          <a:lstStyle/>
          <a:p>
            <a:pPr defTabSz="1023938">
              <a:spcBef>
                <a:spcPct val="0"/>
              </a:spcBef>
              <a:buSzPct val="120000"/>
              <a:buFontTx/>
              <a:buNone/>
              <a:defRPr/>
            </a:pPr>
            <a:endParaRPr lang="ko-KR" altLang="en-US" sz="1400" b="1">
              <a:solidFill>
                <a:schemeClr val="tx1"/>
              </a:solidFill>
              <a:latin typeface="Tahoma" pitchFamily="34" charset="0"/>
            </a:endParaRPr>
          </a:p>
        </p:txBody>
      </p:sp>
      <p:sp>
        <p:nvSpPr>
          <p:cNvPr id="463899" name="Line 27"/>
          <p:cNvSpPr>
            <a:spLocks noChangeShapeType="1"/>
          </p:cNvSpPr>
          <p:nvPr userDrawn="1"/>
        </p:nvSpPr>
        <p:spPr bwMode="auto">
          <a:xfrm>
            <a:off x="260350" y="615950"/>
            <a:ext cx="9378950" cy="0"/>
          </a:xfrm>
          <a:prstGeom prst="line">
            <a:avLst/>
          </a:prstGeom>
          <a:noFill/>
          <a:ln w="12700">
            <a:solidFill>
              <a:srgbClr val="808080"/>
            </a:solidFill>
            <a:round/>
            <a:headEnd/>
            <a:tailEnd/>
          </a:ln>
        </p:spPr>
        <p:txBody>
          <a:bodyPr lIns="0" tIns="0" rIns="0" bIns="0" anchor="ctr"/>
          <a:lstStyle/>
          <a:p>
            <a:pPr algn="ctr">
              <a:spcBef>
                <a:spcPct val="0"/>
              </a:spcBef>
              <a:buFontTx/>
              <a:buNone/>
              <a:defRPr/>
            </a:pPr>
            <a:endParaRPr lang="ko-KR" altLang="en-US" sz="1800" b="1">
              <a:latin typeface="Arial" charset="0"/>
              <a:ea typeface="HY그래픽M" pitchFamily="18" charset="-127"/>
            </a:endParaRPr>
          </a:p>
        </p:txBody>
      </p:sp>
      <p:pic>
        <p:nvPicPr>
          <p:cNvPr id="2058" name="Picture 12" descr="일진다이아-국문(좌우조합)"/>
          <p:cNvPicPr>
            <a:picLocks noChangeAspect="1" noChangeArrowheads="1"/>
          </p:cNvPicPr>
          <p:nvPr userDrawn="1"/>
        </p:nvPicPr>
        <p:blipFill>
          <a:blip r:embed="rId15" cstate="print"/>
          <a:srcRect/>
          <a:stretch>
            <a:fillRect/>
          </a:stretch>
        </p:blipFill>
        <p:spPr bwMode="auto">
          <a:xfrm>
            <a:off x="7658100" y="279400"/>
            <a:ext cx="1790700" cy="2349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63"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Lst>
  <p:hf hdr="0" ftr="0" dt="0"/>
  <p:txStyles>
    <p:titleStyle>
      <a:lvl1pPr algn="l" defTabSz="957263" rtl="0" eaLnBrk="0" fontAlgn="base" hangingPunct="0">
        <a:spcBef>
          <a:spcPct val="0"/>
        </a:spcBef>
        <a:spcAft>
          <a:spcPct val="0"/>
        </a:spcAft>
        <a:defRPr kumimoji="1" b="1">
          <a:solidFill>
            <a:schemeClr val="tx2"/>
          </a:solidFill>
          <a:latin typeface="+mj-lt"/>
          <a:ea typeface="맑은 고딕" pitchFamily="50" charset="-127"/>
          <a:cs typeface="+mj-cs"/>
        </a:defRPr>
      </a:lvl1pPr>
      <a:lvl2pPr algn="l" defTabSz="957263" rtl="0" eaLnBrk="0" fontAlgn="base" hangingPunct="0">
        <a:spcBef>
          <a:spcPct val="0"/>
        </a:spcBef>
        <a:spcAft>
          <a:spcPct val="0"/>
        </a:spcAft>
        <a:defRPr kumimoji="1" b="1">
          <a:solidFill>
            <a:schemeClr val="tx2"/>
          </a:solidFill>
          <a:latin typeface="Tahoma" pitchFamily="34" charset="0"/>
          <a:ea typeface="맑은 고딕" pitchFamily="50" charset="-127"/>
        </a:defRPr>
      </a:lvl2pPr>
      <a:lvl3pPr algn="l" defTabSz="957263" rtl="0" eaLnBrk="0" fontAlgn="base" hangingPunct="0">
        <a:spcBef>
          <a:spcPct val="0"/>
        </a:spcBef>
        <a:spcAft>
          <a:spcPct val="0"/>
        </a:spcAft>
        <a:defRPr kumimoji="1" b="1">
          <a:solidFill>
            <a:schemeClr val="tx2"/>
          </a:solidFill>
          <a:latin typeface="Tahoma" pitchFamily="34" charset="0"/>
          <a:ea typeface="맑은 고딕" pitchFamily="50" charset="-127"/>
        </a:defRPr>
      </a:lvl3pPr>
      <a:lvl4pPr algn="l" defTabSz="957263" rtl="0" eaLnBrk="0" fontAlgn="base" hangingPunct="0">
        <a:spcBef>
          <a:spcPct val="0"/>
        </a:spcBef>
        <a:spcAft>
          <a:spcPct val="0"/>
        </a:spcAft>
        <a:defRPr kumimoji="1" b="1">
          <a:solidFill>
            <a:schemeClr val="tx2"/>
          </a:solidFill>
          <a:latin typeface="Tahoma" pitchFamily="34" charset="0"/>
          <a:ea typeface="맑은 고딕" pitchFamily="50" charset="-127"/>
        </a:defRPr>
      </a:lvl4pPr>
      <a:lvl5pPr algn="l" defTabSz="957263" rtl="0" eaLnBrk="0" fontAlgn="base" hangingPunct="0">
        <a:spcBef>
          <a:spcPct val="0"/>
        </a:spcBef>
        <a:spcAft>
          <a:spcPct val="0"/>
        </a:spcAft>
        <a:defRPr kumimoji="1" b="1">
          <a:solidFill>
            <a:schemeClr val="tx2"/>
          </a:solidFill>
          <a:latin typeface="Tahoma" pitchFamily="34" charset="0"/>
          <a:ea typeface="맑은 고딕" pitchFamily="50" charset="-127"/>
        </a:defRPr>
      </a:lvl5pPr>
      <a:lvl6pPr marL="457200" algn="l" defTabSz="957263" rtl="0" fontAlgn="base">
        <a:spcBef>
          <a:spcPct val="0"/>
        </a:spcBef>
        <a:spcAft>
          <a:spcPct val="0"/>
        </a:spcAft>
        <a:defRPr kumimoji="1" b="1">
          <a:solidFill>
            <a:schemeClr val="tx2"/>
          </a:solidFill>
          <a:latin typeface="Tahoma" pitchFamily="34" charset="0"/>
          <a:ea typeface="HY그래픽M" pitchFamily="18" charset="-127"/>
        </a:defRPr>
      </a:lvl6pPr>
      <a:lvl7pPr marL="914400" algn="l" defTabSz="957263" rtl="0" fontAlgn="base">
        <a:spcBef>
          <a:spcPct val="0"/>
        </a:spcBef>
        <a:spcAft>
          <a:spcPct val="0"/>
        </a:spcAft>
        <a:defRPr kumimoji="1" b="1">
          <a:solidFill>
            <a:schemeClr val="tx2"/>
          </a:solidFill>
          <a:latin typeface="Tahoma" pitchFamily="34" charset="0"/>
          <a:ea typeface="HY그래픽M" pitchFamily="18" charset="-127"/>
        </a:defRPr>
      </a:lvl7pPr>
      <a:lvl8pPr marL="1371600" algn="l" defTabSz="957263" rtl="0" fontAlgn="base">
        <a:spcBef>
          <a:spcPct val="0"/>
        </a:spcBef>
        <a:spcAft>
          <a:spcPct val="0"/>
        </a:spcAft>
        <a:defRPr kumimoji="1" b="1">
          <a:solidFill>
            <a:schemeClr val="tx2"/>
          </a:solidFill>
          <a:latin typeface="Tahoma" pitchFamily="34" charset="0"/>
          <a:ea typeface="HY그래픽M" pitchFamily="18" charset="-127"/>
        </a:defRPr>
      </a:lvl8pPr>
      <a:lvl9pPr marL="1828800" algn="l" defTabSz="957263" rtl="0" fontAlgn="base">
        <a:spcBef>
          <a:spcPct val="0"/>
        </a:spcBef>
        <a:spcAft>
          <a:spcPct val="0"/>
        </a:spcAft>
        <a:defRPr kumimoji="1" b="1">
          <a:solidFill>
            <a:schemeClr val="tx2"/>
          </a:solidFill>
          <a:latin typeface="Tahoma" pitchFamily="34" charset="0"/>
          <a:ea typeface="HY그래픽M" pitchFamily="18" charset="-127"/>
        </a:defRPr>
      </a:lvl9pPr>
    </p:titleStyle>
    <p:bodyStyle>
      <a:lvl1pPr marL="342900" indent="-342900" algn="l" defTabSz="1023938" rtl="0" eaLnBrk="0" fontAlgn="base" hangingPunct="0">
        <a:spcBef>
          <a:spcPct val="0"/>
        </a:spcBef>
        <a:spcAft>
          <a:spcPct val="0"/>
        </a:spcAft>
        <a:buSzPct val="120000"/>
        <a:defRPr kumimoji="1" sz="1400" b="1">
          <a:solidFill>
            <a:schemeClr val="tx1"/>
          </a:solidFill>
          <a:latin typeface="+mn-lt"/>
          <a:ea typeface="맑은 고딕" pitchFamily="50" charset="-127"/>
          <a:cs typeface="+mn-cs"/>
        </a:defRPr>
      </a:lvl1pPr>
      <a:lvl2pPr marL="165100" indent="-163513" algn="l" defTabSz="1023938" rtl="0" eaLnBrk="0" fontAlgn="base" hangingPunct="0">
        <a:spcBef>
          <a:spcPct val="0"/>
        </a:spcBef>
        <a:spcAft>
          <a:spcPct val="0"/>
        </a:spcAft>
        <a:buSzPct val="120000"/>
        <a:buChar char="•"/>
        <a:defRPr kumimoji="1" sz="1400">
          <a:solidFill>
            <a:schemeClr val="tx1"/>
          </a:solidFill>
          <a:latin typeface="+mn-lt"/>
          <a:ea typeface="맑은 고딕" pitchFamily="50" charset="-127"/>
        </a:defRPr>
      </a:lvl2pPr>
      <a:lvl3pPr marL="338138" indent="-171450" algn="l" defTabSz="1023938" rtl="0" eaLnBrk="0" fontAlgn="base" hangingPunct="0">
        <a:spcBef>
          <a:spcPct val="0"/>
        </a:spcBef>
        <a:spcAft>
          <a:spcPct val="0"/>
        </a:spcAft>
        <a:buChar char="–"/>
        <a:defRPr kumimoji="1" sz="1400">
          <a:solidFill>
            <a:schemeClr val="tx1"/>
          </a:solidFill>
          <a:latin typeface="+mn-lt"/>
          <a:ea typeface="맑은 고딕" pitchFamily="50" charset="-127"/>
        </a:defRPr>
      </a:lvl3pPr>
      <a:lvl4pPr marL="493713" indent="-153988" algn="l" defTabSz="1023938" rtl="0" eaLnBrk="0" fontAlgn="base" hangingPunct="0">
        <a:spcBef>
          <a:spcPct val="0"/>
        </a:spcBef>
        <a:spcAft>
          <a:spcPct val="0"/>
        </a:spcAft>
        <a:buSzPct val="89000"/>
        <a:buChar char="•"/>
        <a:defRPr kumimoji="1" sz="1400">
          <a:solidFill>
            <a:schemeClr val="tx1"/>
          </a:solidFill>
          <a:latin typeface="+mn-lt"/>
          <a:ea typeface="맑은 고딕" pitchFamily="50" charset="-127"/>
        </a:defRPr>
      </a:lvl4pPr>
      <a:lvl5pPr marL="665163" indent="-169863" algn="l" defTabSz="1023938" rtl="0" eaLnBrk="0" fontAlgn="base" hangingPunct="0">
        <a:spcBef>
          <a:spcPct val="0"/>
        </a:spcBef>
        <a:spcAft>
          <a:spcPct val="0"/>
        </a:spcAft>
        <a:buSzPct val="75000"/>
        <a:buChar char="–"/>
        <a:defRPr kumimoji="1" sz="1400">
          <a:solidFill>
            <a:schemeClr val="tx1"/>
          </a:solidFill>
          <a:latin typeface="+mn-lt"/>
          <a:ea typeface="맑은 고딕" pitchFamily="50" charset="-127"/>
        </a:defRPr>
      </a:lvl5pPr>
      <a:lvl6pPr marL="1122363" indent="-169863" algn="l" defTabSz="1023938" rtl="0" fontAlgn="base">
        <a:spcBef>
          <a:spcPct val="0"/>
        </a:spcBef>
        <a:spcAft>
          <a:spcPct val="0"/>
        </a:spcAft>
        <a:buSzPct val="75000"/>
        <a:buChar char="–"/>
        <a:defRPr kumimoji="1" sz="1400">
          <a:solidFill>
            <a:schemeClr val="tx1"/>
          </a:solidFill>
          <a:latin typeface="+mn-lt"/>
          <a:ea typeface="+mn-ea"/>
        </a:defRPr>
      </a:lvl6pPr>
      <a:lvl7pPr marL="1579563" indent="-169863" algn="l" defTabSz="1023938" rtl="0" fontAlgn="base">
        <a:spcBef>
          <a:spcPct val="0"/>
        </a:spcBef>
        <a:spcAft>
          <a:spcPct val="0"/>
        </a:spcAft>
        <a:buSzPct val="75000"/>
        <a:buChar char="–"/>
        <a:defRPr kumimoji="1" sz="1400">
          <a:solidFill>
            <a:schemeClr val="tx1"/>
          </a:solidFill>
          <a:latin typeface="+mn-lt"/>
          <a:ea typeface="+mn-ea"/>
        </a:defRPr>
      </a:lvl7pPr>
      <a:lvl8pPr marL="2036763" indent="-169863" algn="l" defTabSz="1023938" rtl="0" fontAlgn="base">
        <a:spcBef>
          <a:spcPct val="0"/>
        </a:spcBef>
        <a:spcAft>
          <a:spcPct val="0"/>
        </a:spcAft>
        <a:buSzPct val="75000"/>
        <a:buChar char="–"/>
        <a:defRPr kumimoji="1" sz="1400">
          <a:solidFill>
            <a:schemeClr val="tx1"/>
          </a:solidFill>
          <a:latin typeface="+mn-lt"/>
          <a:ea typeface="+mn-ea"/>
        </a:defRPr>
      </a:lvl8pPr>
      <a:lvl9pPr marL="2493963" indent="-169863" algn="l" defTabSz="1023938" rtl="0" fontAlgn="base">
        <a:spcBef>
          <a:spcPct val="0"/>
        </a:spcBef>
        <a:spcAft>
          <a:spcPct val="0"/>
        </a:spcAft>
        <a:buSzPct val="75000"/>
        <a:buChar char="–"/>
        <a:defRPr kumimoji="1" sz="14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Microsoft_Office_Excel_97-2003_____1.xls"/></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image" Target="../media/image3.jpeg"/><Relationship Id="rId16"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jpeg"/><Relationship Id="rId15" Type="http://schemas.openxmlformats.org/officeDocument/2006/relationships/image" Target="../media/image16.jpe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jpeg"/><Relationship Id="rId1" Type="http://schemas.openxmlformats.org/officeDocument/2006/relationships/slideLayout" Target="../slideLayouts/slideLayout7.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654175" y="2971800"/>
            <a:ext cx="5967413" cy="457200"/>
          </a:xfrm>
          <a:noFill/>
        </p:spPr>
        <p:txBody>
          <a:bodyPr/>
          <a:lstStyle/>
          <a:p>
            <a:pPr eaLnBrk="1" hangingPunct="1"/>
            <a:r>
              <a:rPr lang="ko-KR" altLang="en-US" sz="3000" dirty="0" smtClean="0">
                <a:latin typeface="맑은 고딕" pitchFamily="50" charset="-127"/>
              </a:rPr>
              <a:t>일진다이아몬드 경영설명회 </a:t>
            </a:r>
          </a:p>
        </p:txBody>
      </p:sp>
      <p:sp>
        <p:nvSpPr>
          <p:cNvPr id="4099" name="Rectangle 2"/>
          <p:cNvSpPr>
            <a:spLocks noChangeArrowheads="1"/>
          </p:cNvSpPr>
          <p:nvPr/>
        </p:nvSpPr>
        <p:spPr bwMode="auto">
          <a:xfrm>
            <a:off x="1654175" y="2678113"/>
            <a:ext cx="5967413" cy="244475"/>
          </a:xfrm>
          <a:prstGeom prst="rect">
            <a:avLst/>
          </a:prstGeom>
          <a:noFill/>
          <a:ln w="9525">
            <a:noFill/>
            <a:miter lim="800000"/>
            <a:headEnd/>
            <a:tailEnd/>
          </a:ln>
        </p:spPr>
        <p:txBody>
          <a:bodyPr lIns="0" tIns="0" rIns="0" bIns="0">
            <a:spAutoFit/>
          </a:bodyPr>
          <a:lstStyle/>
          <a:p>
            <a:pPr defTabSz="957263">
              <a:spcBef>
                <a:spcPct val="0"/>
              </a:spcBef>
              <a:buFontTx/>
              <a:buNone/>
            </a:pPr>
            <a:r>
              <a:rPr lang="en-US" altLang="ko-KR" b="1" dirty="0" smtClean="0">
                <a:solidFill>
                  <a:schemeClr val="tx2"/>
                </a:solidFill>
              </a:rPr>
              <a:t>2013</a:t>
            </a:r>
            <a:r>
              <a:rPr lang="ko-KR" altLang="en-US" b="1" dirty="0" smtClean="0">
                <a:solidFill>
                  <a:schemeClr val="tx2"/>
                </a:solidFill>
              </a:rPr>
              <a:t>년 </a:t>
            </a:r>
            <a:r>
              <a:rPr lang="en-US" altLang="ko-KR" b="1" dirty="0" smtClean="0">
                <a:solidFill>
                  <a:schemeClr val="tx2"/>
                </a:solidFill>
              </a:rPr>
              <a:t>9</a:t>
            </a:r>
            <a:r>
              <a:rPr lang="ko-KR" altLang="en-US" b="1" dirty="0" smtClean="0">
                <a:solidFill>
                  <a:schemeClr val="tx2"/>
                </a:solidFill>
              </a:rPr>
              <a:t>월</a:t>
            </a:r>
            <a:endParaRPr lang="ko-KR" altLang="en-US" b="1" dirty="0">
              <a:solidFill>
                <a:schemeClr val="tx2"/>
              </a:solidFill>
            </a:endParaRPr>
          </a:p>
        </p:txBody>
      </p:sp>
      <p:pic>
        <p:nvPicPr>
          <p:cNvPr id="4100" name="Picture 14" descr="일진다이아-국문(좌우조합)"/>
          <p:cNvPicPr>
            <a:picLocks noChangeAspect="1" noChangeArrowheads="1"/>
          </p:cNvPicPr>
          <p:nvPr/>
        </p:nvPicPr>
        <p:blipFill>
          <a:blip r:embed="rId3" cstate="print"/>
          <a:srcRect/>
          <a:stretch>
            <a:fillRect/>
          </a:stretch>
        </p:blipFill>
        <p:spPr bwMode="auto">
          <a:xfrm>
            <a:off x="1654175" y="5011738"/>
            <a:ext cx="2397125" cy="314325"/>
          </a:xfrm>
          <a:prstGeom prst="rect">
            <a:avLst/>
          </a:prstGeom>
          <a:noFill/>
          <a:ln w="9525">
            <a:noFill/>
            <a:miter lim="800000"/>
            <a:headEnd/>
            <a:tailEnd/>
          </a:ln>
        </p:spPr>
      </p:pic>
      <p:sp>
        <p:nvSpPr>
          <p:cNvPr id="6" name="Rectangle 2"/>
          <p:cNvSpPr>
            <a:spLocks noChangeArrowheads="1"/>
          </p:cNvSpPr>
          <p:nvPr/>
        </p:nvSpPr>
        <p:spPr bwMode="auto">
          <a:xfrm>
            <a:off x="1654175" y="4564077"/>
            <a:ext cx="5967413" cy="244475"/>
          </a:xfrm>
          <a:prstGeom prst="rect">
            <a:avLst/>
          </a:prstGeom>
          <a:noFill/>
          <a:ln w="9525">
            <a:noFill/>
            <a:miter lim="800000"/>
            <a:headEnd/>
            <a:tailEnd/>
          </a:ln>
        </p:spPr>
        <p:txBody>
          <a:bodyPr lIns="0" tIns="0" rIns="0" bIns="0">
            <a:spAutoFit/>
          </a:bodyPr>
          <a:lstStyle/>
          <a:p>
            <a:pPr defTabSz="957263">
              <a:spcBef>
                <a:spcPct val="0"/>
              </a:spcBef>
              <a:buFontTx/>
              <a:buNone/>
            </a:pPr>
            <a:r>
              <a:rPr lang="en-US" altLang="ko-KR" b="1" dirty="0" smtClean="0">
                <a:solidFill>
                  <a:schemeClr val="tx2"/>
                </a:solidFill>
              </a:rPr>
              <a:t>2013</a:t>
            </a:r>
            <a:r>
              <a:rPr lang="ko-KR" altLang="en-US" b="1" dirty="0" smtClean="0">
                <a:solidFill>
                  <a:schemeClr val="tx2"/>
                </a:solidFill>
              </a:rPr>
              <a:t>년 </a:t>
            </a:r>
            <a:r>
              <a:rPr lang="en-US" altLang="ko-KR" b="1" dirty="0" smtClean="0">
                <a:solidFill>
                  <a:schemeClr val="tx2"/>
                </a:solidFill>
              </a:rPr>
              <a:t>9</a:t>
            </a:r>
            <a:r>
              <a:rPr lang="ko-KR" altLang="en-US" b="1" dirty="0" smtClean="0">
                <a:solidFill>
                  <a:schemeClr val="tx2"/>
                </a:solidFill>
              </a:rPr>
              <a:t>월 </a:t>
            </a:r>
            <a:r>
              <a:rPr lang="en-US" altLang="ko-KR" b="1" dirty="0" smtClean="0">
                <a:solidFill>
                  <a:schemeClr val="tx2"/>
                </a:solidFill>
              </a:rPr>
              <a:t>6</a:t>
            </a:r>
            <a:r>
              <a:rPr lang="ko-KR" altLang="en-US" b="1" dirty="0" smtClean="0">
                <a:solidFill>
                  <a:schemeClr val="tx2"/>
                </a:solidFill>
              </a:rPr>
              <a:t>일 </a:t>
            </a:r>
            <a:endParaRPr lang="ko-KR" altLang="en-US" b="1"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dirty="0" smtClean="0"/>
              <a:t>주요 지표</a:t>
            </a:r>
            <a:endParaRPr kumimoji="0" lang="ko-KR" altLang="en-US" sz="2000" b="1" dirty="0"/>
          </a:p>
        </p:txBody>
      </p:sp>
      <p:sp>
        <p:nvSpPr>
          <p:cNvPr id="11267"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128D5679-BC48-490B-A263-A9D9F0D8680F}" type="slidenum">
              <a:rPr kumimoji="0" lang="ko-KR" altLang="en-US" sz="1200">
                <a:solidFill>
                  <a:schemeClr val="tx1"/>
                </a:solidFill>
              </a:rPr>
              <a:pPr algn="r" defTabSz="957263">
                <a:spcBef>
                  <a:spcPct val="0"/>
                </a:spcBef>
                <a:buFontTx/>
                <a:buNone/>
              </a:pPr>
              <a:t>9</a:t>
            </a:fld>
            <a:endParaRPr kumimoji="0" lang="en-US" altLang="ko-KR" sz="1200">
              <a:solidFill>
                <a:schemeClr val="tx1"/>
              </a:solidFill>
            </a:endParaRPr>
          </a:p>
        </p:txBody>
      </p:sp>
      <p:sp>
        <p:nvSpPr>
          <p:cNvPr id="7" name="Text Box 61"/>
          <p:cNvSpPr txBox="1">
            <a:spLocks noChangeArrowheads="1"/>
          </p:cNvSpPr>
          <p:nvPr/>
        </p:nvSpPr>
        <p:spPr bwMode="auto">
          <a:xfrm>
            <a:off x="8211951" y="815015"/>
            <a:ext cx="1276350" cy="276999"/>
          </a:xfrm>
          <a:prstGeom prst="rect">
            <a:avLst/>
          </a:prstGeom>
          <a:noFill/>
          <a:ln w="9525" algn="ctr">
            <a:noFill/>
            <a:miter lim="800000"/>
            <a:headEnd/>
            <a:tailEnd/>
          </a:ln>
        </p:spPr>
        <p:txBody>
          <a:bodyPr lIns="0" rIns="0">
            <a:spAutoFit/>
          </a:bodyPr>
          <a:lstStyle/>
          <a:p>
            <a:pPr marL="180975" indent="-180975" algn="r" defTabSz="957263">
              <a:buFont typeface="Wingdings" pitchFamily="2" charset="2"/>
              <a:buNone/>
            </a:pPr>
            <a:r>
              <a:rPr lang="en-US" altLang="ko-KR" sz="1200" b="1" dirty="0"/>
              <a:t>(</a:t>
            </a:r>
            <a:r>
              <a:rPr lang="ko-KR" altLang="en-US" sz="1200" b="1" dirty="0"/>
              <a:t>단위 </a:t>
            </a:r>
            <a:r>
              <a:rPr lang="en-US" altLang="ko-KR" sz="1200" b="1" dirty="0"/>
              <a:t>: </a:t>
            </a:r>
            <a:r>
              <a:rPr lang="ko-KR" altLang="en-US" sz="1200" b="1" dirty="0" err="1"/>
              <a:t>억원</a:t>
            </a:r>
            <a:r>
              <a:rPr lang="en-US" altLang="ko-KR" sz="1200" b="1" dirty="0"/>
              <a:t>)</a:t>
            </a:r>
          </a:p>
        </p:txBody>
      </p:sp>
      <p:graphicFrame>
        <p:nvGraphicFramePr>
          <p:cNvPr id="8" name="표 7"/>
          <p:cNvGraphicFramePr>
            <a:graphicFrameLocks noGrp="1"/>
          </p:cNvGraphicFramePr>
          <p:nvPr/>
        </p:nvGraphicFramePr>
        <p:xfrm>
          <a:off x="308349" y="1212116"/>
          <a:ext cx="9335381" cy="4986675"/>
        </p:xfrm>
        <a:graphic>
          <a:graphicData uri="http://schemas.openxmlformats.org/drawingml/2006/table">
            <a:tbl>
              <a:tblPr/>
              <a:tblGrid>
                <a:gridCol w="1490607"/>
                <a:gridCol w="1120682"/>
                <a:gridCol w="1120682"/>
                <a:gridCol w="1120682"/>
                <a:gridCol w="1120682"/>
                <a:gridCol w="1120682"/>
                <a:gridCol w="1120682"/>
                <a:gridCol w="1120682"/>
              </a:tblGrid>
              <a:tr h="554075">
                <a:tc>
                  <a:txBody>
                    <a:bodyPr/>
                    <a:lstStyle/>
                    <a:p>
                      <a:pPr algn="ctr" fontAlgn="ctr"/>
                      <a:r>
                        <a:rPr lang="ko-KR" altLang="en-US" sz="1600" b="1" i="0" u="none" strike="noStrike" dirty="0">
                          <a:solidFill>
                            <a:schemeClr val="tx1"/>
                          </a:solidFill>
                          <a:latin typeface="맑은 고딕" pitchFamily="50" charset="-127"/>
                          <a:ea typeface="맑은 고딕" pitchFamily="50" charset="-127"/>
                        </a:rPr>
                        <a:t>구분</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altLang="ko-KR" sz="1600" b="1" i="0" u="none" strike="noStrike" dirty="0">
                          <a:solidFill>
                            <a:schemeClr val="tx1"/>
                          </a:solidFill>
                          <a:latin typeface="맑은 고딕" pitchFamily="50" charset="-127"/>
                          <a:ea typeface="맑은 고딕" pitchFamily="50" charset="-127"/>
                        </a:rPr>
                        <a:t>2012</a:t>
                      </a:r>
                      <a:r>
                        <a:rPr lang="ko-KR" altLang="en-US" sz="1600" b="1" i="0" u="none" strike="noStrike" dirty="0">
                          <a:solidFill>
                            <a:schemeClr val="tx1"/>
                          </a:solidFill>
                          <a:latin typeface="맑은 고딕" pitchFamily="50" charset="-127"/>
                          <a:ea typeface="맑은 고딕" pitchFamily="50" charset="-127"/>
                        </a:rPr>
                        <a:t>년</a:t>
                      </a:r>
                      <a:r>
                        <a:rPr lang="ko-KR" altLang="en-US" sz="1600" b="1" i="0" u="none" strike="noStrike" baseline="30000" dirty="0">
                          <a:solidFill>
                            <a:schemeClr val="tx1"/>
                          </a:solidFill>
                          <a:latin typeface="맑은 고딕" pitchFamily="50" charset="-127"/>
                          <a:ea typeface="맑은 고딕" pitchFamily="50" charset="-127"/>
                        </a:rPr>
                        <a:t> </a:t>
                      </a:r>
                      <a:endParaRPr lang="ko-KR" altLang="en-US" sz="1600" b="1" i="0" u="none" strike="noStrike" dirty="0">
                        <a:solidFill>
                          <a:schemeClr val="tx1"/>
                        </a:solidFill>
                        <a:latin typeface="맑은 고딕" pitchFamily="50" charset="-127"/>
                        <a:ea typeface="맑은 고딕" pitchFamily="50"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altLang="ko-KR" sz="1600" b="1" i="0" u="none" strike="noStrike" dirty="0">
                          <a:solidFill>
                            <a:schemeClr val="tx1"/>
                          </a:solidFill>
                          <a:latin typeface="맑은 고딕" pitchFamily="50" charset="-127"/>
                          <a:ea typeface="맑은 고딕" pitchFamily="50" charset="-127"/>
                        </a:rPr>
                        <a:t>2012 </a:t>
                      </a:r>
                      <a:r>
                        <a:rPr lang="ko-KR" altLang="en-US" sz="1600" b="1" i="0" u="none" strike="noStrike" dirty="0">
                          <a:solidFill>
                            <a:schemeClr val="tx1"/>
                          </a:solidFill>
                          <a:latin typeface="맑은 고딕" pitchFamily="50" charset="-127"/>
                          <a:ea typeface="맑은 고딕" pitchFamily="50" charset="-127"/>
                        </a:rPr>
                        <a:t>上</a:t>
                      </a:r>
                      <a:r>
                        <a:rPr lang="ko-KR" altLang="en-US" sz="1600" b="1" i="0" u="none" strike="noStrike" baseline="30000" dirty="0">
                          <a:solidFill>
                            <a:schemeClr val="tx1"/>
                          </a:solidFill>
                          <a:latin typeface="맑은 고딕" pitchFamily="50" charset="-127"/>
                          <a:ea typeface="맑은 고딕" pitchFamily="50" charset="-127"/>
                        </a:rPr>
                        <a:t> </a:t>
                      </a:r>
                      <a:endParaRPr lang="ko-KR" altLang="en-US" sz="1600" b="1" i="0" u="none" strike="noStrike" dirty="0">
                        <a:solidFill>
                          <a:schemeClr val="tx1"/>
                        </a:solidFill>
                        <a:latin typeface="맑은 고딕" pitchFamily="50" charset="-127"/>
                        <a:ea typeface="맑은 고딕" pitchFamily="50"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altLang="ko-KR" sz="1600" b="1" i="0" u="none" strike="noStrike" dirty="0">
                          <a:solidFill>
                            <a:schemeClr val="tx1"/>
                          </a:solidFill>
                          <a:latin typeface="맑은 고딕" pitchFamily="50" charset="-127"/>
                          <a:ea typeface="맑은 고딕" pitchFamily="50" charset="-127"/>
                        </a:rPr>
                        <a:t>2013 </a:t>
                      </a:r>
                      <a:r>
                        <a:rPr lang="ko-KR" altLang="en-US" sz="1600" b="1" i="0" u="none" strike="noStrike" dirty="0">
                          <a:solidFill>
                            <a:schemeClr val="tx1"/>
                          </a:solidFill>
                          <a:latin typeface="맑은 고딕" pitchFamily="50" charset="-127"/>
                          <a:ea typeface="맑은 고딕" pitchFamily="50" charset="-127"/>
                        </a:rPr>
                        <a:t>上</a:t>
                      </a:r>
                      <a:r>
                        <a:rPr lang="ko-KR" altLang="en-US" sz="1600" b="1" i="0" u="none" strike="noStrike" baseline="30000" dirty="0">
                          <a:solidFill>
                            <a:schemeClr val="tx1"/>
                          </a:solidFill>
                          <a:latin typeface="맑은 고딕" pitchFamily="50" charset="-127"/>
                          <a:ea typeface="맑은 고딕" pitchFamily="50" charset="-127"/>
                        </a:rPr>
                        <a:t> </a:t>
                      </a:r>
                      <a:endParaRPr lang="ko-KR" altLang="en-US" sz="1600" b="1" i="0" u="none" strike="noStrike" dirty="0">
                        <a:solidFill>
                          <a:schemeClr val="tx1"/>
                        </a:solidFill>
                        <a:latin typeface="맑은 고딕" pitchFamily="50" charset="-127"/>
                        <a:ea typeface="맑은 고딕" pitchFamily="50" charset="-127"/>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ko-KR" altLang="en-US" sz="1600" b="1" i="0" u="none" strike="noStrike" dirty="0">
                          <a:solidFill>
                            <a:schemeClr val="tx1"/>
                          </a:solidFill>
                          <a:latin typeface="맑은 고딕" pitchFamily="50" charset="-127"/>
                          <a:ea typeface="맑은 고딕" pitchFamily="50" charset="-127"/>
                        </a:rPr>
                        <a:t>상반기 증감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chemeClr val="tx1"/>
                          </a:solidFill>
                          <a:latin typeface="맑은 고딕" pitchFamily="50" charset="-127"/>
                          <a:ea typeface="맑은 고딕" pitchFamily="50" charset="-127"/>
                        </a:rPr>
                        <a:t>2013 1Q</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en-US" sz="1600" b="1" i="0" u="none" strike="noStrike" dirty="0">
                          <a:solidFill>
                            <a:schemeClr val="tx1"/>
                          </a:solidFill>
                          <a:latin typeface="맑은 고딕" pitchFamily="50" charset="-127"/>
                          <a:ea typeface="맑은 고딕" pitchFamily="50" charset="-127"/>
                        </a:rPr>
                        <a:t>2013 2Q</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ko-KR" altLang="en-US" sz="1600" b="1" i="0" u="none" strike="noStrike" dirty="0">
                          <a:solidFill>
                            <a:schemeClr val="tx1"/>
                          </a:solidFill>
                          <a:latin typeface="맑은 고딕" pitchFamily="50" charset="-127"/>
                          <a:ea typeface="맑은 고딕" pitchFamily="50" charset="-127"/>
                        </a:rPr>
                        <a:t>분기 증감</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매출액</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963</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495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420</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-75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199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221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22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영업이익</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97</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65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24</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25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영업이익률 </a:t>
                      </a:r>
                      <a:r>
                        <a:rPr lang="en-US" altLang="ko-KR" sz="1600" b="1" i="0" u="none" strike="noStrike" dirty="0">
                          <a:solidFill>
                            <a:srgbClr val="000000"/>
                          </a:solidFill>
                          <a:latin typeface="맑은 고딕" pitchFamily="50" charset="-127"/>
                          <a:ea typeface="맑은 고딕" pitchFamily="50" charset="-127"/>
                        </a:rPr>
                        <a:t>% </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10%</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13%</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dirty="0">
                          <a:solidFill>
                            <a:srgbClr val="000000"/>
                          </a:solidFill>
                          <a:latin typeface="맑은 고딕" pitchFamily="50" charset="-127"/>
                          <a:ea typeface="맑은 고딕" pitchFamily="50" charset="-127"/>
                        </a:rPr>
                        <a:t>-1%p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dirty="0">
                          <a:solidFill>
                            <a:srgbClr val="000000"/>
                          </a:solidFill>
                          <a:latin typeface="맑은 고딕" pitchFamily="50" charset="-127"/>
                          <a:ea typeface="맑은 고딕" pitchFamily="50" charset="-127"/>
                        </a:rPr>
                        <a:t>-1%p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경상이익</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98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63</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40</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-22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22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en-US" sz="1600" b="1" i="0" u="none" strike="noStrike" dirty="0">
                          <a:solidFill>
                            <a:srgbClr val="000000"/>
                          </a:solidFill>
                          <a:latin typeface="맑은 고딕" pitchFamily="50" charset="-127"/>
                          <a:ea typeface="맑은 고딕" pitchFamily="50" charset="-127"/>
                        </a:rPr>
                        <a:t>EBITDA</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175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101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79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-21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38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41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3</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en-US" sz="1600" b="1" i="0" u="none" strike="noStrike" dirty="0">
                          <a:solidFill>
                            <a:srgbClr val="000000"/>
                          </a:solidFill>
                          <a:latin typeface="맑은 고딕" pitchFamily="50" charset="-127"/>
                          <a:ea typeface="맑은 고딕" pitchFamily="50" charset="-127"/>
                        </a:rPr>
                        <a:t>EBITDA %</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20%</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a:solidFill>
                            <a:srgbClr val="000000"/>
                          </a:solidFill>
                          <a:latin typeface="맑은 고딕" pitchFamily="50" charset="-127"/>
                          <a:ea typeface="맑은 고딕" pitchFamily="50" charset="-127"/>
                        </a:rPr>
                        <a:t>-1%p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19%</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dirty="0">
                          <a:solidFill>
                            <a:srgbClr val="000000"/>
                          </a:solidFill>
                          <a:latin typeface="맑은 고딕" pitchFamily="50" charset="-127"/>
                          <a:ea typeface="맑은 고딕" pitchFamily="50" charset="-127"/>
                        </a:rPr>
                        <a:t>0%p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순이익</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78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52</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37</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-15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15</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smtClean="0">
                          <a:solidFill>
                            <a:srgbClr val="000000"/>
                          </a:solidFill>
                          <a:latin typeface="맑은 고딕" pitchFamily="50" charset="-127"/>
                          <a:ea typeface="맑은 고딕" pitchFamily="50" charset="-127"/>
                        </a:rPr>
                        <a:t>22</a:t>
                      </a:r>
                      <a:endParaRPr lang="en-US" altLang="ko-KR" sz="1600" b="0" i="0" u="none" strike="noStrike" dirty="0">
                        <a:solidFill>
                          <a:srgbClr val="000000"/>
                        </a:solidFill>
                        <a:latin typeface="맑은 고딕" pitchFamily="50" charset="-127"/>
                        <a:ea typeface="맑은 고딕" pitchFamily="50" charset="-127"/>
                      </a:endParaRP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smtClean="0">
                          <a:solidFill>
                            <a:srgbClr val="000000"/>
                          </a:solidFill>
                          <a:latin typeface="맑은 고딕" pitchFamily="50" charset="-127"/>
                          <a:ea typeface="맑은 고딕" pitchFamily="50" charset="-127"/>
                        </a:rPr>
                        <a:t>7</a:t>
                      </a:r>
                      <a:endParaRPr lang="en-US" altLang="ko-KR" sz="1600" b="0" i="0" u="none" strike="noStrike" dirty="0">
                        <a:solidFill>
                          <a:srgbClr val="000000"/>
                        </a:solidFill>
                        <a:latin typeface="맑은 고딕" pitchFamily="50" charset="-127"/>
                        <a:ea typeface="맑은 고딕" pitchFamily="50" charset="-127"/>
                      </a:endParaRP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4075">
                <a:tc>
                  <a:txBody>
                    <a:bodyPr/>
                    <a:lstStyle/>
                    <a:p>
                      <a:pPr algn="l" rtl="0" fontAlgn="ctr"/>
                      <a:r>
                        <a:rPr lang="ko-KR" altLang="en-US" sz="1600" b="1" i="0" u="none" strike="noStrike" dirty="0">
                          <a:solidFill>
                            <a:srgbClr val="000000"/>
                          </a:solidFill>
                          <a:latin typeface="맑은 고딕" pitchFamily="50" charset="-127"/>
                          <a:ea typeface="맑은 고딕" pitchFamily="50" charset="-127"/>
                        </a:rPr>
                        <a:t>부채 비율</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97%</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88%</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86%</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a:solidFill>
                            <a:srgbClr val="000000"/>
                          </a:solidFill>
                          <a:latin typeface="맑은 고딕" pitchFamily="50" charset="-127"/>
                          <a:ea typeface="맑은 고딕" pitchFamily="50" charset="-127"/>
                        </a:rPr>
                        <a:t>-2%p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a:solidFill>
                            <a:srgbClr val="000000"/>
                          </a:solidFill>
                          <a:latin typeface="맑은 고딕" pitchFamily="50" charset="-127"/>
                          <a:ea typeface="맑은 고딕" pitchFamily="50" charset="-127"/>
                        </a:rPr>
                        <a:t>91%</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altLang="ko-KR" sz="1600" b="0" i="0" u="none" strike="noStrike" dirty="0">
                          <a:solidFill>
                            <a:srgbClr val="000000"/>
                          </a:solidFill>
                          <a:latin typeface="맑은 고딕" pitchFamily="50" charset="-127"/>
                          <a:ea typeface="맑은 고딕" pitchFamily="50" charset="-127"/>
                        </a:rPr>
                        <a:t>86%</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fontAlgn="ctr"/>
                      <a:r>
                        <a:rPr lang="en-US" sz="1600" b="0" i="0" u="none" strike="noStrike" dirty="0">
                          <a:solidFill>
                            <a:srgbClr val="000000"/>
                          </a:solidFill>
                          <a:latin typeface="맑은 고딕" pitchFamily="50" charset="-127"/>
                          <a:ea typeface="맑은 고딕" pitchFamily="50" charset="-127"/>
                        </a:rPr>
                        <a:t>-5%p</a:t>
                      </a:r>
                    </a:p>
                  </a:txBody>
                  <a:tcPr marL="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en-US" altLang="ko-KR" sz="2000" b="1"/>
              <a:t>DW </a:t>
            </a:r>
            <a:r>
              <a:rPr kumimoji="0" lang="ko-KR" altLang="en-US" sz="2000" b="1"/>
              <a:t>사업 현황</a:t>
            </a:r>
          </a:p>
        </p:txBody>
      </p:sp>
      <p:sp>
        <p:nvSpPr>
          <p:cNvPr id="13315"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18922FE5-DE65-40BA-9017-163DBA861510}" type="slidenum">
              <a:rPr kumimoji="0" lang="ko-KR" altLang="en-US" sz="1200">
                <a:solidFill>
                  <a:schemeClr val="tx1"/>
                </a:solidFill>
              </a:rPr>
              <a:pPr algn="r" defTabSz="957263">
                <a:spcBef>
                  <a:spcPct val="0"/>
                </a:spcBef>
                <a:buFontTx/>
                <a:buNone/>
              </a:pPr>
              <a:t>10</a:t>
            </a:fld>
            <a:endParaRPr kumimoji="0" lang="en-US" altLang="ko-KR" sz="1200">
              <a:solidFill>
                <a:schemeClr val="tx1"/>
              </a:solidFill>
            </a:endParaRPr>
          </a:p>
        </p:txBody>
      </p:sp>
      <p:sp>
        <p:nvSpPr>
          <p:cNvPr id="7181" name="Rectangle 13"/>
          <p:cNvSpPr>
            <a:spLocks noChangeArrowheads="1"/>
          </p:cNvSpPr>
          <p:nvPr/>
        </p:nvSpPr>
        <p:spPr bwMode="auto">
          <a:xfrm>
            <a:off x="1055357" y="3455988"/>
            <a:ext cx="3465513" cy="1976437"/>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endParaRPr lang="en-US" altLang="ko-KR" b="1" dirty="0" smtClean="0"/>
          </a:p>
          <a:p>
            <a:pPr marL="188913" indent="-188913" defTabSz="957263">
              <a:spcBef>
                <a:spcPct val="0"/>
              </a:spcBef>
              <a:defRPr/>
            </a:pPr>
            <a:r>
              <a:rPr lang="en-US" altLang="ko-KR" b="1" dirty="0" smtClean="0"/>
              <a:t>LED </a:t>
            </a:r>
            <a:r>
              <a:rPr lang="ko-KR" altLang="en-US" b="1" dirty="0" smtClean="0"/>
              <a:t>양산 </a:t>
            </a:r>
            <a:r>
              <a:rPr lang="en-US" altLang="ko-KR" b="1" dirty="0" smtClean="0"/>
              <a:t>Test </a:t>
            </a:r>
            <a:r>
              <a:rPr lang="ko-KR" altLang="en-US" b="1" dirty="0" smtClean="0"/>
              <a:t>확대</a:t>
            </a:r>
            <a:endParaRPr lang="en-US" altLang="ko-KR" b="1" dirty="0" smtClean="0"/>
          </a:p>
          <a:p>
            <a:pPr marL="188913" indent="-188913" defTabSz="957263">
              <a:spcBef>
                <a:spcPct val="0"/>
              </a:spcBef>
              <a:defRPr/>
            </a:pPr>
            <a:endParaRPr lang="en-US" altLang="ko-KR" b="1" dirty="0" smtClean="0"/>
          </a:p>
          <a:p>
            <a:pPr marL="188913" indent="-188913" defTabSz="957263">
              <a:spcBef>
                <a:spcPct val="0"/>
              </a:spcBef>
              <a:defRPr/>
            </a:pPr>
            <a:r>
              <a:rPr lang="ko-KR" altLang="en-US" b="1" dirty="0" smtClean="0"/>
              <a:t>실리콘 </a:t>
            </a:r>
            <a:r>
              <a:rPr lang="ko-KR" altLang="en-US" b="1" dirty="0" err="1" smtClean="0"/>
              <a:t>웨이퍼</a:t>
            </a:r>
            <a:r>
              <a:rPr lang="ko-KR" altLang="en-US" b="1" dirty="0" smtClean="0"/>
              <a:t> 양산 </a:t>
            </a:r>
            <a:r>
              <a:rPr lang="en-US" altLang="ko-KR" b="1" dirty="0" smtClean="0"/>
              <a:t>Test </a:t>
            </a:r>
            <a:r>
              <a:rPr lang="ko-KR" altLang="en-US" b="1" dirty="0" smtClean="0"/>
              <a:t>개시</a:t>
            </a:r>
            <a:endParaRPr lang="en-US" altLang="ko-KR" b="1" dirty="0"/>
          </a:p>
        </p:txBody>
      </p:sp>
      <p:sp>
        <p:nvSpPr>
          <p:cNvPr id="13317" name="TextBox 17"/>
          <p:cNvSpPr txBox="1">
            <a:spLocks noChangeArrowheads="1"/>
          </p:cNvSpPr>
          <p:nvPr/>
        </p:nvSpPr>
        <p:spPr bwMode="auto">
          <a:xfrm>
            <a:off x="2029603" y="2873375"/>
            <a:ext cx="1473200" cy="254000"/>
          </a:xfrm>
          <a:prstGeom prst="rect">
            <a:avLst/>
          </a:prstGeom>
          <a:noFill/>
          <a:ln w="9525">
            <a:noFill/>
            <a:miter lim="800000"/>
            <a:headEnd/>
            <a:tailEnd/>
          </a:ln>
        </p:spPr>
        <p:txBody>
          <a:bodyPr anchor="ctr"/>
          <a:lstStyle/>
          <a:p>
            <a:pPr algn="ctr" eaLnBrk="0" latinLnBrk="1" hangingPunct="0">
              <a:spcBef>
                <a:spcPct val="0"/>
              </a:spcBef>
              <a:buFontTx/>
              <a:buNone/>
            </a:pPr>
            <a:r>
              <a:rPr lang="ko-KR" altLang="en-US" sz="1800" b="1" u="sng" dirty="0">
                <a:solidFill>
                  <a:schemeClr val="folHlink"/>
                </a:solidFill>
              </a:rPr>
              <a:t>사업 </a:t>
            </a:r>
            <a:r>
              <a:rPr lang="ko-KR" altLang="en-US" sz="1800" b="1" u="sng" dirty="0" smtClean="0">
                <a:solidFill>
                  <a:schemeClr val="folHlink"/>
                </a:solidFill>
              </a:rPr>
              <a:t>현황</a:t>
            </a:r>
            <a:endParaRPr lang="ko-KR" altLang="en-US" sz="1800" b="1" u="sng" dirty="0">
              <a:solidFill>
                <a:schemeClr val="folHlink"/>
              </a:solidFill>
            </a:endParaRPr>
          </a:p>
        </p:txBody>
      </p:sp>
      <p:sp>
        <p:nvSpPr>
          <p:cNvPr id="2" name="Rectangle 13"/>
          <p:cNvSpPr>
            <a:spLocks noChangeArrowheads="1"/>
          </p:cNvSpPr>
          <p:nvPr/>
        </p:nvSpPr>
        <p:spPr bwMode="auto">
          <a:xfrm>
            <a:off x="5505450" y="3455988"/>
            <a:ext cx="3465513" cy="1976437"/>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ko-KR" altLang="en-US" b="1" dirty="0" smtClean="0"/>
              <a:t>사파이어 </a:t>
            </a:r>
            <a:r>
              <a:rPr lang="en-US" altLang="ko-KR" b="1" dirty="0" smtClean="0"/>
              <a:t>6</a:t>
            </a:r>
            <a:r>
              <a:rPr lang="ko-KR" altLang="en-US" b="1" dirty="0" smtClean="0"/>
              <a:t>인치 </a:t>
            </a:r>
            <a:r>
              <a:rPr lang="en-US" altLang="ko-KR" b="1" dirty="0" smtClean="0"/>
              <a:t>Test </a:t>
            </a:r>
            <a:r>
              <a:rPr lang="ko-KR" altLang="en-US" b="1" dirty="0" smtClean="0"/>
              <a:t>확대</a:t>
            </a:r>
            <a:endParaRPr lang="en-US" altLang="ko-KR" b="1" dirty="0" smtClean="0"/>
          </a:p>
          <a:p>
            <a:pPr marL="188913" indent="-188913" defTabSz="957263">
              <a:spcBef>
                <a:spcPct val="0"/>
              </a:spcBef>
              <a:defRPr/>
            </a:pPr>
            <a:endParaRPr lang="en-US" altLang="ko-KR" b="1" dirty="0" smtClean="0"/>
          </a:p>
          <a:p>
            <a:pPr marL="188913" indent="-188913" defTabSz="957263">
              <a:spcBef>
                <a:spcPct val="0"/>
              </a:spcBef>
              <a:defRPr/>
            </a:pPr>
            <a:r>
              <a:rPr lang="ko-KR" altLang="en-US" b="1" dirty="0" err="1" smtClean="0"/>
              <a:t>웨이퍼</a:t>
            </a:r>
            <a:r>
              <a:rPr lang="ko-KR" altLang="en-US" b="1" dirty="0" smtClean="0"/>
              <a:t> 양산 매출 개시</a:t>
            </a:r>
            <a:r>
              <a:rPr lang="ko-KR" altLang="en-US" b="1" dirty="0"/>
              <a:t/>
            </a:r>
            <a:br>
              <a:rPr lang="ko-KR" altLang="en-US" b="1" dirty="0"/>
            </a:br>
            <a:r>
              <a:rPr lang="en-US" altLang="ko-KR" b="1" dirty="0"/>
              <a:t>- </a:t>
            </a:r>
            <a:r>
              <a:rPr lang="ko-KR" altLang="en-US" b="1" dirty="0" smtClean="0"/>
              <a:t>사파이어용</a:t>
            </a:r>
            <a:r>
              <a:rPr lang="en-US" altLang="ko-KR" b="1" dirty="0" smtClean="0"/>
              <a:t>, </a:t>
            </a:r>
            <a:r>
              <a:rPr lang="ko-KR" altLang="en-US" b="1" dirty="0" smtClean="0"/>
              <a:t>실리콘 용</a:t>
            </a:r>
            <a:endParaRPr lang="en-US" altLang="ko-KR" b="1" dirty="0" smtClean="0"/>
          </a:p>
          <a:p>
            <a:pPr marL="188913" indent="-188913" defTabSz="957263">
              <a:spcBef>
                <a:spcPct val="0"/>
              </a:spcBef>
              <a:defRPr/>
            </a:pPr>
            <a:endParaRPr lang="en-US" altLang="ko-KR" b="1" dirty="0"/>
          </a:p>
          <a:p>
            <a:pPr marL="188913" indent="-188913" defTabSz="957263">
              <a:spcBef>
                <a:spcPct val="0"/>
              </a:spcBef>
              <a:defRPr/>
            </a:pPr>
            <a:r>
              <a:rPr lang="ko-KR" altLang="en-US" b="1" dirty="0" smtClean="0"/>
              <a:t>실리콘 </a:t>
            </a:r>
            <a:r>
              <a:rPr lang="ko-KR" altLang="en-US" b="1" dirty="0" err="1" smtClean="0"/>
              <a:t>브릭용</a:t>
            </a:r>
            <a:r>
              <a:rPr lang="ko-KR" altLang="en-US" b="1" dirty="0" smtClean="0"/>
              <a:t> 양산테스트 완료</a:t>
            </a:r>
            <a:endParaRPr lang="en-US" altLang="ko-KR" b="1" dirty="0" smtClean="0"/>
          </a:p>
        </p:txBody>
      </p:sp>
      <p:sp>
        <p:nvSpPr>
          <p:cNvPr id="13319" name="TextBox 17"/>
          <p:cNvSpPr txBox="1">
            <a:spLocks noChangeArrowheads="1"/>
          </p:cNvSpPr>
          <p:nvPr/>
        </p:nvSpPr>
        <p:spPr bwMode="auto">
          <a:xfrm>
            <a:off x="6431922" y="2873375"/>
            <a:ext cx="1616075" cy="254000"/>
          </a:xfrm>
          <a:prstGeom prst="rect">
            <a:avLst/>
          </a:prstGeom>
          <a:noFill/>
          <a:ln w="9525">
            <a:noFill/>
            <a:miter lim="800000"/>
            <a:headEnd/>
            <a:tailEnd/>
          </a:ln>
        </p:spPr>
        <p:txBody>
          <a:bodyPr anchor="ctr"/>
          <a:lstStyle/>
          <a:p>
            <a:pPr algn="ctr" eaLnBrk="0" latinLnBrk="1" hangingPunct="0">
              <a:spcBef>
                <a:spcPct val="0"/>
              </a:spcBef>
              <a:buFontTx/>
              <a:buNone/>
            </a:pPr>
            <a:r>
              <a:rPr lang="ko-KR" altLang="en-US" sz="1800" b="1" u="sng" dirty="0" smtClean="0">
                <a:solidFill>
                  <a:schemeClr val="folHlink"/>
                </a:solidFill>
              </a:rPr>
              <a:t>하반기 목표</a:t>
            </a:r>
            <a:endParaRPr lang="en-US" altLang="ko-KR" sz="1800" b="1" u="sng" dirty="0">
              <a:solidFill>
                <a:schemeClr val="folHlink"/>
              </a:solidFill>
            </a:endParaRPr>
          </a:p>
        </p:txBody>
      </p:sp>
      <p:sp>
        <p:nvSpPr>
          <p:cNvPr id="12" name="Text Box 16"/>
          <p:cNvSpPr txBox="1">
            <a:spLocks noChangeArrowheads="1"/>
          </p:cNvSpPr>
          <p:nvPr/>
        </p:nvSpPr>
        <p:spPr bwMode="auto">
          <a:xfrm>
            <a:off x="1019175" y="5951538"/>
            <a:ext cx="7724775" cy="515526"/>
          </a:xfrm>
          <a:prstGeom prst="rect">
            <a:avLst/>
          </a:prstGeom>
          <a:noFill/>
          <a:ln w="9525" algn="ctr">
            <a:noFill/>
            <a:miter lim="800000"/>
            <a:headEnd/>
            <a:tailEnd/>
          </a:ln>
        </p:spPr>
        <p:txBody>
          <a:bodyPr lIns="0" rIns="0">
            <a:spAutoFit/>
          </a:bodyPr>
          <a:lstStyle/>
          <a:p>
            <a:pPr marL="342900" indent="-342900" defTabSz="957263">
              <a:buFontTx/>
              <a:buNone/>
            </a:pPr>
            <a:r>
              <a:rPr lang="en-US" altLang="ko-KR" sz="1100" dirty="0" smtClean="0"/>
              <a:t>*     2012</a:t>
            </a:r>
            <a:r>
              <a:rPr lang="ko-KR" altLang="en-US" sz="1100" dirty="0" smtClean="0"/>
              <a:t>년 </a:t>
            </a:r>
            <a:r>
              <a:rPr lang="en-US" altLang="ko-KR" sz="1100" dirty="0" smtClean="0"/>
              <a:t>11</a:t>
            </a:r>
            <a:r>
              <a:rPr lang="ko-KR" altLang="en-US" sz="1100" dirty="0" smtClean="0"/>
              <a:t>월</a:t>
            </a:r>
            <a:r>
              <a:rPr lang="en-US" altLang="ko-KR" sz="1100" dirty="0" smtClean="0"/>
              <a:t>, YOLE</a:t>
            </a:r>
          </a:p>
          <a:p>
            <a:pPr marL="342900" indent="-342900" defTabSz="957263">
              <a:buNone/>
            </a:pPr>
            <a:r>
              <a:rPr lang="en-US" altLang="ko-KR" sz="1100" dirty="0" smtClean="0"/>
              <a:t>**    2013</a:t>
            </a:r>
            <a:r>
              <a:rPr lang="ko-KR" altLang="en-US" sz="1100" dirty="0" smtClean="0"/>
              <a:t>년 </a:t>
            </a:r>
            <a:r>
              <a:rPr lang="en-US" altLang="ko-KR" sz="1100" dirty="0" smtClean="0"/>
              <a:t>2</a:t>
            </a:r>
            <a:r>
              <a:rPr lang="ko-KR" altLang="en-US" sz="1100" dirty="0" smtClean="0"/>
              <a:t>월</a:t>
            </a:r>
            <a:r>
              <a:rPr lang="en-US" altLang="ko-KR" sz="1100" dirty="0" smtClean="0"/>
              <a:t>, SNE Research</a:t>
            </a:r>
            <a:endParaRPr lang="ko-KR" altLang="en-US" sz="1100" dirty="0" smtClean="0"/>
          </a:p>
        </p:txBody>
      </p:sp>
      <p:sp>
        <p:nvSpPr>
          <p:cNvPr id="13" name="Text Box 5"/>
          <p:cNvSpPr txBox="1">
            <a:spLocks noChangeArrowheads="1"/>
          </p:cNvSpPr>
          <p:nvPr/>
        </p:nvSpPr>
        <p:spPr bwMode="auto">
          <a:xfrm>
            <a:off x="985838" y="935021"/>
            <a:ext cx="8118475" cy="1350980"/>
          </a:xfrm>
          <a:prstGeom prst="rect">
            <a:avLst/>
          </a:prstGeom>
          <a:solidFill>
            <a:schemeClr val="bg1"/>
          </a:solidFill>
          <a:ln w="9525" algn="ctr">
            <a:noFill/>
            <a:miter lim="800000"/>
            <a:headEnd/>
            <a:tailEnd/>
          </a:ln>
          <a:effectLst>
            <a:outerShdw dist="35921" dir="2700000" algn="ctr" rotWithShape="0">
              <a:srgbClr val="808080"/>
            </a:outerShdw>
          </a:effectLst>
        </p:spPr>
        <p:txBody>
          <a:bodyPr lIns="0" rIns="0"/>
          <a:lstStyle/>
          <a:p>
            <a:pPr marL="180975" indent="-180975" defTabSz="957263">
              <a:lnSpc>
                <a:spcPct val="110000"/>
              </a:lnSpc>
              <a:buNone/>
              <a:defRPr/>
            </a:pPr>
            <a:r>
              <a:rPr lang="en-US" altLang="ko-KR" sz="1800" b="1" dirty="0" smtClean="0"/>
              <a:t>DW</a:t>
            </a:r>
            <a:r>
              <a:rPr lang="ko-KR" altLang="en-US" sz="1800" b="1" dirty="0" smtClean="0"/>
              <a:t>시장</a:t>
            </a:r>
            <a:r>
              <a:rPr lang="en-US" altLang="ko-KR" sz="1800" b="1" dirty="0" smtClean="0"/>
              <a:t>, </a:t>
            </a:r>
            <a:r>
              <a:rPr lang="ko-KR" altLang="en-US" sz="1800" b="1" dirty="0" smtClean="0"/>
              <a:t>지속성장 예상</a:t>
            </a:r>
            <a:endParaRPr lang="en-US" altLang="ko-KR" sz="1800" baseline="30000" dirty="0" smtClean="0"/>
          </a:p>
          <a:p>
            <a:pPr marL="630238" lvl="1" indent="-173038" defTabSz="957263">
              <a:lnSpc>
                <a:spcPct val="110000"/>
              </a:lnSpc>
              <a:defRPr/>
            </a:pPr>
            <a:r>
              <a:rPr lang="en-US" altLang="ko-KR" dirty="0" smtClean="0"/>
              <a:t>2013</a:t>
            </a:r>
            <a:r>
              <a:rPr lang="ko-KR" altLang="en-US" dirty="0" smtClean="0"/>
              <a:t>년부터 </a:t>
            </a:r>
            <a:r>
              <a:rPr lang="en-US" altLang="ko-KR" dirty="0" smtClean="0"/>
              <a:t>2018</a:t>
            </a:r>
            <a:r>
              <a:rPr lang="ko-KR" altLang="en-US" dirty="0" smtClean="0"/>
              <a:t>년까지 </a:t>
            </a:r>
            <a:r>
              <a:rPr lang="en-US" altLang="ko-KR" dirty="0" smtClean="0"/>
              <a:t>LED </a:t>
            </a:r>
            <a:r>
              <a:rPr lang="ko-KR" altLang="en-US" dirty="0" smtClean="0"/>
              <a:t>시장 연 </a:t>
            </a:r>
            <a:r>
              <a:rPr lang="en-US" altLang="ko-KR" dirty="0" smtClean="0"/>
              <a:t>6% </a:t>
            </a:r>
            <a:r>
              <a:rPr lang="ko-KR" altLang="en-US" dirty="0" smtClean="0"/>
              <a:t>성장 전망</a:t>
            </a:r>
            <a:r>
              <a:rPr lang="en-US" altLang="ko-KR" dirty="0" smtClean="0"/>
              <a:t>*</a:t>
            </a:r>
          </a:p>
          <a:p>
            <a:pPr marL="630238" lvl="1" indent="-173038" defTabSz="957263">
              <a:lnSpc>
                <a:spcPct val="110000"/>
              </a:lnSpc>
              <a:defRPr/>
            </a:pPr>
            <a:r>
              <a:rPr lang="ko-KR" altLang="en-US" dirty="0" smtClean="0"/>
              <a:t>태양광 시장 향후 </a:t>
            </a:r>
            <a:r>
              <a:rPr lang="en-US" altLang="ko-KR" dirty="0" smtClean="0"/>
              <a:t>2015</a:t>
            </a:r>
            <a:r>
              <a:rPr lang="ko-KR" altLang="en-US" dirty="0" smtClean="0"/>
              <a:t>년까지 연 </a:t>
            </a:r>
            <a:r>
              <a:rPr lang="en-US" altLang="ko-KR" dirty="0" smtClean="0"/>
              <a:t>9%~21% </a:t>
            </a:r>
            <a:r>
              <a:rPr lang="ko-KR" altLang="en-US" dirty="0" smtClean="0"/>
              <a:t>성장 가능성</a:t>
            </a:r>
            <a:r>
              <a:rPr lang="en-US" altLang="ko-KR" dirty="0" smtClean="0"/>
              <a:t>**</a:t>
            </a:r>
            <a:r>
              <a:rPr lang="ko-KR" altLang="en-US" dirty="0" smtClean="0"/>
              <a:t> </a:t>
            </a:r>
            <a:endParaRPr lang="en-US" altLang="ko-KR"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en-US" altLang="ko-KR" sz="2000" b="1" dirty="0" smtClean="0"/>
              <a:t>Oil &amp; Gas </a:t>
            </a:r>
            <a:r>
              <a:rPr kumimoji="0" lang="ko-KR" altLang="en-US" sz="2000" b="1" dirty="0" smtClean="0"/>
              <a:t>시추용 </a:t>
            </a:r>
            <a:r>
              <a:rPr kumimoji="0" lang="en-US" altLang="ko-KR" sz="2000" b="1" dirty="0"/>
              <a:t>PDC</a:t>
            </a:r>
          </a:p>
        </p:txBody>
      </p:sp>
      <p:sp>
        <p:nvSpPr>
          <p:cNvPr id="14347"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C3976677-47C1-417C-AA69-B937FB1675D4}" type="slidenum">
              <a:rPr kumimoji="0" lang="ko-KR" altLang="en-US" sz="1200" smtClean="0">
                <a:solidFill>
                  <a:schemeClr val="tx1"/>
                </a:solidFill>
              </a:rPr>
              <a:pPr algn="r" defTabSz="957263">
                <a:spcBef>
                  <a:spcPct val="0"/>
                </a:spcBef>
                <a:buFontTx/>
                <a:buNone/>
              </a:pPr>
              <a:t>11</a:t>
            </a:fld>
            <a:endParaRPr kumimoji="0" lang="en-US" altLang="ko-KR" sz="1200" dirty="0">
              <a:solidFill>
                <a:schemeClr val="tx1"/>
              </a:solidFill>
            </a:endParaRPr>
          </a:p>
        </p:txBody>
      </p:sp>
      <p:grpSp>
        <p:nvGrpSpPr>
          <p:cNvPr id="27" name="Group 3"/>
          <p:cNvGrpSpPr>
            <a:grpSpLocks/>
          </p:cNvGrpSpPr>
          <p:nvPr/>
        </p:nvGrpSpPr>
        <p:grpSpPr bwMode="auto">
          <a:xfrm>
            <a:off x="1207478" y="1758257"/>
            <a:ext cx="7772400" cy="963696"/>
            <a:chOff x="486" y="1052"/>
            <a:chExt cx="4896" cy="453"/>
          </a:xfrm>
        </p:grpSpPr>
        <p:sp>
          <p:nvSpPr>
            <p:cNvPr id="28" name="직사각형 5"/>
            <p:cNvSpPr/>
            <p:nvPr/>
          </p:nvSpPr>
          <p:spPr bwMode="auto">
            <a:xfrm>
              <a:off x="486" y="1052"/>
              <a:ext cx="732" cy="453"/>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400" b="1" dirty="0" smtClean="0">
                  <a:latin typeface="Tahoma" pitchFamily="34" charset="0"/>
                </a:rPr>
                <a:t>일진다이아의</a:t>
              </a:r>
              <a:r>
                <a:rPr lang="en-US" altLang="ko-KR" sz="1400" b="1" dirty="0" smtClean="0">
                  <a:latin typeface="Tahoma" pitchFamily="34" charset="0"/>
                </a:rPr>
                <a:t>PDC</a:t>
              </a:r>
              <a:r>
                <a:rPr lang="ko-KR" altLang="en-US" sz="1400" b="1" dirty="0">
                  <a:latin typeface="Tahoma" pitchFamily="34" charset="0"/>
                </a:rPr>
                <a:t>란</a:t>
              </a:r>
              <a:r>
                <a:rPr lang="en-US" altLang="ko-KR" sz="1400" b="1" dirty="0">
                  <a:latin typeface="Tahoma" pitchFamily="34" charset="0"/>
                </a:rPr>
                <a:t>?</a:t>
              </a:r>
            </a:p>
          </p:txBody>
        </p:sp>
        <p:sp>
          <p:nvSpPr>
            <p:cNvPr id="29" name="Rectangle 13"/>
            <p:cNvSpPr>
              <a:spLocks noChangeArrowheads="1"/>
            </p:cNvSpPr>
            <p:nvPr/>
          </p:nvSpPr>
          <p:spPr bwMode="auto">
            <a:xfrm>
              <a:off x="1491" y="1052"/>
              <a:ext cx="3891" cy="45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ko-KR" altLang="en-US" sz="1300" b="1" dirty="0" smtClean="0"/>
                <a:t>다이아 원재료부터 </a:t>
              </a:r>
              <a:r>
                <a:rPr lang="ko-KR" altLang="en-US" sz="1300" b="1" dirty="0" err="1" smtClean="0"/>
                <a:t>컴팩트</a:t>
              </a:r>
              <a:r>
                <a:rPr lang="ko-KR" altLang="en-US" sz="1300" b="1" dirty="0" smtClean="0"/>
                <a:t> 소재 제조의 핵심 기술인 고온 고압 합성</a:t>
              </a:r>
              <a:r>
                <a:rPr lang="en-US" altLang="ko-KR" sz="1300" b="1" dirty="0" smtClean="0"/>
                <a:t>, </a:t>
              </a:r>
              <a:r>
                <a:rPr lang="ko-KR" altLang="en-US" sz="1300" b="1" dirty="0" err="1" smtClean="0"/>
                <a:t>소결</a:t>
              </a:r>
              <a:r>
                <a:rPr lang="ko-KR" altLang="en-US" sz="1300" b="1" dirty="0" smtClean="0"/>
                <a:t> 등 일관된 제조 공정을 통해 제품 개발</a:t>
              </a:r>
              <a:endParaRPr lang="en-US" altLang="ko-KR" sz="1300" b="1" dirty="0" smtClean="0"/>
            </a:p>
            <a:p>
              <a:pPr marL="188913" indent="-188913" defTabSz="957263">
                <a:spcBef>
                  <a:spcPct val="0"/>
                </a:spcBef>
                <a:defRPr/>
              </a:pPr>
              <a:r>
                <a:rPr lang="ko-KR" altLang="en-US" sz="1300" b="1" dirty="0" err="1" smtClean="0"/>
                <a:t>내충격성과</a:t>
              </a:r>
              <a:r>
                <a:rPr lang="ko-KR" altLang="en-US" sz="1300" b="1" dirty="0" smtClean="0"/>
                <a:t> 내마모성이 강화된 다이아몬드 </a:t>
              </a:r>
              <a:r>
                <a:rPr lang="ko-KR" altLang="en-US" sz="1300" b="1" dirty="0" err="1" smtClean="0"/>
                <a:t>소결체로</a:t>
              </a:r>
              <a:r>
                <a:rPr lang="en-US" altLang="ko-KR" sz="1300" b="1" dirty="0" smtClean="0"/>
                <a:t> </a:t>
              </a:r>
              <a:r>
                <a:rPr lang="ko-KR" altLang="en-US" sz="1300" b="1" dirty="0" smtClean="0"/>
                <a:t>드릴 비트의 핵심 소재</a:t>
              </a:r>
              <a:endParaRPr lang="ko-KR" altLang="en-US" sz="1300" b="1" dirty="0"/>
            </a:p>
          </p:txBody>
        </p:sp>
      </p:grpSp>
      <p:grpSp>
        <p:nvGrpSpPr>
          <p:cNvPr id="50" name="그룹 49"/>
          <p:cNvGrpSpPr/>
          <p:nvPr/>
        </p:nvGrpSpPr>
        <p:grpSpPr>
          <a:xfrm>
            <a:off x="1207478" y="2905625"/>
            <a:ext cx="7772401" cy="666000"/>
            <a:chOff x="771525" y="2799295"/>
            <a:chExt cx="7772401" cy="666000"/>
          </a:xfrm>
        </p:grpSpPr>
        <p:sp>
          <p:nvSpPr>
            <p:cNvPr id="31" name="직사각형 5"/>
            <p:cNvSpPr/>
            <p:nvPr/>
          </p:nvSpPr>
          <p:spPr bwMode="auto">
            <a:xfrm>
              <a:off x="771525" y="2799295"/>
              <a:ext cx="1162050" cy="666000"/>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400" b="1" dirty="0">
                  <a:latin typeface="Tahoma" pitchFamily="34" charset="0"/>
                </a:rPr>
                <a:t>시장</a:t>
              </a:r>
            </a:p>
          </p:txBody>
        </p:sp>
        <p:sp>
          <p:nvSpPr>
            <p:cNvPr id="32" name="Rectangle 13"/>
            <p:cNvSpPr>
              <a:spLocks noChangeArrowheads="1"/>
            </p:cNvSpPr>
            <p:nvPr/>
          </p:nvSpPr>
          <p:spPr bwMode="auto">
            <a:xfrm>
              <a:off x="2366963" y="2799295"/>
              <a:ext cx="6176963" cy="66600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ko-KR" altLang="en-US" sz="1300" b="1" dirty="0"/>
                <a:t>약 </a:t>
              </a:r>
              <a:r>
                <a:rPr lang="en-US" altLang="ko-KR" sz="1300" b="1" dirty="0"/>
                <a:t>5</a:t>
              </a:r>
              <a:r>
                <a:rPr lang="ko-KR" altLang="en-US" sz="1300" b="1" dirty="0"/>
                <a:t>억불 규모로 매년 약 </a:t>
              </a:r>
              <a:r>
                <a:rPr lang="en-US" altLang="ko-KR" sz="1300" b="1" dirty="0"/>
                <a:t>5%</a:t>
              </a:r>
              <a:r>
                <a:rPr lang="ko-KR" altLang="en-US" sz="1300" b="1" dirty="0"/>
                <a:t>의 성장이 예상되며 미국과 중국이 주요 수요처</a:t>
              </a:r>
            </a:p>
            <a:p>
              <a:pPr marL="188913" indent="-188913" defTabSz="957263">
                <a:spcBef>
                  <a:spcPct val="0"/>
                </a:spcBef>
                <a:defRPr/>
              </a:pPr>
              <a:r>
                <a:rPr lang="ko-KR" altLang="en-US" sz="1300" b="1" dirty="0"/>
                <a:t>매우 보수적인 시장으로 진입 장벽 높음</a:t>
              </a:r>
            </a:p>
          </p:txBody>
        </p:sp>
      </p:grpSp>
      <p:grpSp>
        <p:nvGrpSpPr>
          <p:cNvPr id="33" name="Group 10"/>
          <p:cNvGrpSpPr>
            <a:grpSpLocks/>
          </p:cNvGrpSpPr>
          <p:nvPr/>
        </p:nvGrpSpPr>
        <p:grpSpPr bwMode="auto">
          <a:xfrm>
            <a:off x="1207478" y="3746222"/>
            <a:ext cx="7772400" cy="559955"/>
            <a:chOff x="486" y="2154"/>
            <a:chExt cx="4896" cy="453"/>
          </a:xfrm>
        </p:grpSpPr>
        <p:sp>
          <p:nvSpPr>
            <p:cNvPr id="34" name="직사각형 5"/>
            <p:cNvSpPr/>
            <p:nvPr/>
          </p:nvSpPr>
          <p:spPr bwMode="auto">
            <a:xfrm>
              <a:off x="486" y="2154"/>
              <a:ext cx="732" cy="453"/>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400" b="1" dirty="0">
                  <a:latin typeface="Tahoma" pitchFamily="34" charset="0"/>
                </a:rPr>
                <a:t>경쟁사</a:t>
              </a:r>
            </a:p>
          </p:txBody>
        </p:sp>
        <p:sp>
          <p:nvSpPr>
            <p:cNvPr id="35" name="Rectangle 13"/>
            <p:cNvSpPr>
              <a:spLocks noChangeArrowheads="1"/>
            </p:cNvSpPr>
            <p:nvPr/>
          </p:nvSpPr>
          <p:spPr bwMode="auto">
            <a:xfrm>
              <a:off x="1491" y="2154"/>
              <a:ext cx="3891" cy="45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en-US" altLang="ko-KR" sz="1300" b="1" dirty="0"/>
                <a:t>USS, E6, Mega Diamond, Reed </a:t>
              </a:r>
              <a:r>
                <a:rPr lang="en-US" altLang="ko-KR" sz="1300" b="1" dirty="0" err="1"/>
                <a:t>Hycalogue</a:t>
              </a:r>
              <a:r>
                <a:rPr lang="en-US" altLang="ko-KR" sz="1300" b="1" dirty="0"/>
                <a:t>, DI </a:t>
              </a:r>
              <a:r>
                <a:rPr lang="ko-KR" altLang="en-US" sz="1300" b="1" dirty="0"/>
                <a:t>등 </a:t>
              </a:r>
              <a:r>
                <a:rPr lang="en-US" altLang="ko-KR" sz="1300" b="1" dirty="0"/>
                <a:t>5</a:t>
              </a:r>
              <a:r>
                <a:rPr lang="ko-KR" altLang="en-US" sz="1300" b="1" dirty="0"/>
                <a:t>개사가 주요 경쟁사</a:t>
              </a:r>
              <a:endParaRPr lang="en-US" altLang="ko-KR" sz="1300" b="1" dirty="0"/>
            </a:p>
          </p:txBody>
        </p:sp>
      </p:grpSp>
      <p:grpSp>
        <p:nvGrpSpPr>
          <p:cNvPr id="36" name="Group 13"/>
          <p:cNvGrpSpPr>
            <a:grpSpLocks/>
          </p:cNvGrpSpPr>
          <p:nvPr/>
        </p:nvGrpSpPr>
        <p:grpSpPr bwMode="auto">
          <a:xfrm>
            <a:off x="1207478" y="4480488"/>
            <a:ext cx="7772401" cy="666000"/>
            <a:chOff x="486" y="2740"/>
            <a:chExt cx="4896" cy="453"/>
          </a:xfrm>
        </p:grpSpPr>
        <p:sp>
          <p:nvSpPr>
            <p:cNvPr id="37" name="직사각형 36"/>
            <p:cNvSpPr/>
            <p:nvPr/>
          </p:nvSpPr>
          <p:spPr bwMode="auto">
            <a:xfrm>
              <a:off x="486" y="2740"/>
              <a:ext cx="732" cy="453"/>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400" b="1" dirty="0">
                  <a:latin typeface="Tahoma" pitchFamily="34" charset="0"/>
                </a:rPr>
                <a:t>현황 및 계획</a:t>
              </a:r>
            </a:p>
          </p:txBody>
        </p:sp>
        <p:sp>
          <p:nvSpPr>
            <p:cNvPr id="38" name="Rectangle 13"/>
            <p:cNvSpPr>
              <a:spLocks noChangeArrowheads="1"/>
            </p:cNvSpPr>
            <p:nvPr/>
          </p:nvSpPr>
          <p:spPr bwMode="auto">
            <a:xfrm>
              <a:off x="1491" y="2740"/>
              <a:ext cx="3891" cy="45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lvl="1" indent="-188913" defTabSz="957263">
                <a:spcBef>
                  <a:spcPct val="0"/>
                </a:spcBef>
                <a:defRPr/>
              </a:pPr>
              <a:r>
                <a:rPr lang="ko-KR" altLang="en-US" sz="1300" b="1" dirty="0" smtClean="0"/>
                <a:t>시추용 </a:t>
              </a:r>
              <a:r>
                <a:rPr lang="en-US" altLang="ko-KR" sz="1300" b="1" dirty="0" smtClean="0"/>
                <a:t>PDC </a:t>
              </a:r>
              <a:r>
                <a:rPr lang="ko-KR" altLang="en-US" sz="1300" b="1" dirty="0" smtClean="0"/>
                <a:t>초도 매출 달성 </a:t>
              </a:r>
              <a:r>
                <a:rPr lang="en-US" altLang="ko-KR" sz="1300" b="1" dirty="0" smtClean="0"/>
                <a:t>(</a:t>
              </a:r>
              <a:r>
                <a:rPr lang="ko-KR" altLang="en-US" sz="1300" b="1" dirty="0" smtClean="0"/>
                <a:t>중국 선도 </a:t>
              </a:r>
              <a:r>
                <a:rPr lang="ko-KR" altLang="en-US" sz="1300" b="1" dirty="0" err="1" smtClean="0"/>
                <a:t>고객社</a:t>
              </a:r>
              <a:r>
                <a:rPr lang="ko-KR" altLang="en-US" sz="1300" b="1" dirty="0" smtClean="0"/>
                <a:t> 등 </a:t>
              </a:r>
              <a:r>
                <a:rPr lang="en-US" altLang="ko-KR" sz="1300" b="1" dirty="0" smtClean="0"/>
                <a:t>2</a:t>
              </a:r>
              <a:r>
                <a:rPr lang="ko-KR" altLang="en-US" sz="1300" b="1" dirty="0" smtClean="0"/>
                <a:t>개社</a:t>
              </a:r>
              <a:r>
                <a:rPr lang="en-US" altLang="ko-KR" sz="1300" b="1" dirty="0" smtClean="0"/>
                <a:t>)</a:t>
              </a:r>
            </a:p>
            <a:p>
              <a:pPr marL="188913" lvl="1" indent="-188913" defTabSz="957263">
                <a:spcBef>
                  <a:spcPct val="0"/>
                </a:spcBef>
                <a:defRPr/>
              </a:pPr>
              <a:r>
                <a:rPr lang="ko-KR" altLang="en-US" sz="1300" b="1" dirty="0" smtClean="0"/>
                <a:t>미국 </a:t>
              </a:r>
              <a:r>
                <a:rPr lang="en-US" altLang="ko-KR" sz="1300" b="1" dirty="0" smtClean="0"/>
                <a:t>Major </a:t>
              </a:r>
              <a:r>
                <a:rPr lang="ko-KR" altLang="en-US" sz="1300" b="1" dirty="0" smtClean="0"/>
                <a:t>고객과의 양산테스트 확대 진행 중</a:t>
              </a:r>
              <a:endParaRPr lang="en-US" altLang="ko-KR" sz="1300" b="1" dirty="0" smtClean="0"/>
            </a:p>
          </p:txBody>
        </p:sp>
      </p:grpSp>
      <p:sp>
        <p:nvSpPr>
          <p:cNvPr id="40" name="Text Box 17"/>
          <p:cNvSpPr txBox="1">
            <a:spLocks noChangeArrowheads="1"/>
          </p:cNvSpPr>
          <p:nvPr/>
        </p:nvSpPr>
        <p:spPr bwMode="auto">
          <a:xfrm>
            <a:off x="5829300" y="6536632"/>
            <a:ext cx="811213" cy="244475"/>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000" dirty="0"/>
              <a:t>Drill bit</a:t>
            </a:r>
          </a:p>
        </p:txBody>
      </p:sp>
      <p:grpSp>
        <p:nvGrpSpPr>
          <p:cNvPr id="41" name="Group 18"/>
          <p:cNvGrpSpPr>
            <a:grpSpLocks/>
          </p:cNvGrpSpPr>
          <p:nvPr/>
        </p:nvGrpSpPr>
        <p:grpSpPr bwMode="auto">
          <a:xfrm>
            <a:off x="7091512" y="5445060"/>
            <a:ext cx="1439862" cy="1349375"/>
            <a:chOff x="4487" y="3296"/>
            <a:chExt cx="907" cy="850"/>
          </a:xfrm>
        </p:grpSpPr>
        <p:pic>
          <p:nvPicPr>
            <p:cNvPr id="42" name="Picture 19" descr="PDC3"/>
            <p:cNvPicPr preferRelativeResize="0">
              <a:picLocks noChangeArrowheads="1"/>
            </p:cNvPicPr>
            <p:nvPr/>
          </p:nvPicPr>
          <p:blipFill>
            <a:blip r:embed="rId3" cstate="print">
              <a:lum bright="14000" contrast="4000"/>
            </a:blip>
            <a:srcRect l="49263" t="46889" r="29008" b="30257"/>
            <a:stretch>
              <a:fillRect/>
            </a:stretch>
          </p:blipFill>
          <p:spPr bwMode="auto">
            <a:xfrm>
              <a:off x="4487" y="3296"/>
              <a:ext cx="907" cy="680"/>
            </a:xfrm>
            <a:prstGeom prst="rect">
              <a:avLst/>
            </a:prstGeom>
            <a:solidFill>
              <a:schemeClr val="tx1">
                <a:alpha val="75000"/>
              </a:schemeClr>
            </a:solidFill>
            <a:ln w="9525" algn="ctr">
              <a:noFill/>
              <a:miter lim="800000"/>
              <a:headEnd/>
              <a:tailEnd/>
            </a:ln>
            <a:effectLst>
              <a:outerShdw dist="35921" dir="2700000" algn="ctr" rotWithShape="0">
                <a:schemeClr val="hlink">
                  <a:alpha val="50000"/>
                </a:schemeClr>
              </a:outerShdw>
            </a:effectLst>
          </p:spPr>
        </p:pic>
        <p:sp>
          <p:nvSpPr>
            <p:cNvPr id="43" name="Text Box 20"/>
            <p:cNvSpPr txBox="1">
              <a:spLocks noChangeArrowheads="1"/>
            </p:cNvSpPr>
            <p:nvPr/>
          </p:nvSpPr>
          <p:spPr bwMode="auto">
            <a:xfrm>
              <a:off x="4682" y="3992"/>
              <a:ext cx="511" cy="154"/>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000"/>
                <a:t>PDC</a:t>
              </a:r>
            </a:p>
          </p:txBody>
        </p:sp>
      </p:grpSp>
      <p:grpSp>
        <p:nvGrpSpPr>
          <p:cNvPr id="44" name="Group 22"/>
          <p:cNvGrpSpPr>
            <a:grpSpLocks/>
          </p:cNvGrpSpPr>
          <p:nvPr/>
        </p:nvGrpSpPr>
        <p:grpSpPr bwMode="auto">
          <a:xfrm>
            <a:off x="2444750" y="5423794"/>
            <a:ext cx="1439863" cy="1333500"/>
            <a:chOff x="1335" y="3296"/>
            <a:chExt cx="907" cy="840"/>
          </a:xfrm>
        </p:grpSpPr>
        <p:pic>
          <p:nvPicPr>
            <p:cNvPr id="45" name="Picture 23" descr="drilling_rig"/>
            <p:cNvPicPr preferRelativeResize="0">
              <a:picLocks noChangeArrowheads="1"/>
            </p:cNvPicPr>
            <p:nvPr/>
          </p:nvPicPr>
          <p:blipFill>
            <a:blip r:embed="rId4" cstate="print">
              <a:lum bright="14000" contrast="4000"/>
            </a:blip>
            <a:srcRect/>
            <a:stretch>
              <a:fillRect/>
            </a:stretch>
          </p:blipFill>
          <p:spPr bwMode="auto">
            <a:xfrm>
              <a:off x="1335" y="3296"/>
              <a:ext cx="907" cy="680"/>
            </a:xfrm>
            <a:prstGeom prst="rect">
              <a:avLst/>
            </a:prstGeom>
            <a:solidFill>
              <a:schemeClr val="tx1">
                <a:alpha val="75000"/>
              </a:schemeClr>
            </a:solidFill>
            <a:ln w="9525" algn="ctr">
              <a:noFill/>
              <a:miter lim="800000"/>
              <a:headEnd/>
              <a:tailEnd/>
            </a:ln>
            <a:effectLst>
              <a:outerShdw dist="35921" dir="2700000" algn="ctr" rotWithShape="0">
                <a:schemeClr val="hlink">
                  <a:alpha val="50000"/>
                </a:schemeClr>
              </a:outerShdw>
            </a:effectLst>
          </p:spPr>
        </p:pic>
        <p:sp>
          <p:nvSpPr>
            <p:cNvPr id="46" name="Text Box 24"/>
            <p:cNvSpPr txBox="1">
              <a:spLocks noChangeArrowheads="1"/>
            </p:cNvSpPr>
            <p:nvPr/>
          </p:nvSpPr>
          <p:spPr bwMode="auto">
            <a:xfrm>
              <a:off x="1550" y="3982"/>
              <a:ext cx="511" cy="154"/>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000"/>
                <a:t>Drilling rig</a:t>
              </a:r>
            </a:p>
          </p:txBody>
        </p:sp>
      </p:grpSp>
      <p:sp>
        <p:nvSpPr>
          <p:cNvPr id="47" name="Text Box 25"/>
          <p:cNvSpPr txBox="1">
            <a:spLocks noChangeArrowheads="1"/>
          </p:cNvSpPr>
          <p:nvPr/>
        </p:nvSpPr>
        <p:spPr bwMode="auto">
          <a:xfrm>
            <a:off x="4284663" y="6512819"/>
            <a:ext cx="811212" cy="244475"/>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000"/>
              <a:t>Drill rod</a:t>
            </a:r>
          </a:p>
        </p:txBody>
      </p:sp>
      <p:pic>
        <p:nvPicPr>
          <p:cNvPr id="48" name="Picture 26" descr="Drill bit_PDC"/>
          <p:cNvPicPr preferRelativeResize="0">
            <a:picLocks noChangeArrowheads="1"/>
          </p:cNvPicPr>
          <p:nvPr/>
        </p:nvPicPr>
        <p:blipFill>
          <a:blip r:embed="rId5" cstate="print">
            <a:lum bright="14000" contrast="4000"/>
          </a:blip>
          <a:srcRect l="6419" r="39198"/>
          <a:stretch>
            <a:fillRect/>
          </a:stretch>
        </p:blipFill>
        <p:spPr bwMode="auto">
          <a:xfrm>
            <a:off x="3983038" y="5434907"/>
            <a:ext cx="1439862" cy="1079500"/>
          </a:xfrm>
          <a:prstGeom prst="rect">
            <a:avLst/>
          </a:prstGeom>
          <a:solidFill>
            <a:schemeClr val="tx1">
              <a:alpha val="75000"/>
            </a:schemeClr>
          </a:solidFill>
          <a:ln w="9525" algn="ctr">
            <a:noFill/>
            <a:miter lim="800000"/>
            <a:headEnd/>
            <a:tailEnd/>
          </a:ln>
          <a:effectLst>
            <a:outerShdw dist="35921" dir="2700000" algn="ctr" rotWithShape="0">
              <a:schemeClr val="hlink">
                <a:alpha val="50000"/>
              </a:schemeClr>
            </a:outerShdw>
          </a:effectLst>
        </p:spPr>
      </p:pic>
      <p:pic>
        <p:nvPicPr>
          <p:cNvPr id="49" name="Picture 502"/>
          <p:cNvPicPr>
            <a:picLocks noChangeAspect="1" noChangeArrowheads="1"/>
          </p:cNvPicPr>
          <p:nvPr/>
        </p:nvPicPr>
        <p:blipFill>
          <a:blip r:embed="rId6" cstate="print">
            <a:lum bright="14000" contrast="4000"/>
          </a:blip>
          <a:srcRect/>
          <a:stretch>
            <a:fillRect/>
          </a:stretch>
        </p:blipFill>
        <p:spPr bwMode="auto">
          <a:xfrm>
            <a:off x="5515271" y="5443396"/>
            <a:ext cx="1487303" cy="1080000"/>
          </a:xfrm>
          <a:prstGeom prst="rect">
            <a:avLst/>
          </a:prstGeom>
          <a:solidFill>
            <a:schemeClr val="tx1">
              <a:alpha val="75000"/>
            </a:schemeClr>
          </a:solidFill>
          <a:ln w="9525" algn="ctr">
            <a:noFill/>
            <a:miter lim="800000"/>
            <a:headEnd/>
            <a:tailEnd/>
          </a:ln>
          <a:effectLst>
            <a:outerShdw dist="35921" dir="2700000" algn="ctr" rotWithShape="0">
              <a:schemeClr val="hlink">
                <a:alpha val="50000"/>
              </a:schemeClr>
            </a:outerShdw>
          </a:effectLst>
        </p:spPr>
      </p:pic>
      <p:grpSp>
        <p:nvGrpSpPr>
          <p:cNvPr id="52" name="그룹 51"/>
          <p:cNvGrpSpPr/>
          <p:nvPr/>
        </p:nvGrpSpPr>
        <p:grpSpPr>
          <a:xfrm>
            <a:off x="1207478" y="899525"/>
            <a:ext cx="7775939" cy="683810"/>
            <a:chOff x="771525" y="825094"/>
            <a:chExt cx="7775939" cy="683810"/>
          </a:xfrm>
        </p:grpSpPr>
        <p:sp>
          <p:nvSpPr>
            <p:cNvPr id="51" name="Rectangle 13"/>
            <p:cNvSpPr>
              <a:spLocks noChangeArrowheads="1"/>
            </p:cNvSpPr>
            <p:nvPr/>
          </p:nvSpPr>
          <p:spPr bwMode="auto">
            <a:xfrm>
              <a:off x="2370501" y="825094"/>
              <a:ext cx="6176963" cy="66600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ko-KR" altLang="en-US" sz="1300" b="1" dirty="0" smtClean="0"/>
                <a:t>석유</a:t>
              </a:r>
              <a:r>
                <a:rPr lang="en-US" altLang="ko-KR" sz="1300" b="1" dirty="0" smtClean="0"/>
                <a:t>, </a:t>
              </a:r>
              <a:r>
                <a:rPr lang="ko-KR" altLang="en-US" sz="1300" b="1" dirty="0" smtClean="0"/>
                <a:t>가스 자원 확보 경쟁에 따른 시추용 다이아몬드 소재 수요 증가</a:t>
              </a:r>
              <a:endParaRPr lang="en-US" altLang="ko-KR" sz="1300" b="1" dirty="0" smtClean="0"/>
            </a:p>
            <a:p>
              <a:pPr marL="188913" indent="-188913" defTabSz="957263">
                <a:spcBef>
                  <a:spcPct val="0"/>
                </a:spcBef>
                <a:defRPr/>
              </a:pPr>
              <a:r>
                <a:rPr lang="ko-KR" altLang="en-US" sz="1300" b="1" dirty="0" smtClean="0"/>
                <a:t>시추를 위해 기존보다 깊은 지층의 열악한 조건 증가</a:t>
              </a:r>
              <a:endParaRPr lang="en-US" altLang="ko-KR" sz="1300" b="1" dirty="0" smtClean="0"/>
            </a:p>
          </p:txBody>
        </p:sp>
        <p:sp>
          <p:nvSpPr>
            <p:cNvPr id="39" name="직사각형 5"/>
            <p:cNvSpPr/>
            <p:nvPr/>
          </p:nvSpPr>
          <p:spPr bwMode="auto">
            <a:xfrm>
              <a:off x="771525" y="842904"/>
              <a:ext cx="1162050" cy="666000"/>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400" b="1" dirty="0" smtClean="0">
                  <a:latin typeface="Tahoma" pitchFamily="34" charset="0"/>
                </a:rPr>
                <a:t>배경</a:t>
              </a:r>
              <a:endParaRPr lang="ko-KR" altLang="en-US" sz="1400" b="1" dirty="0">
                <a:latin typeface="Tahoma" pitchFamily="34" charset="0"/>
              </a:endParaRPr>
            </a:p>
          </p:txBody>
        </p:sp>
      </p:gr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dirty="0" smtClean="0"/>
              <a:t>복합소재</a:t>
            </a:r>
            <a:endParaRPr kumimoji="0" lang="ko-KR" altLang="en-US" sz="2000" b="1" dirty="0"/>
          </a:p>
        </p:txBody>
      </p:sp>
      <p:sp>
        <p:nvSpPr>
          <p:cNvPr id="13315"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18922FE5-DE65-40BA-9017-163DBA861510}" type="slidenum">
              <a:rPr kumimoji="0" lang="ko-KR" altLang="en-US" sz="1200">
                <a:solidFill>
                  <a:schemeClr val="tx1"/>
                </a:solidFill>
              </a:rPr>
              <a:pPr algn="r" defTabSz="957263">
                <a:spcBef>
                  <a:spcPct val="0"/>
                </a:spcBef>
                <a:buFontTx/>
                <a:buNone/>
              </a:pPr>
              <a:t>12</a:t>
            </a:fld>
            <a:endParaRPr kumimoji="0" lang="en-US" altLang="ko-KR" sz="1200">
              <a:solidFill>
                <a:schemeClr val="tx1"/>
              </a:solidFill>
            </a:endParaRPr>
          </a:p>
        </p:txBody>
      </p:sp>
      <p:sp>
        <p:nvSpPr>
          <p:cNvPr id="7181" name="Rectangle 13"/>
          <p:cNvSpPr>
            <a:spLocks noChangeArrowheads="1"/>
          </p:cNvSpPr>
          <p:nvPr/>
        </p:nvSpPr>
        <p:spPr bwMode="auto">
          <a:xfrm>
            <a:off x="1012825" y="3883851"/>
            <a:ext cx="3465513" cy="1976437"/>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en-US" altLang="ko-KR" b="1" dirty="0" smtClean="0"/>
              <a:t>CNG </a:t>
            </a:r>
            <a:r>
              <a:rPr lang="ko-KR" altLang="en-US" b="1" dirty="0" smtClean="0"/>
              <a:t>탱크 미주 첫 수출</a:t>
            </a:r>
            <a:endParaRPr lang="en-US" altLang="ko-KR" b="1" dirty="0" smtClean="0"/>
          </a:p>
          <a:p>
            <a:pPr marL="188913" indent="-188913" defTabSz="957263">
              <a:spcBef>
                <a:spcPct val="0"/>
              </a:spcBef>
              <a:defRPr/>
            </a:pPr>
            <a:endParaRPr lang="en-US" altLang="ko-KR" b="1" dirty="0" smtClean="0"/>
          </a:p>
          <a:p>
            <a:pPr marL="188913" indent="-188913" defTabSz="957263">
              <a:spcBef>
                <a:spcPct val="0"/>
              </a:spcBef>
              <a:defRPr/>
            </a:pPr>
            <a:r>
              <a:rPr lang="ko-KR" altLang="en-US" b="1" dirty="0" err="1" smtClean="0"/>
              <a:t>택시외</a:t>
            </a:r>
            <a:r>
              <a:rPr lang="ko-KR" altLang="en-US" b="1" dirty="0" smtClean="0"/>
              <a:t> 시장 개척</a:t>
            </a:r>
            <a:endParaRPr lang="en-US" altLang="ko-KR" b="1" dirty="0" smtClean="0"/>
          </a:p>
          <a:p>
            <a:pPr marL="188913" indent="-188913" defTabSz="957263">
              <a:spcBef>
                <a:spcPct val="0"/>
              </a:spcBef>
              <a:buNone/>
              <a:defRPr/>
            </a:pPr>
            <a:r>
              <a:rPr lang="en-US" altLang="ko-KR" b="1" dirty="0" smtClean="0"/>
              <a:t>  </a:t>
            </a:r>
            <a:r>
              <a:rPr lang="en-US" altLang="ko-KR" dirty="0" smtClean="0"/>
              <a:t>- </a:t>
            </a:r>
            <a:r>
              <a:rPr lang="ko-KR" altLang="en-US" dirty="0" smtClean="0"/>
              <a:t>법인용 업무차량</a:t>
            </a:r>
            <a:endParaRPr lang="en-US" altLang="ko-KR" dirty="0" smtClean="0"/>
          </a:p>
        </p:txBody>
      </p:sp>
      <p:sp>
        <p:nvSpPr>
          <p:cNvPr id="2" name="Rectangle 13"/>
          <p:cNvSpPr>
            <a:spLocks noChangeArrowheads="1"/>
          </p:cNvSpPr>
          <p:nvPr/>
        </p:nvSpPr>
        <p:spPr bwMode="auto">
          <a:xfrm>
            <a:off x="5569248" y="3883851"/>
            <a:ext cx="3465513" cy="1976437"/>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72000" tIns="154800" rIns="72000" bIns="154800" anchor="ctr"/>
          <a:lstStyle/>
          <a:p>
            <a:pPr marL="188913" indent="-188913" defTabSz="957263">
              <a:spcBef>
                <a:spcPct val="0"/>
              </a:spcBef>
              <a:defRPr/>
            </a:pPr>
            <a:r>
              <a:rPr lang="ko-KR" altLang="en-US" b="1" dirty="0" smtClean="0"/>
              <a:t>제품 포트폴리오 확대 </a:t>
            </a:r>
            <a:r>
              <a:rPr lang="en-US" altLang="ko-KR" b="1" dirty="0" smtClean="0"/>
              <a:t>(</a:t>
            </a:r>
            <a:r>
              <a:rPr lang="ko-KR" altLang="en-US" b="1" dirty="0" smtClean="0"/>
              <a:t>대용량</a:t>
            </a:r>
            <a:r>
              <a:rPr lang="en-US" altLang="ko-KR" b="1" dirty="0" smtClean="0"/>
              <a:t>)</a:t>
            </a:r>
            <a:endParaRPr lang="en-US" altLang="ko-KR" b="1" dirty="0">
              <a:sym typeface="Wingdings" pitchFamily="2" charset="2"/>
            </a:endParaRPr>
          </a:p>
          <a:p>
            <a:pPr marL="188913" indent="-188913" defTabSz="957263">
              <a:spcBef>
                <a:spcPct val="0"/>
              </a:spcBef>
              <a:buNone/>
              <a:defRPr/>
            </a:pPr>
            <a:endParaRPr lang="en-US" altLang="ko-KR" b="1" dirty="0" smtClean="0">
              <a:sym typeface="Wingdings" pitchFamily="2" charset="2"/>
            </a:endParaRPr>
          </a:p>
          <a:p>
            <a:pPr marL="188913" indent="-188913" defTabSz="957263">
              <a:spcBef>
                <a:spcPct val="0"/>
              </a:spcBef>
              <a:defRPr/>
            </a:pPr>
            <a:r>
              <a:rPr lang="ko-KR" altLang="en-US" b="1" dirty="0" err="1" smtClean="0">
                <a:sym typeface="Wingdings" pitchFamily="2" charset="2"/>
              </a:rPr>
              <a:t>완성차</a:t>
            </a:r>
            <a:r>
              <a:rPr lang="ko-KR" altLang="en-US" b="1" dirty="0" smtClean="0">
                <a:sym typeface="Wingdings" pitchFamily="2" charset="2"/>
              </a:rPr>
              <a:t> </a:t>
            </a:r>
            <a:r>
              <a:rPr lang="en-US" altLang="ko-KR" b="1" dirty="0" smtClean="0">
                <a:sym typeface="Wingdings" pitchFamily="2" charset="2"/>
              </a:rPr>
              <a:t>OEM</a:t>
            </a:r>
            <a:r>
              <a:rPr lang="ko-KR" altLang="en-US" b="1" dirty="0" smtClean="0">
                <a:sym typeface="Wingdings" pitchFamily="2" charset="2"/>
              </a:rPr>
              <a:t>시장</a:t>
            </a:r>
            <a:r>
              <a:rPr lang="en-US" altLang="ko-KR" b="1" dirty="0" smtClean="0">
                <a:sym typeface="Wingdings" pitchFamily="2" charset="2"/>
              </a:rPr>
              <a:t> </a:t>
            </a:r>
            <a:r>
              <a:rPr lang="ko-KR" altLang="en-US" b="1" dirty="0" smtClean="0">
                <a:sym typeface="Wingdings" pitchFamily="2" charset="2"/>
              </a:rPr>
              <a:t>진입</a:t>
            </a:r>
            <a:endParaRPr lang="en-US" altLang="ko-KR" b="1" dirty="0" smtClean="0">
              <a:sym typeface="Wingdings" pitchFamily="2" charset="2"/>
            </a:endParaRPr>
          </a:p>
        </p:txBody>
      </p:sp>
      <p:sp>
        <p:nvSpPr>
          <p:cNvPr id="13319" name="TextBox 17"/>
          <p:cNvSpPr txBox="1">
            <a:spLocks noChangeArrowheads="1"/>
          </p:cNvSpPr>
          <p:nvPr/>
        </p:nvSpPr>
        <p:spPr bwMode="auto">
          <a:xfrm>
            <a:off x="6262590" y="3481998"/>
            <a:ext cx="2104398" cy="271279"/>
          </a:xfrm>
          <a:prstGeom prst="rect">
            <a:avLst/>
          </a:prstGeom>
          <a:noFill/>
          <a:ln w="9525">
            <a:noFill/>
            <a:miter lim="800000"/>
            <a:headEnd/>
            <a:tailEnd/>
          </a:ln>
        </p:spPr>
        <p:txBody>
          <a:bodyPr anchor="ctr"/>
          <a:lstStyle/>
          <a:p>
            <a:pPr algn="ctr" eaLnBrk="0" latinLnBrk="1" hangingPunct="0">
              <a:spcBef>
                <a:spcPct val="0"/>
              </a:spcBef>
              <a:buFontTx/>
              <a:buNone/>
            </a:pPr>
            <a:r>
              <a:rPr lang="ko-KR" altLang="en-US" sz="1800" b="1" u="sng" dirty="0">
                <a:solidFill>
                  <a:schemeClr val="folHlink"/>
                </a:solidFill>
              </a:rPr>
              <a:t>향후 사업 전략</a:t>
            </a:r>
            <a:endParaRPr lang="en-US" altLang="ko-KR" sz="1800" b="1" u="sng" dirty="0">
              <a:solidFill>
                <a:schemeClr val="folHlink"/>
              </a:solidFill>
            </a:endParaRPr>
          </a:p>
        </p:txBody>
      </p:sp>
      <p:sp>
        <p:nvSpPr>
          <p:cNvPr id="17423" name="Text Box 5"/>
          <p:cNvSpPr txBox="1">
            <a:spLocks noChangeArrowheads="1"/>
          </p:cNvSpPr>
          <p:nvPr/>
        </p:nvSpPr>
        <p:spPr bwMode="auto">
          <a:xfrm>
            <a:off x="985838" y="935020"/>
            <a:ext cx="8118475" cy="1850710"/>
          </a:xfrm>
          <a:prstGeom prst="rect">
            <a:avLst/>
          </a:prstGeom>
          <a:solidFill>
            <a:schemeClr val="bg1"/>
          </a:solidFill>
          <a:ln w="9525" algn="ctr">
            <a:noFill/>
            <a:miter lim="800000"/>
            <a:headEnd/>
            <a:tailEnd/>
          </a:ln>
          <a:effectLst>
            <a:outerShdw dist="35921" dir="2700000" algn="ctr" rotWithShape="0">
              <a:srgbClr val="808080"/>
            </a:outerShdw>
          </a:effectLst>
        </p:spPr>
        <p:txBody>
          <a:bodyPr lIns="0" rIns="0"/>
          <a:lstStyle/>
          <a:p>
            <a:pPr marL="180975" indent="-180975" defTabSz="957263">
              <a:lnSpc>
                <a:spcPct val="110000"/>
              </a:lnSpc>
              <a:buNone/>
              <a:defRPr/>
            </a:pPr>
            <a:r>
              <a:rPr lang="en-US" altLang="ko-KR" sz="1800" b="1" dirty="0" smtClean="0"/>
              <a:t>Global Market</a:t>
            </a:r>
            <a:r>
              <a:rPr lang="ko-KR" altLang="en-US" sz="1800" b="1" dirty="0" smtClean="0"/>
              <a:t> 고성장 예상</a:t>
            </a:r>
            <a:endParaRPr lang="en-US" altLang="ko-KR" sz="1800" baseline="30000" dirty="0"/>
          </a:p>
          <a:p>
            <a:pPr marL="630238" lvl="1" indent="-173038" defTabSz="957263">
              <a:lnSpc>
                <a:spcPct val="110000"/>
              </a:lnSpc>
              <a:defRPr/>
            </a:pPr>
            <a:r>
              <a:rPr lang="en-US" altLang="ko-KR" dirty="0" smtClean="0"/>
              <a:t>2013</a:t>
            </a:r>
            <a:r>
              <a:rPr lang="ko-KR" altLang="en-US" dirty="0" smtClean="0"/>
              <a:t>년 미국시장 두 </a:t>
            </a:r>
            <a:r>
              <a:rPr lang="ko-KR" altLang="en-US" dirty="0" err="1" smtClean="0"/>
              <a:t>자리수</a:t>
            </a:r>
            <a:r>
              <a:rPr lang="ko-KR" altLang="en-US" dirty="0" smtClean="0"/>
              <a:t> 성장 예상</a:t>
            </a:r>
            <a:endParaRPr lang="en-US" altLang="ko-KR" dirty="0" smtClean="0"/>
          </a:p>
          <a:p>
            <a:pPr marL="893763" lvl="2" indent="-192088" defTabSz="957263">
              <a:lnSpc>
                <a:spcPct val="110000"/>
              </a:lnSpc>
              <a:buNone/>
              <a:defRPr/>
            </a:pPr>
            <a:r>
              <a:rPr lang="en-US" altLang="ko-KR" dirty="0" smtClean="0"/>
              <a:t>-  </a:t>
            </a:r>
            <a:r>
              <a:rPr lang="ko-KR" altLang="en-US" dirty="0" smtClean="0"/>
              <a:t>미국</a:t>
            </a:r>
            <a:r>
              <a:rPr lang="en-US" altLang="ko-KR" dirty="0" smtClean="0"/>
              <a:t> 2035</a:t>
            </a:r>
            <a:r>
              <a:rPr lang="ko-KR" altLang="en-US" dirty="0" smtClean="0"/>
              <a:t>년까지 신규 발전설비의 </a:t>
            </a:r>
            <a:r>
              <a:rPr lang="en-US" altLang="ko-KR" dirty="0" smtClean="0"/>
              <a:t>60%</a:t>
            </a:r>
            <a:r>
              <a:rPr lang="ko-KR" altLang="en-US" dirty="0" smtClean="0"/>
              <a:t>를 가스발전으로 확충할 전망</a:t>
            </a:r>
            <a:r>
              <a:rPr lang="en-US" altLang="ko-KR" dirty="0" smtClean="0"/>
              <a:t>*</a:t>
            </a:r>
          </a:p>
          <a:p>
            <a:pPr marL="630238" lvl="1" indent="-173038" defTabSz="957263">
              <a:lnSpc>
                <a:spcPct val="110000"/>
              </a:lnSpc>
              <a:defRPr/>
            </a:pPr>
            <a:r>
              <a:rPr lang="ko-KR" altLang="en-US" dirty="0" smtClean="0"/>
              <a:t>국내 하반기 회복 예상 </a:t>
            </a:r>
            <a:r>
              <a:rPr lang="en-US" altLang="ko-KR" dirty="0" smtClean="0"/>
              <a:t>(</a:t>
            </a:r>
            <a:r>
              <a:rPr lang="ko-KR" altLang="en-US" dirty="0" smtClean="0"/>
              <a:t>경제성 인식 확산</a:t>
            </a:r>
            <a:r>
              <a:rPr lang="en-US" altLang="ko-KR" dirty="0" smtClean="0"/>
              <a:t>)</a:t>
            </a:r>
            <a:endParaRPr lang="en-US" altLang="ko-KR" dirty="0"/>
          </a:p>
        </p:txBody>
      </p:sp>
      <p:sp>
        <p:nvSpPr>
          <p:cNvPr id="13321" name="Text Box 16"/>
          <p:cNvSpPr txBox="1">
            <a:spLocks noChangeArrowheads="1"/>
          </p:cNvSpPr>
          <p:nvPr/>
        </p:nvSpPr>
        <p:spPr bwMode="auto">
          <a:xfrm>
            <a:off x="1019175" y="6314145"/>
            <a:ext cx="7724775" cy="261610"/>
          </a:xfrm>
          <a:prstGeom prst="rect">
            <a:avLst/>
          </a:prstGeom>
          <a:noFill/>
          <a:ln w="9525" algn="ctr">
            <a:noFill/>
            <a:miter lim="800000"/>
            <a:headEnd/>
            <a:tailEnd/>
          </a:ln>
        </p:spPr>
        <p:txBody>
          <a:bodyPr lIns="0" rIns="0">
            <a:spAutoFit/>
          </a:bodyPr>
          <a:lstStyle/>
          <a:p>
            <a:pPr marL="342900" indent="-342900" defTabSz="957263">
              <a:buFontTx/>
              <a:buNone/>
            </a:pPr>
            <a:r>
              <a:rPr lang="en-US" altLang="ko-KR" sz="1100" dirty="0"/>
              <a:t>*     </a:t>
            </a:r>
            <a:r>
              <a:rPr lang="en-US" altLang="ko-KR" sz="1100" dirty="0" smtClean="0"/>
              <a:t>2013</a:t>
            </a:r>
            <a:r>
              <a:rPr lang="ko-KR" altLang="en-US" sz="1100" dirty="0" smtClean="0"/>
              <a:t>년 </a:t>
            </a:r>
            <a:r>
              <a:rPr lang="en-US" altLang="ko-KR" sz="1100" dirty="0" smtClean="0"/>
              <a:t>3</a:t>
            </a:r>
            <a:r>
              <a:rPr lang="ko-KR" altLang="en-US" sz="1100" dirty="0" smtClean="0"/>
              <a:t>월 </a:t>
            </a:r>
            <a:r>
              <a:rPr lang="en-US" altLang="ko-KR" sz="1100" dirty="0" smtClean="0"/>
              <a:t>27</a:t>
            </a:r>
            <a:r>
              <a:rPr lang="ko-KR" altLang="en-US" sz="1100" dirty="0" smtClean="0"/>
              <a:t>일</a:t>
            </a:r>
            <a:r>
              <a:rPr lang="en-US" altLang="ko-KR" sz="1100" dirty="0" smtClean="0"/>
              <a:t>,</a:t>
            </a:r>
            <a:r>
              <a:rPr lang="ko-KR" altLang="en-US" sz="1100" dirty="0" smtClean="0"/>
              <a:t> 경기개발연구원</a:t>
            </a:r>
            <a:r>
              <a:rPr lang="en-US" altLang="ko-KR" sz="1100" dirty="0" smtClean="0"/>
              <a:t>, “Shale Gas, </a:t>
            </a:r>
            <a:r>
              <a:rPr lang="ko-KR" altLang="en-US" sz="1100" dirty="0" smtClean="0"/>
              <a:t>세계경제 저성장 극복의 돌파구</a:t>
            </a:r>
            <a:r>
              <a:rPr lang="en-US" altLang="ko-KR" sz="1100" dirty="0" smtClean="0"/>
              <a:t>“ Report</a:t>
            </a:r>
            <a:endParaRPr lang="ko-KR" altLang="en-US" sz="1100" dirty="0"/>
          </a:p>
        </p:txBody>
      </p:sp>
      <p:sp>
        <p:nvSpPr>
          <p:cNvPr id="10" name="TextBox 17"/>
          <p:cNvSpPr txBox="1">
            <a:spLocks noChangeArrowheads="1"/>
          </p:cNvSpPr>
          <p:nvPr/>
        </p:nvSpPr>
        <p:spPr bwMode="auto">
          <a:xfrm>
            <a:off x="2029603" y="3415658"/>
            <a:ext cx="1473200" cy="254000"/>
          </a:xfrm>
          <a:prstGeom prst="rect">
            <a:avLst/>
          </a:prstGeom>
          <a:noFill/>
          <a:ln w="9525">
            <a:noFill/>
            <a:miter lim="800000"/>
            <a:headEnd/>
            <a:tailEnd/>
          </a:ln>
        </p:spPr>
        <p:txBody>
          <a:bodyPr anchor="ctr"/>
          <a:lstStyle/>
          <a:p>
            <a:pPr algn="ctr" eaLnBrk="0" latinLnBrk="1" hangingPunct="0">
              <a:spcBef>
                <a:spcPct val="0"/>
              </a:spcBef>
              <a:buFontTx/>
              <a:buNone/>
            </a:pPr>
            <a:r>
              <a:rPr lang="ko-KR" altLang="en-US" sz="1800" b="1" u="sng" dirty="0">
                <a:solidFill>
                  <a:schemeClr val="folHlink"/>
                </a:solidFill>
              </a:rPr>
              <a:t>사업 </a:t>
            </a:r>
            <a:r>
              <a:rPr lang="ko-KR" altLang="en-US" sz="1800" b="1" u="sng" dirty="0" smtClean="0">
                <a:solidFill>
                  <a:schemeClr val="folHlink"/>
                </a:solidFill>
              </a:rPr>
              <a:t>현황</a:t>
            </a:r>
            <a:endParaRPr lang="ko-KR" altLang="en-US" sz="1800" b="1" u="sng" dirty="0">
              <a:solidFill>
                <a:schemeClr val="folHlink"/>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88950" y="231775"/>
            <a:ext cx="9169400" cy="304800"/>
          </a:xfrm>
          <a:prstGeom prst="rect">
            <a:avLst/>
          </a:prstGeom>
          <a:noFill/>
          <a:ln w="9525">
            <a:noFill/>
            <a:miter lim="800000"/>
            <a:headEnd/>
            <a:tailEnd/>
          </a:ln>
        </p:spPr>
        <p:txBody>
          <a:bodyPr lIns="0" tIns="0" rIns="0" bIns="0">
            <a:spAutoFit/>
          </a:bodyPr>
          <a:lstStyle/>
          <a:p>
            <a:pPr defTabSz="957263">
              <a:spcBef>
                <a:spcPct val="0"/>
              </a:spcBef>
              <a:buFontTx/>
              <a:buNone/>
            </a:pPr>
            <a:r>
              <a:rPr lang="ko-KR" altLang="en-US" sz="2000" b="1">
                <a:solidFill>
                  <a:schemeClr val="tx2"/>
                </a:solidFill>
              </a:rPr>
              <a:t>목차</a:t>
            </a:r>
          </a:p>
        </p:txBody>
      </p:sp>
      <p:sp>
        <p:nvSpPr>
          <p:cNvPr id="6147" name="Rectangle 3"/>
          <p:cNvSpPr>
            <a:spLocks noChangeArrowheads="1"/>
          </p:cNvSpPr>
          <p:nvPr/>
        </p:nvSpPr>
        <p:spPr bwMode="auto">
          <a:xfrm>
            <a:off x="1470025" y="1242961"/>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1</a:t>
            </a:r>
          </a:p>
        </p:txBody>
      </p:sp>
      <p:sp>
        <p:nvSpPr>
          <p:cNvPr id="6148" name="Rectangle 3"/>
          <p:cNvSpPr>
            <a:spLocks noChangeArrowheads="1"/>
          </p:cNvSpPr>
          <p:nvPr/>
        </p:nvSpPr>
        <p:spPr bwMode="auto">
          <a:xfrm>
            <a:off x="2308225" y="1255661"/>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ko-KR" altLang="en-US" sz="1800" b="1" dirty="0"/>
              <a:t>회사 </a:t>
            </a:r>
            <a:r>
              <a:rPr lang="ko-KR" altLang="en-US" sz="1800" b="1" dirty="0" smtClean="0"/>
              <a:t>소개</a:t>
            </a:r>
            <a:endParaRPr lang="ko-KR" altLang="en-US" sz="1800" b="1" dirty="0"/>
          </a:p>
        </p:txBody>
      </p:sp>
      <p:sp>
        <p:nvSpPr>
          <p:cNvPr id="6149" name="Text Box 8"/>
          <p:cNvSpPr txBox="1">
            <a:spLocks noChangeArrowheads="1"/>
          </p:cNvSpPr>
          <p:nvPr/>
        </p:nvSpPr>
        <p:spPr bwMode="auto">
          <a:xfrm>
            <a:off x="2362200" y="1798586"/>
            <a:ext cx="2908300" cy="1446550"/>
          </a:xfrm>
          <a:prstGeom prst="rect">
            <a:avLst/>
          </a:prstGeom>
          <a:noFill/>
          <a:ln w="9525" algn="ctr">
            <a:noFill/>
            <a:miter lim="800000"/>
            <a:headEnd/>
            <a:tailEnd/>
          </a:ln>
        </p:spPr>
        <p:txBody>
          <a:bodyPr rIns="0">
            <a:spAutoFit/>
          </a:bodyPr>
          <a:lstStyle/>
          <a:p>
            <a:pPr marL="177800" indent="-177800" defTabSz="957263"/>
            <a:r>
              <a:rPr lang="ko-KR" altLang="en-US" b="1" dirty="0"/>
              <a:t>회사 </a:t>
            </a:r>
            <a:r>
              <a:rPr lang="ko-KR" altLang="en-US" b="1" dirty="0" smtClean="0"/>
              <a:t>연혁                          </a:t>
            </a:r>
            <a:endParaRPr lang="en-US" altLang="ko-KR" b="1" dirty="0"/>
          </a:p>
          <a:p>
            <a:pPr marL="177800" indent="-177800" defTabSz="957263"/>
            <a:r>
              <a:rPr lang="ko-KR" altLang="en-US" b="1" dirty="0"/>
              <a:t>주식 </a:t>
            </a:r>
            <a:r>
              <a:rPr lang="ko-KR" altLang="en-US" b="1" dirty="0" smtClean="0"/>
              <a:t>정보</a:t>
            </a:r>
            <a:endParaRPr lang="en-US" altLang="ko-KR" b="1" dirty="0" smtClean="0"/>
          </a:p>
          <a:p>
            <a:pPr marL="177800" indent="-177800" defTabSz="957263"/>
            <a:r>
              <a:rPr lang="ko-KR" altLang="en-US" b="1" dirty="0" smtClean="0"/>
              <a:t>사업 부문 소개</a:t>
            </a:r>
            <a:endParaRPr lang="en-US" altLang="ko-KR" b="1" dirty="0" smtClean="0"/>
          </a:p>
          <a:p>
            <a:pPr marL="177800" indent="-177800" defTabSz="957263"/>
            <a:r>
              <a:rPr lang="en-US" altLang="ko-KR" b="1" dirty="0" smtClean="0"/>
              <a:t>Key Investment Highlights</a:t>
            </a:r>
          </a:p>
        </p:txBody>
      </p:sp>
      <p:sp>
        <p:nvSpPr>
          <p:cNvPr id="6151" name="Rectangle 3"/>
          <p:cNvSpPr>
            <a:spLocks noChangeArrowheads="1"/>
          </p:cNvSpPr>
          <p:nvPr/>
        </p:nvSpPr>
        <p:spPr bwMode="auto">
          <a:xfrm>
            <a:off x="1470025" y="3555637"/>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2</a:t>
            </a:r>
          </a:p>
        </p:txBody>
      </p:sp>
      <p:sp>
        <p:nvSpPr>
          <p:cNvPr id="6152" name="Rectangle 3"/>
          <p:cNvSpPr>
            <a:spLocks noChangeArrowheads="1"/>
          </p:cNvSpPr>
          <p:nvPr/>
        </p:nvSpPr>
        <p:spPr bwMode="auto">
          <a:xfrm>
            <a:off x="2308225" y="3568337"/>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상반기 실적</a:t>
            </a:r>
            <a:endParaRPr lang="ko-KR" altLang="en-US" sz="1800" b="1" dirty="0"/>
          </a:p>
        </p:txBody>
      </p:sp>
      <p:sp>
        <p:nvSpPr>
          <p:cNvPr id="6153" name="Text Box 12"/>
          <p:cNvSpPr txBox="1">
            <a:spLocks noChangeArrowheads="1"/>
          </p:cNvSpPr>
          <p:nvPr/>
        </p:nvSpPr>
        <p:spPr bwMode="auto">
          <a:xfrm>
            <a:off x="2362200" y="4111262"/>
            <a:ext cx="2908300" cy="707886"/>
          </a:xfrm>
          <a:prstGeom prst="rect">
            <a:avLst/>
          </a:prstGeom>
          <a:noFill/>
          <a:ln w="9525" algn="ctr">
            <a:noFill/>
            <a:miter lim="800000"/>
            <a:headEnd/>
            <a:tailEnd/>
          </a:ln>
        </p:spPr>
        <p:txBody>
          <a:bodyPr rIns="0">
            <a:spAutoFit/>
          </a:bodyPr>
          <a:lstStyle/>
          <a:p>
            <a:pPr marL="177800" indent="-177800" defTabSz="957263"/>
            <a:r>
              <a:rPr lang="ko-KR" altLang="en-US" b="1" dirty="0" smtClean="0"/>
              <a:t>주요 실적</a:t>
            </a:r>
            <a:endParaRPr lang="en-US" altLang="ko-KR" b="1" dirty="0" smtClean="0"/>
          </a:p>
          <a:p>
            <a:pPr marL="177800" indent="-177800" defTabSz="957263"/>
            <a:r>
              <a:rPr lang="ko-KR" altLang="en-US" b="1" dirty="0" smtClean="0"/>
              <a:t>신규 사업</a:t>
            </a:r>
            <a:endParaRPr lang="en-US" altLang="ko-KR" b="1" dirty="0"/>
          </a:p>
        </p:txBody>
      </p:sp>
      <p:sp>
        <p:nvSpPr>
          <p:cNvPr id="6154" name="AutoShape 22"/>
          <p:cNvSpPr>
            <a:spLocks noChangeArrowheads="1"/>
          </p:cNvSpPr>
          <p:nvPr/>
        </p:nvSpPr>
        <p:spPr bwMode="auto">
          <a:xfrm rot="5400000">
            <a:off x="742950" y="5257709"/>
            <a:ext cx="241300" cy="190500"/>
          </a:xfrm>
          <a:prstGeom prst="triangle">
            <a:avLst>
              <a:gd name="adj" fmla="val 50000"/>
            </a:avLst>
          </a:prstGeom>
          <a:solidFill>
            <a:schemeClr val="tx1"/>
          </a:solidFill>
          <a:ln w="9525" algn="ctr">
            <a:solidFill>
              <a:schemeClr val="tx1"/>
            </a:solidFill>
            <a:miter lim="800000"/>
            <a:headEnd/>
            <a:tailEnd/>
          </a:ln>
        </p:spPr>
        <p:txBody>
          <a:bodyPr wrap="none" rIns="0" anchor="ctr"/>
          <a:lstStyle/>
          <a:p>
            <a:pPr algn="ctr">
              <a:spcBef>
                <a:spcPct val="0"/>
              </a:spcBef>
              <a:buFontTx/>
              <a:buNone/>
            </a:pPr>
            <a:endParaRPr lang="ko-KR" altLang="en-US" sz="1800" b="1"/>
          </a:p>
        </p:txBody>
      </p:sp>
      <p:sp>
        <p:nvSpPr>
          <p:cNvPr id="6156"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4DD1B48E-CD9B-4999-B309-B0B927894846}" type="slidenum">
              <a:rPr kumimoji="0" lang="ko-KR" altLang="en-US" sz="1200">
                <a:solidFill>
                  <a:schemeClr val="tx1"/>
                </a:solidFill>
              </a:rPr>
              <a:pPr algn="r" defTabSz="957263">
                <a:spcBef>
                  <a:spcPct val="0"/>
                </a:spcBef>
                <a:buFontTx/>
                <a:buNone/>
              </a:pPr>
              <a:t>13</a:t>
            </a:fld>
            <a:endParaRPr kumimoji="0" lang="en-US" altLang="ko-KR" sz="1200">
              <a:solidFill>
                <a:schemeClr val="tx1"/>
              </a:solidFill>
            </a:endParaRPr>
          </a:p>
        </p:txBody>
      </p:sp>
      <p:sp>
        <p:nvSpPr>
          <p:cNvPr id="13" name="Rectangle 3"/>
          <p:cNvSpPr>
            <a:spLocks noChangeArrowheads="1"/>
          </p:cNvSpPr>
          <p:nvPr/>
        </p:nvSpPr>
        <p:spPr bwMode="auto">
          <a:xfrm>
            <a:off x="1473563" y="5143492"/>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dirty="0">
                <a:solidFill>
                  <a:schemeClr val="bg1"/>
                </a:solidFill>
              </a:rPr>
              <a:t>3</a:t>
            </a:r>
          </a:p>
        </p:txBody>
      </p:sp>
      <p:sp>
        <p:nvSpPr>
          <p:cNvPr id="14" name="Rectangle 3"/>
          <p:cNvSpPr>
            <a:spLocks noChangeArrowheads="1"/>
          </p:cNvSpPr>
          <p:nvPr/>
        </p:nvSpPr>
        <p:spPr bwMode="auto">
          <a:xfrm>
            <a:off x="2311763" y="5156192"/>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연간 실적전망</a:t>
            </a:r>
            <a:endParaRPr lang="ko-KR" altLang="en-US" sz="1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dirty="0" smtClean="0"/>
              <a:t>실적 </a:t>
            </a:r>
            <a:r>
              <a:rPr kumimoji="0" lang="ko-KR" altLang="en-US" sz="2000" b="1" dirty="0"/>
              <a:t>전망</a:t>
            </a:r>
          </a:p>
        </p:txBody>
      </p:sp>
      <p:sp>
        <p:nvSpPr>
          <p:cNvPr id="12292"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FA438330-0C14-46C4-B48C-AFE401BE37F3}" type="slidenum">
              <a:rPr kumimoji="0" lang="ko-KR" altLang="en-US" sz="1200">
                <a:solidFill>
                  <a:schemeClr val="tx1"/>
                </a:solidFill>
              </a:rPr>
              <a:pPr algn="r" defTabSz="957263">
                <a:spcBef>
                  <a:spcPct val="0"/>
                </a:spcBef>
                <a:buFontTx/>
                <a:buNone/>
              </a:pPr>
              <a:t>14</a:t>
            </a:fld>
            <a:endParaRPr kumimoji="0" lang="en-US" altLang="ko-KR" sz="1200">
              <a:solidFill>
                <a:schemeClr val="tx1"/>
              </a:solidFill>
            </a:endParaRPr>
          </a:p>
        </p:txBody>
      </p:sp>
      <p:sp>
        <p:nvSpPr>
          <p:cNvPr id="12293" name="Text Box 6"/>
          <p:cNvSpPr txBox="1">
            <a:spLocks noChangeArrowheads="1"/>
          </p:cNvSpPr>
          <p:nvPr/>
        </p:nvSpPr>
        <p:spPr bwMode="auto">
          <a:xfrm>
            <a:off x="1552575" y="6140450"/>
            <a:ext cx="6992938" cy="336550"/>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ko-KR" altLang="en-US" b="1"/>
              <a:t>본 자료는 회사 내부 목표로서</a:t>
            </a:r>
            <a:r>
              <a:rPr lang="en-US" altLang="ko-KR" b="1"/>
              <a:t>, </a:t>
            </a:r>
            <a:r>
              <a:rPr lang="ko-KR" altLang="en-US" b="1"/>
              <a:t>투자 판단의 근거로는 활용될 수 없습니다</a:t>
            </a:r>
          </a:p>
        </p:txBody>
      </p:sp>
      <p:sp>
        <p:nvSpPr>
          <p:cNvPr id="2" name="직사각형 5"/>
          <p:cNvSpPr/>
          <p:nvPr/>
        </p:nvSpPr>
        <p:spPr bwMode="auto">
          <a:xfrm>
            <a:off x="1883047" y="2584688"/>
            <a:ext cx="1166812" cy="719138"/>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800" b="1" dirty="0" smtClean="0">
                <a:solidFill>
                  <a:schemeClr val="tx1"/>
                </a:solidFill>
                <a:latin typeface="Tahoma" pitchFamily="34" charset="0"/>
              </a:rPr>
              <a:t>매출</a:t>
            </a:r>
            <a:endParaRPr lang="ko-KR" altLang="en-US" sz="1800" b="1" dirty="0">
              <a:solidFill>
                <a:schemeClr val="tx1"/>
              </a:solidFill>
              <a:latin typeface="Tahoma" pitchFamily="34" charset="0"/>
            </a:endParaRPr>
          </a:p>
        </p:txBody>
      </p:sp>
      <p:sp>
        <p:nvSpPr>
          <p:cNvPr id="12296" name="Text Box 12"/>
          <p:cNvSpPr txBox="1">
            <a:spLocks noChangeArrowheads="1"/>
          </p:cNvSpPr>
          <p:nvPr/>
        </p:nvSpPr>
        <p:spPr bwMode="auto">
          <a:xfrm>
            <a:off x="6996435" y="1751251"/>
            <a:ext cx="733425"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b="1" u="sng" dirty="0" smtClean="0">
                <a:latin typeface="Arial" charset="0"/>
              </a:rPr>
              <a:t>YoY</a:t>
            </a:r>
            <a:endParaRPr lang="ko-KR" altLang="en-US" sz="1800" b="1" u="sng" dirty="0"/>
          </a:p>
        </p:txBody>
      </p:sp>
      <p:sp>
        <p:nvSpPr>
          <p:cNvPr id="12297" name="Text Box 16"/>
          <p:cNvSpPr txBox="1">
            <a:spLocks noChangeArrowheads="1"/>
          </p:cNvSpPr>
          <p:nvPr/>
        </p:nvSpPr>
        <p:spPr bwMode="auto">
          <a:xfrm>
            <a:off x="6867847" y="2754551"/>
            <a:ext cx="1003300"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-3%</a:t>
            </a:r>
            <a:r>
              <a:rPr lang="ko-KR" altLang="en-US" sz="1800" dirty="0" smtClean="0"/>
              <a:t>↓</a:t>
            </a:r>
            <a:endParaRPr lang="en-US" altLang="ko-KR" sz="1800" dirty="0"/>
          </a:p>
        </p:txBody>
      </p:sp>
      <p:grpSp>
        <p:nvGrpSpPr>
          <p:cNvPr id="3" name="Group 37"/>
          <p:cNvGrpSpPr>
            <a:grpSpLocks/>
          </p:cNvGrpSpPr>
          <p:nvPr/>
        </p:nvGrpSpPr>
        <p:grpSpPr bwMode="auto">
          <a:xfrm>
            <a:off x="3775457" y="1751252"/>
            <a:ext cx="1003300" cy="1373188"/>
            <a:chOff x="1725" y="1171"/>
            <a:chExt cx="552" cy="865"/>
          </a:xfrm>
        </p:grpSpPr>
        <p:sp>
          <p:nvSpPr>
            <p:cNvPr id="12307" name="Text Box 27"/>
            <p:cNvSpPr txBox="1">
              <a:spLocks noChangeArrowheads="1"/>
            </p:cNvSpPr>
            <p:nvPr/>
          </p:nvSpPr>
          <p:spPr bwMode="auto">
            <a:xfrm>
              <a:off x="1769" y="1171"/>
              <a:ext cx="457" cy="233"/>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b="1" u="sng" dirty="0" smtClean="0">
                  <a:latin typeface="Arial" charset="0"/>
                </a:rPr>
                <a:t>2012</a:t>
              </a:r>
              <a:endParaRPr lang="ko-KR" altLang="en-US" sz="1800" b="1" u="sng" dirty="0"/>
            </a:p>
          </p:txBody>
        </p:sp>
        <p:sp>
          <p:nvSpPr>
            <p:cNvPr id="12308" name="Text Box 28"/>
            <p:cNvSpPr txBox="1">
              <a:spLocks noChangeArrowheads="1"/>
            </p:cNvSpPr>
            <p:nvPr/>
          </p:nvSpPr>
          <p:spPr bwMode="auto">
            <a:xfrm>
              <a:off x="1725" y="1803"/>
              <a:ext cx="552" cy="233"/>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963</a:t>
              </a:r>
              <a:endParaRPr lang="en-US" altLang="ko-KR" sz="1800" dirty="0"/>
            </a:p>
          </p:txBody>
        </p:sp>
      </p:grpSp>
      <p:sp>
        <p:nvSpPr>
          <p:cNvPr id="12303" name="Text Box 31"/>
          <p:cNvSpPr txBox="1">
            <a:spLocks noChangeArrowheads="1"/>
          </p:cNvSpPr>
          <p:nvPr/>
        </p:nvSpPr>
        <p:spPr bwMode="auto">
          <a:xfrm>
            <a:off x="5349547" y="2754551"/>
            <a:ext cx="1003300"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930</a:t>
            </a:r>
            <a:endParaRPr lang="en-US" altLang="ko-KR" sz="1800" dirty="0"/>
          </a:p>
        </p:txBody>
      </p:sp>
      <p:sp>
        <p:nvSpPr>
          <p:cNvPr id="12305" name="Text Box 33"/>
          <p:cNvSpPr txBox="1">
            <a:spLocks noChangeArrowheads="1"/>
          </p:cNvSpPr>
          <p:nvPr/>
        </p:nvSpPr>
        <p:spPr bwMode="auto">
          <a:xfrm>
            <a:off x="5401934" y="1751251"/>
            <a:ext cx="830263"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b="1" u="sng" dirty="0" smtClean="0">
                <a:latin typeface="Arial" charset="0"/>
              </a:rPr>
              <a:t>2013</a:t>
            </a:r>
            <a:endParaRPr lang="ko-KR" altLang="en-US" sz="1800" b="1" u="sng" dirty="0"/>
          </a:p>
        </p:txBody>
      </p:sp>
      <p:sp>
        <p:nvSpPr>
          <p:cNvPr id="12306" name="Text Box 38"/>
          <p:cNvSpPr txBox="1">
            <a:spLocks noChangeArrowheads="1"/>
          </p:cNvSpPr>
          <p:nvPr/>
        </p:nvSpPr>
        <p:spPr bwMode="auto">
          <a:xfrm>
            <a:off x="6756561" y="1438624"/>
            <a:ext cx="1276350" cy="276999"/>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200" b="1" dirty="0"/>
              <a:t>(</a:t>
            </a:r>
            <a:r>
              <a:rPr lang="ko-KR" altLang="en-US" sz="1200" b="1" dirty="0"/>
              <a:t>단위 </a:t>
            </a:r>
            <a:r>
              <a:rPr lang="en-US" altLang="ko-KR" sz="1200" b="1" dirty="0"/>
              <a:t>: </a:t>
            </a:r>
            <a:r>
              <a:rPr lang="ko-KR" altLang="en-US" sz="1200" b="1" dirty="0" err="1"/>
              <a:t>억원</a:t>
            </a:r>
            <a:r>
              <a:rPr lang="en-US" altLang="ko-KR" sz="1200" b="1" dirty="0"/>
              <a:t>)</a:t>
            </a:r>
          </a:p>
        </p:txBody>
      </p:sp>
      <p:sp>
        <p:nvSpPr>
          <p:cNvPr id="17" name="직사각형 5"/>
          <p:cNvSpPr/>
          <p:nvPr/>
        </p:nvSpPr>
        <p:spPr bwMode="auto">
          <a:xfrm>
            <a:off x="1886585" y="3917325"/>
            <a:ext cx="1166812" cy="719138"/>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r>
              <a:rPr lang="ko-KR" altLang="en-US" sz="1800" b="1" dirty="0" smtClean="0">
                <a:latin typeface="Tahoma" pitchFamily="34" charset="0"/>
              </a:rPr>
              <a:t>영업이익</a:t>
            </a:r>
            <a:endParaRPr lang="ko-KR" altLang="en-US" sz="1800" b="1" dirty="0">
              <a:latin typeface="Tahoma" pitchFamily="34" charset="0"/>
            </a:endParaRPr>
          </a:p>
        </p:txBody>
      </p:sp>
      <p:sp>
        <p:nvSpPr>
          <p:cNvPr id="18" name="Text Box 16"/>
          <p:cNvSpPr txBox="1">
            <a:spLocks noChangeArrowheads="1"/>
          </p:cNvSpPr>
          <p:nvPr/>
        </p:nvSpPr>
        <p:spPr bwMode="auto">
          <a:xfrm>
            <a:off x="6871385" y="4087188"/>
            <a:ext cx="1003300"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13%</a:t>
            </a:r>
            <a:r>
              <a:rPr lang="ko-KR" altLang="en-US" sz="1800" dirty="0" smtClean="0"/>
              <a:t>↑</a:t>
            </a:r>
            <a:endParaRPr lang="en-US" altLang="ko-KR" sz="1800" dirty="0"/>
          </a:p>
        </p:txBody>
      </p:sp>
      <p:sp>
        <p:nvSpPr>
          <p:cNvPr id="20" name="Text Box 31"/>
          <p:cNvSpPr txBox="1">
            <a:spLocks noChangeArrowheads="1"/>
          </p:cNvSpPr>
          <p:nvPr/>
        </p:nvSpPr>
        <p:spPr bwMode="auto">
          <a:xfrm>
            <a:off x="5353085" y="4087188"/>
            <a:ext cx="1003300"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110</a:t>
            </a:r>
            <a:endParaRPr lang="en-US" altLang="ko-KR" sz="1800" dirty="0"/>
          </a:p>
        </p:txBody>
      </p:sp>
      <p:sp>
        <p:nvSpPr>
          <p:cNvPr id="21" name="Text Box 28"/>
          <p:cNvSpPr txBox="1">
            <a:spLocks noChangeArrowheads="1"/>
          </p:cNvSpPr>
          <p:nvPr/>
        </p:nvSpPr>
        <p:spPr bwMode="auto">
          <a:xfrm>
            <a:off x="3778995" y="4108480"/>
            <a:ext cx="1003300" cy="369332"/>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1800" dirty="0" smtClean="0"/>
              <a:t>97</a:t>
            </a:r>
            <a:endParaRPr lang="en-US" altLang="ko-KR" sz="18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en-US" altLang="ko-KR" sz="2000" b="1" dirty="0"/>
              <a:t>End</a:t>
            </a:r>
          </a:p>
        </p:txBody>
      </p:sp>
      <p:sp>
        <p:nvSpPr>
          <p:cNvPr id="16387"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DEF88B66-7F1E-443A-9509-0BBF6605A2DD}" type="slidenum">
              <a:rPr kumimoji="0" lang="ko-KR" altLang="en-US" sz="1200">
                <a:solidFill>
                  <a:schemeClr val="tx1"/>
                </a:solidFill>
              </a:rPr>
              <a:pPr algn="r" defTabSz="957263">
                <a:spcBef>
                  <a:spcPct val="0"/>
                </a:spcBef>
                <a:buFontTx/>
                <a:buNone/>
              </a:pPr>
              <a:t>15</a:t>
            </a:fld>
            <a:endParaRPr kumimoji="0" lang="en-US" altLang="ko-KR" sz="1200">
              <a:solidFill>
                <a:schemeClr val="tx1"/>
              </a:solidFill>
            </a:endParaRPr>
          </a:p>
        </p:txBody>
      </p:sp>
      <p:sp>
        <p:nvSpPr>
          <p:cNvPr id="16388" name="Text Box 19"/>
          <p:cNvSpPr txBox="1">
            <a:spLocks noChangeArrowheads="1"/>
          </p:cNvSpPr>
          <p:nvPr/>
        </p:nvSpPr>
        <p:spPr bwMode="auto">
          <a:xfrm>
            <a:off x="2576513" y="2695575"/>
            <a:ext cx="4754562" cy="1143000"/>
          </a:xfrm>
          <a:prstGeom prst="rect">
            <a:avLst/>
          </a:prstGeom>
          <a:noFill/>
          <a:ln w="9525" algn="ctr">
            <a:noFill/>
            <a:miter lim="800000"/>
            <a:headEnd/>
            <a:tailEnd/>
          </a:ln>
        </p:spPr>
        <p:txBody>
          <a:bodyPr lIns="0" rIns="0">
            <a:spAutoFit/>
          </a:bodyPr>
          <a:lstStyle/>
          <a:p>
            <a:pPr marL="180975" indent="-180975" algn="ctr" defTabSz="957263">
              <a:buFont typeface="Wingdings" pitchFamily="2" charset="2"/>
              <a:buNone/>
            </a:pPr>
            <a:r>
              <a:rPr lang="en-US" altLang="ko-KR" sz="6900"/>
              <a:t>Q &amp; A</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9659E539-C7E7-454E-BB86-D99B27107ED0}" type="slidenum">
              <a:rPr kumimoji="0" lang="ko-KR" altLang="en-US" sz="1200">
                <a:solidFill>
                  <a:schemeClr val="tx1"/>
                </a:solidFill>
              </a:rPr>
              <a:pPr algn="r" defTabSz="957263">
                <a:spcBef>
                  <a:spcPct val="0"/>
                </a:spcBef>
                <a:buFontTx/>
                <a:buNone/>
              </a:pPr>
              <a:t>1</a:t>
            </a:fld>
            <a:endParaRPr kumimoji="0" lang="en-US" altLang="ko-KR" sz="1200">
              <a:solidFill>
                <a:schemeClr val="tx1"/>
              </a:solidFill>
            </a:endParaRPr>
          </a:p>
        </p:txBody>
      </p:sp>
      <p:sp>
        <p:nvSpPr>
          <p:cNvPr id="5123"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A8684541-A96B-428C-9B1C-A9BC1FFD20E0}" type="slidenum">
              <a:rPr kumimoji="0" lang="ko-KR" altLang="en-US" sz="1200">
                <a:solidFill>
                  <a:schemeClr val="tx1"/>
                </a:solidFill>
              </a:rPr>
              <a:pPr algn="r" defTabSz="957263">
                <a:spcBef>
                  <a:spcPct val="0"/>
                </a:spcBef>
                <a:buFontTx/>
                <a:buNone/>
              </a:pPr>
              <a:t>1</a:t>
            </a:fld>
            <a:endParaRPr kumimoji="0" lang="en-US" altLang="ko-KR" sz="1200">
              <a:solidFill>
                <a:schemeClr val="tx1"/>
              </a:solidFill>
            </a:endParaRPr>
          </a:p>
        </p:txBody>
      </p:sp>
      <p:sp>
        <p:nvSpPr>
          <p:cNvPr id="5124" name="Rectangle 2"/>
          <p:cNvSpPr>
            <a:spLocks noChangeArrowheads="1"/>
          </p:cNvSpPr>
          <p:nvPr/>
        </p:nvSpPr>
        <p:spPr bwMode="auto">
          <a:xfrm>
            <a:off x="488950" y="231775"/>
            <a:ext cx="9169400" cy="304800"/>
          </a:xfrm>
          <a:prstGeom prst="rect">
            <a:avLst/>
          </a:prstGeom>
          <a:noFill/>
          <a:ln w="9525">
            <a:noFill/>
            <a:miter lim="800000"/>
            <a:headEnd/>
            <a:tailEnd/>
          </a:ln>
        </p:spPr>
        <p:txBody>
          <a:bodyPr lIns="0" tIns="0" rIns="0" bIns="0">
            <a:spAutoFit/>
          </a:bodyPr>
          <a:lstStyle/>
          <a:p>
            <a:pPr defTabSz="957263">
              <a:spcBef>
                <a:spcPct val="0"/>
              </a:spcBef>
              <a:buFontTx/>
              <a:buNone/>
            </a:pPr>
            <a:r>
              <a:rPr lang="en-US" altLang="ko-KR" sz="2000" b="1">
                <a:solidFill>
                  <a:schemeClr val="tx2"/>
                </a:solidFill>
              </a:rPr>
              <a:t>Disclaimer</a:t>
            </a:r>
          </a:p>
        </p:txBody>
      </p:sp>
      <p:sp>
        <p:nvSpPr>
          <p:cNvPr id="5125" name="Text Box 14"/>
          <p:cNvSpPr txBox="1">
            <a:spLocks noChangeArrowheads="1"/>
          </p:cNvSpPr>
          <p:nvPr/>
        </p:nvSpPr>
        <p:spPr bwMode="auto">
          <a:xfrm>
            <a:off x="546100" y="911225"/>
            <a:ext cx="8793163" cy="5541963"/>
          </a:xfrm>
          <a:prstGeom prst="rect">
            <a:avLst/>
          </a:prstGeom>
          <a:noFill/>
          <a:ln w="57150" cmpd="thinThick" algn="ctr">
            <a:solidFill>
              <a:srgbClr val="808080"/>
            </a:solidFill>
            <a:miter lim="800000"/>
            <a:headEnd/>
            <a:tailEnd/>
          </a:ln>
        </p:spPr>
        <p:txBody>
          <a:bodyPr lIns="180000" tIns="180000" rIns="180000" bIns="180000">
            <a:spAutoFit/>
          </a:bodyPr>
          <a:lstStyle/>
          <a:p>
            <a:pPr defTabSz="957263">
              <a:buFontTx/>
              <a:buNone/>
            </a:pPr>
            <a:r>
              <a:rPr lang="ko-KR" altLang="en-US" sz="1400" b="1" dirty="0"/>
              <a:t>본 자료의 재무정보는 한국채택국제회계기준</a:t>
            </a:r>
            <a:r>
              <a:rPr lang="en-US" altLang="ko-KR" sz="1400" b="1" dirty="0"/>
              <a:t>(K-IFRS)</a:t>
            </a:r>
            <a:r>
              <a:rPr lang="ko-KR" altLang="en-US" sz="1400" b="1" dirty="0"/>
              <a:t>에 따라 작성된 연결 기준의 영업실적입니다</a:t>
            </a:r>
            <a:r>
              <a:rPr lang="en-US" altLang="ko-KR" sz="1400" b="1" dirty="0"/>
              <a:t>. </a:t>
            </a:r>
          </a:p>
          <a:p>
            <a:pPr defTabSz="957263">
              <a:buFontTx/>
              <a:buNone/>
            </a:pPr>
            <a:endParaRPr lang="ko-KR" altLang="en-US" sz="600" b="1" dirty="0"/>
          </a:p>
          <a:p>
            <a:pPr defTabSz="957263">
              <a:buFontTx/>
              <a:buNone/>
            </a:pPr>
            <a:r>
              <a:rPr lang="ko-KR" altLang="en-US" sz="1400" b="1" dirty="0"/>
              <a:t>어떠한 목적으로라도 본 자료에 대한 무단전재</a:t>
            </a:r>
            <a:r>
              <a:rPr lang="en-US" altLang="ko-KR" sz="1400" b="1" dirty="0"/>
              <a:t>, </a:t>
            </a:r>
            <a:r>
              <a:rPr lang="ko-KR" altLang="en-US" sz="1400" b="1" dirty="0"/>
              <a:t>복사</a:t>
            </a:r>
            <a:r>
              <a:rPr lang="en-US" altLang="ko-KR" sz="1400" b="1" dirty="0"/>
              <a:t>, </a:t>
            </a:r>
            <a:r>
              <a:rPr lang="ko-KR" altLang="en-US" sz="1400" b="1" dirty="0"/>
              <a:t>재 배포 등은 엄격하게 금지됨을 알려드립니다</a:t>
            </a:r>
            <a:r>
              <a:rPr lang="en-US" altLang="ko-KR" sz="1400" b="1" dirty="0"/>
              <a:t>. </a:t>
            </a:r>
          </a:p>
          <a:p>
            <a:pPr defTabSz="957263">
              <a:buFontTx/>
              <a:buNone/>
            </a:pPr>
            <a:endParaRPr lang="en-US" altLang="ko-KR" sz="600" b="1" dirty="0"/>
          </a:p>
          <a:p>
            <a:pPr defTabSz="957263">
              <a:buFontTx/>
              <a:buNone/>
            </a:pPr>
            <a:r>
              <a:rPr lang="ko-KR" altLang="en-US" sz="1400" b="1" dirty="0"/>
              <a:t>본 자료는 투자자에게 어떤 금융상품이나 유가증권의 거래를 권유하기 위하여 작성된 것이 아닙니다</a:t>
            </a:r>
            <a:r>
              <a:rPr lang="en-US" altLang="ko-KR" sz="1400" b="1" dirty="0"/>
              <a:t>. </a:t>
            </a:r>
            <a:br>
              <a:rPr lang="en-US" altLang="ko-KR" sz="1400" b="1" dirty="0"/>
            </a:br>
            <a:r>
              <a:rPr lang="ko-KR" altLang="en-US" sz="1400" b="1" dirty="0"/>
              <a:t>본 자료의 작성에 있어서 일진다이아몬드</a:t>
            </a:r>
            <a:r>
              <a:rPr lang="en-US" altLang="ko-KR" sz="1400" b="1" dirty="0"/>
              <a:t>㈜</a:t>
            </a:r>
            <a:r>
              <a:rPr lang="ko-KR" altLang="en-US" sz="1400" b="1" dirty="0"/>
              <a:t>는 사실과 다르거나 오해의 소지가 있는 정보가 반영되지 않도록 최선의 노력을 기울였으나</a:t>
            </a:r>
            <a:r>
              <a:rPr lang="en-US" altLang="ko-KR" sz="1400" b="1" dirty="0"/>
              <a:t>, </a:t>
            </a:r>
            <a:r>
              <a:rPr lang="ko-KR" altLang="en-US" sz="1400" b="1" dirty="0"/>
              <a:t>내용의 완전 무결성에 대해서는 법적인 책임을 지지 않습니다</a:t>
            </a:r>
            <a:r>
              <a:rPr lang="en-US" altLang="ko-KR" sz="1400" b="1" dirty="0"/>
              <a:t>. </a:t>
            </a:r>
            <a:br>
              <a:rPr lang="en-US" altLang="ko-KR" sz="1400" b="1" dirty="0"/>
            </a:br>
            <a:r>
              <a:rPr lang="ko-KR" altLang="en-US" sz="1400" b="1" dirty="0"/>
              <a:t>자료에 포함된 가정이나 전망 등은 실제의 결과와 달라질 수도 있음을 유의하시기 바랍니다</a:t>
            </a:r>
            <a:r>
              <a:rPr lang="en-US" altLang="ko-KR" sz="1400" b="1" dirty="0"/>
              <a:t>. </a:t>
            </a:r>
          </a:p>
          <a:p>
            <a:pPr defTabSz="957263">
              <a:buFontTx/>
              <a:buNone/>
            </a:pPr>
            <a:endParaRPr lang="en-US" altLang="ko-KR" sz="600" b="1" dirty="0"/>
          </a:p>
          <a:p>
            <a:pPr defTabSz="957263">
              <a:buFontTx/>
              <a:buNone/>
            </a:pPr>
            <a:r>
              <a:rPr lang="ko-KR" altLang="en-US" sz="1400" b="1" dirty="0"/>
              <a:t>본 자료에는 예측 정보를 포함하고 있습니다</a:t>
            </a:r>
            <a:r>
              <a:rPr lang="en-US" altLang="ko-KR" sz="1400" b="1" dirty="0"/>
              <a:t>. </a:t>
            </a:r>
            <a:r>
              <a:rPr lang="en-US" altLang="ko-KR" sz="1400" b="1" dirty="0">
                <a:latin typeface="Arial" charset="0"/>
              </a:rPr>
              <a:t>“</a:t>
            </a:r>
            <a:r>
              <a:rPr lang="ko-KR" altLang="en-US" sz="1400" b="1" dirty="0"/>
              <a:t>예측 정보</a:t>
            </a:r>
            <a:r>
              <a:rPr lang="en-US" altLang="ko-KR" sz="1400" b="1" dirty="0">
                <a:latin typeface="Arial" charset="0"/>
              </a:rPr>
              <a:t>”</a:t>
            </a:r>
            <a:r>
              <a:rPr lang="ko-KR" altLang="en-US" sz="1400" b="1" dirty="0"/>
              <a:t>는 향후 예상되는 경영 상황</a:t>
            </a:r>
            <a:r>
              <a:rPr lang="en-US" altLang="ko-KR" sz="1400" b="1" dirty="0"/>
              <a:t>, </a:t>
            </a:r>
            <a:r>
              <a:rPr lang="ko-KR" altLang="en-US" sz="1400" b="1" dirty="0"/>
              <a:t>재무실적</a:t>
            </a:r>
            <a:r>
              <a:rPr lang="en-US" altLang="ko-KR" sz="1400" b="1" dirty="0"/>
              <a:t>, </a:t>
            </a:r>
            <a:r>
              <a:rPr lang="ko-KR" altLang="en-US" sz="1400" b="1" dirty="0"/>
              <a:t>시장 상황 등을 의미하며 </a:t>
            </a:r>
            <a:r>
              <a:rPr lang="en-US" altLang="ko-KR" sz="1400" b="1" dirty="0">
                <a:latin typeface="Arial" charset="0"/>
              </a:rPr>
              <a:t>“</a:t>
            </a:r>
            <a:r>
              <a:rPr lang="ko-KR" altLang="en-US" sz="1400" b="1" dirty="0"/>
              <a:t>예상</a:t>
            </a:r>
            <a:r>
              <a:rPr lang="en-US" altLang="ko-KR" sz="1400" b="1" dirty="0">
                <a:latin typeface="Arial" charset="0"/>
              </a:rPr>
              <a:t>”</a:t>
            </a:r>
            <a:r>
              <a:rPr lang="en-US" altLang="ko-KR" sz="1400" b="1" dirty="0"/>
              <a:t>, </a:t>
            </a:r>
            <a:r>
              <a:rPr lang="en-US" altLang="ko-KR" sz="1400" b="1" dirty="0">
                <a:latin typeface="Arial" charset="0"/>
              </a:rPr>
              <a:t>“</a:t>
            </a:r>
            <a:r>
              <a:rPr lang="ko-KR" altLang="en-US" sz="1400" b="1" dirty="0"/>
              <a:t>계획</a:t>
            </a:r>
            <a:r>
              <a:rPr lang="en-US" altLang="ko-KR" sz="1400" b="1" dirty="0">
                <a:latin typeface="Arial" charset="0"/>
              </a:rPr>
              <a:t>”</a:t>
            </a:r>
            <a:r>
              <a:rPr lang="en-US" altLang="ko-KR" sz="1400" b="1" dirty="0"/>
              <a:t>, </a:t>
            </a:r>
            <a:r>
              <a:rPr lang="en-US" altLang="ko-KR" sz="1400" b="1" dirty="0">
                <a:latin typeface="Arial" charset="0"/>
              </a:rPr>
              <a:t>“</a:t>
            </a:r>
            <a:r>
              <a:rPr lang="ko-KR" altLang="en-US" sz="1400" b="1" dirty="0"/>
              <a:t>전망</a:t>
            </a:r>
            <a:r>
              <a:rPr lang="en-US" altLang="ko-KR" sz="1400" b="1" dirty="0">
                <a:latin typeface="Arial" charset="0"/>
              </a:rPr>
              <a:t>”</a:t>
            </a:r>
            <a:r>
              <a:rPr lang="en-US" altLang="ko-KR" sz="1400" b="1" dirty="0"/>
              <a:t>, </a:t>
            </a:r>
            <a:r>
              <a:rPr lang="en-US" altLang="ko-KR" sz="1400" b="1" dirty="0">
                <a:latin typeface="Arial" charset="0"/>
              </a:rPr>
              <a:t>“</a:t>
            </a:r>
            <a:r>
              <a:rPr lang="ko-KR" altLang="en-US" sz="1400" b="1" dirty="0"/>
              <a:t>목표</a:t>
            </a:r>
            <a:r>
              <a:rPr lang="en-US" altLang="ko-KR" sz="1400" b="1" dirty="0">
                <a:latin typeface="Arial" charset="0"/>
              </a:rPr>
              <a:t>”</a:t>
            </a:r>
            <a:r>
              <a:rPr lang="en-US" altLang="ko-KR" sz="1400" b="1" dirty="0"/>
              <a:t>, </a:t>
            </a:r>
            <a:r>
              <a:rPr lang="en-US" altLang="ko-KR" sz="1400" b="1" dirty="0">
                <a:latin typeface="Arial" charset="0"/>
              </a:rPr>
              <a:t>“</a:t>
            </a:r>
            <a:r>
              <a:rPr lang="ko-KR" altLang="en-US" sz="1400" b="1" dirty="0"/>
              <a:t>기대</a:t>
            </a:r>
            <a:r>
              <a:rPr lang="en-US" altLang="ko-KR" sz="1400" b="1" dirty="0">
                <a:latin typeface="Arial" charset="0"/>
              </a:rPr>
              <a:t>”</a:t>
            </a:r>
            <a:r>
              <a:rPr lang="en-US" altLang="ko-KR" sz="1400" b="1" dirty="0"/>
              <a:t> </a:t>
            </a:r>
            <a:r>
              <a:rPr lang="ko-KR" altLang="en-US" sz="1400" b="1" dirty="0"/>
              <a:t>등의 단어들을 포함합니다</a:t>
            </a:r>
            <a:r>
              <a:rPr lang="en-US" altLang="ko-KR" sz="1400" b="1" dirty="0"/>
              <a:t>. </a:t>
            </a:r>
          </a:p>
          <a:p>
            <a:pPr defTabSz="957263">
              <a:buFontTx/>
              <a:buNone/>
            </a:pPr>
            <a:r>
              <a:rPr lang="en-US" altLang="ko-KR" sz="1400" b="1" dirty="0">
                <a:latin typeface="Arial" charset="0"/>
              </a:rPr>
              <a:t>“</a:t>
            </a:r>
            <a:r>
              <a:rPr lang="ko-KR" altLang="en-US" sz="1400" b="1" dirty="0"/>
              <a:t>예측 정보</a:t>
            </a:r>
            <a:r>
              <a:rPr lang="en-US" altLang="ko-KR" sz="1400" b="1" dirty="0">
                <a:latin typeface="Arial" charset="0"/>
              </a:rPr>
              <a:t>”</a:t>
            </a:r>
            <a:r>
              <a:rPr lang="ko-KR" altLang="en-US" sz="1400" b="1" dirty="0"/>
              <a:t>는 그 성격상 불확실한 사건들을 언급하는데</a:t>
            </a:r>
            <a:r>
              <a:rPr lang="en-US" altLang="ko-KR" sz="1400" b="1" dirty="0"/>
              <a:t>, </a:t>
            </a:r>
            <a:r>
              <a:rPr lang="ko-KR" altLang="en-US" sz="1400" b="1" dirty="0"/>
              <a:t>회사의 향후 경영현황 및 재무 실적에 긍정적 또는 부정적으로 영향을 미칠 수 있는 불확실성에는 다음과 같은 것들이 포함됩니다</a:t>
            </a:r>
            <a:r>
              <a:rPr lang="en-US" altLang="ko-KR" sz="1400" b="1" dirty="0"/>
              <a:t>. </a:t>
            </a:r>
          </a:p>
          <a:p>
            <a:pPr marL="622300" lvl="1" indent="-165100" defTabSz="957263"/>
            <a:r>
              <a:rPr lang="ko-KR" altLang="en-US" sz="1400" b="1" dirty="0"/>
              <a:t>환율</a:t>
            </a:r>
            <a:r>
              <a:rPr lang="en-US" altLang="ko-KR" sz="1400" b="1" dirty="0"/>
              <a:t>, </a:t>
            </a:r>
            <a:r>
              <a:rPr lang="ko-KR" altLang="en-US" sz="1400" b="1" dirty="0"/>
              <a:t>이자율 등의 변동을 포함한 국내외 금융시장의 동향</a:t>
            </a:r>
          </a:p>
          <a:p>
            <a:pPr marL="622300" lvl="1" indent="-165100" defTabSz="957263"/>
            <a:r>
              <a:rPr lang="ko-KR" altLang="en-US" sz="1400" b="1" dirty="0"/>
              <a:t>사업의 처분</a:t>
            </a:r>
            <a:r>
              <a:rPr lang="en-US" altLang="ko-KR" sz="1400" b="1" dirty="0"/>
              <a:t>, </a:t>
            </a:r>
            <a:r>
              <a:rPr lang="ko-KR" altLang="en-US" sz="1400" b="1" dirty="0"/>
              <a:t>인수 등을 포함한 회사의 전략적 의사결정</a:t>
            </a:r>
          </a:p>
          <a:p>
            <a:pPr marL="622300" lvl="1" indent="-165100" defTabSz="957263"/>
            <a:r>
              <a:rPr lang="ko-KR" altLang="en-US" sz="1400" b="1" dirty="0"/>
              <a:t>건설</a:t>
            </a:r>
            <a:r>
              <a:rPr lang="en-US" altLang="ko-KR" sz="1400" b="1" dirty="0"/>
              <a:t>, </a:t>
            </a:r>
            <a:r>
              <a:rPr lang="ko-KR" altLang="en-US" sz="1400" b="1" dirty="0"/>
              <a:t>자동차</a:t>
            </a:r>
            <a:r>
              <a:rPr lang="en-US" altLang="ko-KR" sz="1400" b="1" dirty="0"/>
              <a:t>, </a:t>
            </a:r>
            <a:r>
              <a:rPr lang="ko-KR" altLang="en-US" sz="1400" b="1" dirty="0"/>
              <a:t>태양광</a:t>
            </a:r>
            <a:r>
              <a:rPr lang="en-US" altLang="ko-KR" sz="1400" b="1" dirty="0"/>
              <a:t>, LED, </a:t>
            </a:r>
            <a:r>
              <a:rPr lang="ko-KR" altLang="en-US" sz="1400" b="1" dirty="0"/>
              <a:t>반도체</a:t>
            </a:r>
            <a:r>
              <a:rPr lang="en-US" altLang="ko-KR" sz="1400" b="1" dirty="0"/>
              <a:t>, </a:t>
            </a:r>
            <a:r>
              <a:rPr lang="ko-KR" altLang="en-US" sz="1400" b="1" dirty="0"/>
              <a:t>광산</a:t>
            </a:r>
            <a:r>
              <a:rPr lang="en-US" altLang="ko-KR" sz="1400" b="1" dirty="0"/>
              <a:t>, </a:t>
            </a:r>
            <a:r>
              <a:rPr lang="ko-KR" altLang="en-US" sz="1400" b="1" dirty="0"/>
              <a:t>철강</a:t>
            </a:r>
            <a:r>
              <a:rPr lang="en-US" altLang="ko-KR" sz="1400" b="1" dirty="0"/>
              <a:t>, </a:t>
            </a:r>
            <a:r>
              <a:rPr lang="ko-KR" altLang="en-US" sz="1400" b="1" dirty="0"/>
              <a:t>공구</a:t>
            </a:r>
            <a:r>
              <a:rPr lang="en-US" altLang="ko-KR" sz="1400" b="1" dirty="0"/>
              <a:t>, </a:t>
            </a:r>
            <a:r>
              <a:rPr lang="ko-KR" altLang="en-US" sz="1400" b="1" dirty="0"/>
              <a:t>공구 소재 등 회사가 영위하는 주요 사업 분야의 예상치 못한 급격한 변화</a:t>
            </a:r>
          </a:p>
          <a:p>
            <a:pPr marL="622300" lvl="1" indent="-165100" defTabSz="957263"/>
            <a:r>
              <a:rPr lang="ko-KR" altLang="en-US" sz="1400" b="1" dirty="0"/>
              <a:t>기타 경영현황 및 재무 실적에 영향을 미칠 수 있는 국내외적 변화</a:t>
            </a:r>
          </a:p>
          <a:p>
            <a:pPr defTabSz="957263">
              <a:buFontTx/>
              <a:buNone/>
            </a:pPr>
            <a:endParaRPr lang="en-US" altLang="ko-KR" sz="600" b="1" dirty="0"/>
          </a:p>
          <a:p>
            <a:pPr defTabSz="957263">
              <a:buFontTx/>
              <a:buNone/>
            </a:pPr>
            <a:r>
              <a:rPr lang="ko-KR" altLang="en-US" sz="1400" b="1" dirty="0"/>
              <a:t>이러한 불확실성으로 예측 정보에 포함된 명시적 또는 묵시적인 내용은  회사의 미래 실적과는 중대한 차이가 발생할 수 있음을 양지하시기 바랍니다</a:t>
            </a:r>
            <a:r>
              <a:rPr lang="en-US" altLang="ko-KR" sz="1400" b="1" dirty="0"/>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88950" y="231775"/>
            <a:ext cx="9169400" cy="304800"/>
          </a:xfrm>
          <a:prstGeom prst="rect">
            <a:avLst/>
          </a:prstGeom>
          <a:noFill/>
          <a:ln w="9525">
            <a:noFill/>
            <a:miter lim="800000"/>
            <a:headEnd/>
            <a:tailEnd/>
          </a:ln>
        </p:spPr>
        <p:txBody>
          <a:bodyPr lIns="0" tIns="0" rIns="0" bIns="0">
            <a:spAutoFit/>
          </a:bodyPr>
          <a:lstStyle/>
          <a:p>
            <a:pPr defTabSz="957263">
              <a:spcBef>
                <a:spcPct val="0"/>
              </a:spcBef>
              <a:buFontTx/>
              <a:buNone/>
            </a:pPr>
            <a:r>
              <a:rPr lang="ko-KR" altLang="en-US" sz="2000" b="1">
                <a:solidFill>
                  <a:schemeClr val="tx2"/>
                </a:solidFill>
              </a:rPr>
              <a:t>목차</a:t>
            </a:r>
          </a:p>
        </p:txBody>
      </p:sp>
      <p:sp>
        <p:nvSpPr>
          <p:cNvPr id="6147" name="Rectangle 3"/>
          <p:cNvSpPr>
            <a:spLocks noChangeArrowheads="1"/>
          </p:cNvSpPr>
          <p:nvPr/>
        </p:nvSpPr>
        <p:spPr bwMode="auto">
          <a:xfrm>
            <a:off x="1470025" y="1242961"/>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1</a:t>
            </a:r>
          </a:p>
        </p:txBody>
      </p:sp>
      <p:sp>
        <p:nvSpPr>
          <p:cNvPr id="6148" name="Rectangle 3"/>
          <p:cNvSpPr>
            <a:spLocks noChangeArrowheads="1"/>
          </p:cNvSpPr>
          <p:nvPr/>
        </p:nvSpPr>
        <p:spPr bwMode="auto">
          <a:xfrm>
            <a:off x="2308225" y="1255661"/>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ko-KR" altLang="en-US" sz="1800" b="1" dirty="0"/>
              <a:t>회사 </a:t>
            </a:r>
            <a:r>
              <a:rPr lang="ko-KR" altLang="en-US" sz="1800" b="1" dirty="0" smtClean="0"/>
              <a:t>소개</a:t>
            </a:r>
            <a:endParaRPr lang="ko-KR" altLang="en-US" sz="1800" b="1" dirty="0"/>
          </a:p>
        </p:txBody>
      </p:sp>
      <p:sp>
        <p:nvSpPr>
          <p:cNvPr id="6149" name="Text Box 8"/>
          <p:cNvSpPr txBox="1">
            <a:spLocks noChangeArrowheads="1"/>
          </p:cNvSpPr>
          <p:nvPr/>
        </p:nvSpPr>
        <p:spPr bwMode="auto">
          <a:xfrm>
            <a:off x="2362200" y="1798586"/>
            <a:ext cx="2908300" cy="1446550"/>
          </a:xfrm>
          <a:prstGeom prst="rect">
            <a:avLst/>
          </a:prstGeom>
          <a:noFill/>
          <a:ln w="9525" algn="ctr">
            <a:noFill/>
            <a:miter lim="800000"/>
            <a:headEnd/>
            <a:tailEnd/>
          </a:ln>
        </p:spPr>
        <p:txBody>
          <a:bodyPr rIns="0">
            <a:spAutoFit/>
          </a:bodyPr>
          <a:lstStyle/>
          <a:p>
            <a:pPr marL="177800" indent="-177800" defTabSz="957263"/>
            <a:r>
              <a:rPr lang="ko-KR" altLang="en-US" b="1" dirty="0"/>
              <a:t>회사 </a:t>
            </a:r>
            <a:r>
              <a:rPr lang="ko-KR" altLang="en-US" b="1" dirty="0" smtClean="0"/>
              <a:t>연혁                          </a:t>
            </a:r>
            <a:endParaRPr lang="en-US" altLang="ko-KR" b="1" dirty="0"/>
          </a:p>
          <a:p>
            <a:pPr marL="177800" indent="-177800" defTabSz="957263"/>
            <a:r>
              <a:rPr lang="ko-KR" altLang="en-US" b="1" dirty="0"/>
              <a:t>주식 </a:t>
            </a:r>
            <a:r>
              <a:rPr lang="ko-KR" altLang="en-US" b="1" dirty="0" smtClean="0"/>
              <a:t>정보</a:t>
            </a:r>
            <a:endParaRPr lang="en-US" altLang="ko-KR" b="1" dirty="0" smtClean="0"/>
          </a:p>
          <a:p>
            <a:pPr marL="177800" indent="-177800" defTabSz="957263"/>
            <a:r>
              <a:rPr lang="ko-KR" altLang="en-US" b="1" dirty="0" smtClean="0"/>
              <a:t>사업 부문 소개</a:t>
            </a:r>
            <a:endParaRPr lang="en-US" altLang="ko-KR" b="1" dirty="0" smtClean="0"/>
          </a:p>
          <a:p>
            <a:pPr marL="177800" indent="-177800" defTabSz="957263"/>
            <a:r>
              <a:rPr lang="en-US" altLang="ko-KR" b="1" dirty="0" smtClean="0"/>
              <a:t>Key Investment Highlights</a:t>
            </a:r>
          </a:p>
        </p:txBody>
      </p:sp>
      <p:sp>
        <p:nvSpPr>
          <p:cNvPr id="6151" name="Rectangle 3"/>
          <p:cNvSpPr>
            <a:spLocks noChangeArrowheads="1"/>
          </p:cNvSpPr>
          <p:nvPr/>
        </p:nvSpPr>
        <p:spPr bwMode="auto">
          <a:xfrm>
            <a:off x="1470025" y="3555637"/>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2</a:t>
            </a:r>
          </a:p>
        </p:txBody>
      </p:sp>
      <p:sp>
        <p:nvSpPr>
          <p:cNvPr id="6152" name="Rectangle 3"/>
          <p:cNvSpPr>
            <a:spLocks noChangeArrowheads="1"/>
          </p:cNvSpPr>
          <p:nvPr/>
        </p:nvSpPr>
        <p:spPr bwMode="auto">
          <a:xfrm>
            <a:off x="2308225" y="3568337"/>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상반기 실적</a:t>
            </a:r>
            <a:endParaRPr lang="ko-KR" altLang="en-US" sz="1800" b="1" dirty="0"/>
          </a:p>
        </p:txBody>
      </p:sp>
      <p:sp>
        <p:nvSpPr>
          <p:cNvPr id="6153" name="Text Box 12"/>
          <p:cNvSpPr txBox="1">
            <a:spLocks noChangeArrowheads="1"/>
          </p:cNvSpPr>
          <p:nvPr/>
        </p:nvSpPr>
        <p:spPr bwMode="auto">
          <a:xfrm>
            <a:off x="2362200" y="4111262"/>
            <a:ext cx="2908300" cy="707886"/>
          </a:xfrm>
          <a:prstGeom prst="rect">
            <a:avLst/>
          </a:prstGeom>
          <a:noFill/>
          <a:ln w="9525" algn="ctr">
            <a:noFill/>
            <a:miter lim="800000"/>
            <a:headEnd/>
            <a:tailEnd/>
          </a:ln>
        </p:spPr>
        <p:txBody>
          <a:bodyPr rIns="0">
            <a:spAutoFit/>
          </a:bodyPr>
          <a:lstStyle/>
          <a:p>
            <a:pPr marL="177800" indent="-177800" defTabSz="957263"/>
            <a:r>
              <a:rPr lang="ko-KR" altLang="en-US" b="1" dirty="0" smtClean="0"/>
              <a:t>주요 실적</a:t>
            </a:r>
            <a:endParaRPr lang="en-US" altLang="ko-KR" b="1" dirty="0" smtClean="0"/>
          </a:p>
          <a:p>
            <a:pPr marL="177800" indent="-177800" defTabSz="957263"/>
            <a:r>
              <a:rPr lang="ko-KR" altLang="en-US" b="1" dirty="0" smtClean="0"/>
              <a:t>신규 사업</a:t>
            </a:r>
            <a:endParaRPr lang="en-US" altLang="ko-KR" b="1" dirty="0"/>
          </a:p>
        </p:txBody>
      </p:sp>
      <p:sp>
        <p:nvSpPr>
          <p:cNvPr id="6154" name="AutoShape 22"/>
          <p:cNvSpPr>
            <a:spLocks noChangeArrowheads="1"/>
          </p:cNvSpPr>
          <p:nvPr/>
        </p:nvSpPr>
        <p:spPr bwMode="auto">
          <a:xfrm rot="5400000">
            <a:off x="742950" y="1387424"/>
            <a:ext cx="241300" cy="190500"/>
          </a:xfrm>
          <a:prstGeom prst="triangle">
            <a:avLst>
              <a:gd name="adj" fmla="val 50000"/>
            </a:avLst>
          </a:prstGeom>
          <a:solidFill>
            <a:schemeClr val="tx1"/>
          </a:solidFill>
          <a:ln w="9525" algn="ctr">
            <a:solidFill>
              <a:schemeClr val="tx1"/>
            </a:solidFill>
            <a:miter lim="800000"/>
            <a:headEnd/>
            <a:tailEnd/>
          </a:ln>
        </p:spPr>
        <p:txBody>
          <a:bodyPr wrap="none" rIns="0" anchor="ctr"/>
          <a:lstStyle/>
          <a:p>
            <a:pPr algn="ctr">
              <a:spcBef>
                <a:spcPct val="0"/>
              </a:spcBef>
              <a:buFontTx/>
              <a:buNone/>
            </a:pPr>
            <a:endParaRPr lang="ko-KR" altLang="en-US" sz="1800" b="1"/>
          </a:p>
        </p:txBody>
      </p:sp>
      <p:sp>
        <p:nvSpPr>
          <p:cNvPr id="6156"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4DD1B48E-CD9B-4999-B309-B0B927894846}" type="slidenum">
              <a:rPr kumimoji="0" lang="ko-KR" altLang="en-US" sz="1200">
                <a:solidFill>
                  <a:schemeClr val="tx1"/>
                </a:solidFill>
              </a:rPr>
              <a:pPr algn="r" defTabSz="957263">
                <a:spcBef>
                  <a:spcPct val="0"/>
                </a:spcBef>
                <a:buFontTx/>
                <a:buNone/>
              </a:pPr>
              <a:t>2</a:t>
            </a:fld>
            <a:endParaRPr kumimoji="0" lang="en-US" altLang="ko-KR" sz="1200">
              <a:solidFill>
                <a:schemeClr val="tx1"/>
              </a:solidFill>
            </a:endParaRPr>
          </a:p>
        </p:txBody>
      </p:sp>
      <p:sp>
        <p:nvSpPr>
          <p:cNvPr id="13" name="Rectangle 3"/>
          <p:cNvSpPr>
            <a:spLocks noChangeArrowheads="1"/>
          </p:cNvSpPr>
          <p:nvPr/>
        </p:nvSpPr>
        <p:spPr bwMode="auto">
          <a:xfrm>
            <a:off x="1473563" y="5143492"/>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dirty="0">
                <a:solidFill>
                  <a:schemeClr val="bg1"/>
                </a:solidFill>
              </a:rPr>
              <a:t>3</a:t>
            </a:r>
          </a:p>
        </p:txBody>
      </p:sp>
      <p:sp>
        <p:nvSpPr>
          <p:cNvPr id="14" name="Rectangle 3"/>
          <p:cNvSpPr>
            <a:spLocks noChangeArrowheads="1"/>
          </p:cNvSpPr>
          <p:nvPr/>
        </p:nvSpPr>
        <p:spPr bwMode="auto">
          <a:xfrm>
            <a:off x="2311763" y="5156192"/>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연간 실적전망</a:t>
            </a:r>
            <a:endParaRPr lang="ko-KR" altLang="en-US" sz="18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a:t>회사 연혁</a:t>
            </a:r>
          </a:p>
        </p:txBody>
      </p:sp>
      <p:sp>
        <p:nvSpPr>
          <p:cNvPr id="7171"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000FFE73-ACBB-4ADC-93F1-400FE1DDFE34}" type="slidenum">
              <a:rPr kumimoji="0" lang="ko-KR" altLang="en-US" sz="1200">
                <a:solidFill>
                  <a:schemeClr val="tx1"/>
                </a:solidFill>
              </a:rPr>
              <a:pPr algn="r" defTabSz="957263">
                <a:spcBef>
                  <a:spcPct val="0"/>
                </a:spcBef>
                <a:buFontTx/>
                <a:buNone/>
              </a:pPr>
              <a:t>3</a:t>
            </a:fld>
            <a:endParaRPr kumimoji="0" lang="en-US" altLang="ko-KR" sz="1200">
              <a:solidFill>
                <a:schemeClr val="tx1"/>
              </a:solidFill>
            </a:endParaRPr>
          </a:p>
        </p:txBody>
      </p:sp>
      <p:sp>
        <p:nvSpPr>
          <p:cNvPr id="7172" name="Freeform 8"/>
          <p:cNvSpPr>
            <a:spLocks/>
          </p:cNvSpPr>
          <p:nvPr/>
        </p:nvSpPr>
        <p:spPr bwMode="auto">
          <a:xfrm>
            <a:off x="839788" y="3300413"/>
            <a:ext cx="7974012" cy="2471737"/>
          </a:xfrm>
          <a:custGeom>
            <a:avLst/>
            <a:gdLst>
              <a:gd name="T0" fmla="*/ 1146670179 w 5023"/>
              <a:gd name="T1" fmla="*/ 100806223 h 1557"/>
              <a:gd name="T2" fmla="*/ 138607787 w 5023"/>
              <a:gd name="T3" fmla="*/ 1995963514 h 1557"/>
              <a:gd name="T4" fmla="*/ 1973281453 w 5023"/>
              <a:gd name="T5" fmla="*/ 2147483647 h 1557"/>
              <a:gd name="T6" fmla="*/ 2147483647 w 5023"/>
              <a:gd name="T7" fmla="*/ 2147483647 h 1557"/>
              <a:gd name="T8" fmla="*/ 2147483647 w 5023"/>
              <a:gd name="T9" fmla="*/ 0 h 1557"/>
              <a:gd name="T10" fmla="*/ 0 60000 65536"/>
              <a:gd name="T11" fmla="*/ 0 60000 65536"/>
              <a:gd name="T12" fmla="*/ 0 60000 65536"/>
              <a:gd name="T13" fmla="*/ 0 60000 65536"/>
              <a:gd name="T14" fmla="*/ 0 60000 65536"/>
              <a:gd name="T15" fmla="*/ 0 w 5023"/>
              <a:gd name="T16" fmla="*/ 0 h 1557"/>
              <a:gd name="T17" fmla="*/ 5023 w 5023"/>
              <a:gd name="T18" fmla="*/ 1557 h 1557"/>
            </a:gdLst>
            <a:ahLst/>
            <a:cxnLst>
              <a:cxn ang="T10">
                <a:pos x="T0" y="T1"/>
              </a:cxn>
              <a:cxn ang="T11">
                <a:pos x="T2" y="T3"/>
              </a:cxn>
              <a:cxn ang="T12">
                <a:pos x="T4" y="T5"/>
              </a:cxn>
              <a:cxn ang="T13">
                <a:pos x="T6" y="T7"/>
              </a:cxn>
              <a:cxn ang="T14">
                <a:pos x="T8" y="T9"/>
              </a:cxn>
            </a:cxnLst>
            <a:rect l="T15" t="T16" r="T17" b="T18"/>
            <a:pathLst>
              <a:path w="5023" h="1557">
                <a:moveTo>
                  <a:pt x="455" y="40"/>
                </a:moveTo>
                <a:cubicBezTo>
                  <a:pt x="227" y="292"/>
                  <a:pt x="0" y="545"/>
                  <a:pt x="55" y="792"/>
                </a:cubicBezTo>
                <a:cubicBezTo>
                  <a:pt x="110" y="1039"/>
                  <a:pt x="166" y="1483"/>
                  <a:pt x="783" y="1520"/>
                </a:cubicBezTo>
                <a:cubicBezTo>
                  <a:pt x="1400" y="1557"/>
                  <a:pt x="3052" y="1269"/>
                  <a:pt x="3759" y="1016"/>
                </a:cubicBezTo>
                <a:cubicBezTo>
                  <a:pt x="4466" y="763"/>
                  <a:pt x="4880" y="80"/>
                  <a:pt x="5023" y="0"/>
                </a:cubicBezTo>
              </a:path>
            </a:pathLst>
          </a:custGeom>
          <a:noFill/>
          <a:ln w="9525" cap="flat" cmpd="sng">
            <a:noFill/>
            <a:prstDash val="solid"/>
            <a:round/>
            <a:headEnd/>
            <a:tailEnd/>
          </a:ln>
        </p:spPr>
        <p:txBody>
          <a:bodyPr rIns="0"/>
          <a:lstStyle/>
          <a:p>
            <a:endParaRPr lang="ko-KR" altLang="en-US"/>
          </a:p>
        </p:txBody>
      </p:sp>
      <p:grpSp>
        <p:nvGrpSpPr>
          <p:cNvPr id="2" name="Group 2"/>
          <p:cNvGrpSpPr>
            <a:grpSpLocks/>
          </p:cNvGrpSpPr>
          <p:nvPr/>
        </p:nvGrpSpPr>
        <p:grpSpPr bwMode="auto">
          <a:xfrm>
            <a:off x="6376997" y="1624078"/>
            <a:ext cx="4111577" cy="4111576"/>
            <a:chOff x="2706" y="762"/>
            <a:chExt cx="1232" cy="1232"/>
          </a:xfrm>
          <a:solidFill>
            <a:schemeClr val="bg1"/>
          </a:solidFill>
          <a:scene3d>
            <a:camera prst="perspectiveLeft">
              <a:rot lat="0" lon="4500000" rev="0"/>
            </a:camera>
            <a:lightRig rig="soft" dir="t"/>
          </a:scene3d>
        </p:grpSpPr>
        <p:sp>
          <p:nvSpPr>
            <p:cNvPr id="6" name="Freeform 3"/>
            <p:cNvSpPr>
              <a:spLocks noEditPoints="1"/>
            </p:cNvSpPr>
            <p:nvPr/>
          </p:nvSpPr>
          <p:spPr bwMode="auto">
            <a:xfrm>
              <a:off x="3138" y="1194"/>
              <a:ext cx="368" cy="368"/>
            </a:xfrm>
            <a:custGeom>
              <a:avLst/>
              <a:gdLst/>
              <a:ahLst/>
              <a:cxnLst>
                <a:cxn ang="0">
                  <a:pos x="0" y="184"/>
                </a:cxn>
                <a:cxn ang="0">
                  <a:pos x="4" y="222"/>
                </a:cxn>
                <a:cxn ang="0">
                  <a:pos x="14" y="256"/>
                </a:cxn>
                <a:cxn ang="0">
                  <a:pos x="32" y="286"/>
                </a:cxn>
                <a:cxn ang="0">
                  <a:pos x="54" y="314"/>
                </a:cxn>
                <a:cxn ang="0">
                  <a:pos x="82" y="336"/>
                </a:cxn>
                <a:cxn ang="0">
                  <a:pos x="112" y="354"/>
                </a:cxn>
                <a:cxn ang="0">
                  <a:pos x="146" y="364"/>
                </a:cxn>
                <a:cxn ang="0">
                  <a:pos x="184" y="368"/>
                </a:cxn>
                <a:cxn ang="0">
                  <a:pos x="202" y="368"/>
                </a:cxn>
                <a:cxn ang="0">
                  <a:pos x="238" y="360"/>
                </a:cxn>
                <a:cxn ang="0">
                  <a:pos x="272" y="346"/>
                </a:cxn>
                <a:cxn ang="0">
                  <a:pos x="300" y="326"/>
                </a:cxn>
                <a:cxn ang="0">
                  <a:pos x="326" y="300"/>
                </a:cxn>
                <a:cxn ang="0">
                  <a:pos x="346" y="272"/>
                </a:cxn>
                <a:cxn ang="0">
                  <a:pos x="360" y="238"/>
                </a:cxn>
                <a:cxn ang="0">
                  <a:pos x="368" y="202"/>
                </a:cxn>
                <a:cxn ang="0">
                  <a:pos x="368" y="184"/>
                </a:cxn>
                <a:cxn ang="0">
                  <a:pos x="364" y="146"/>
                </a:cxn>
                <a:cxn ang="0">
                  <a:pos x="354" y="112"/>
                </a:cxn>
                <a:cxn ang="0">
                  <a:pos x="336" y="82"/>
                </a:cxn>
                <a:cxn ang="0">
                  <a:pos x="314" y="54"/>
                </a:cxn>
                <a:cxn ang="0">
                  <a:pos x="286" y="32"/>
                </a:cxn>
                <a:cxn ang="0">
                  <a:pos x="256" y="14"/>
                </a:cxn>
                <a:cxn ang="0">
                  <a:pos x="222" y="4"/>
                </a:cxn>
                <a:cxn ang="0">
                  <a:pos x="184" y="0"/>
                </a:cxn>
                <a:cxn ang="0">
                  <a:pos x="166" y="0"/>
                </a:cxn>
                <a:cxn ang="0">
                  <a:pos x="130" y="8"/>
                </a:cxn>
                <a:cxn ang="0">
                  <a:pos x="96" y="22"/>
                </a:cxn>
                <a:cxn ang="0">
                  <a:pos x="68" y="42"/>
                </a:cxn>
                <a:cxn ang="0">
                  <a:pos x="42" y="68"/>
                </a:cxn>
                <a:cxn ang="0">
                  <a:pos x="22" y="96"/>
                </a:cxn>
                <a:cxn ang="0">
                  <a:pos x="8" y="130"/>
                </a:cxn>
                <a:cxn ang="0">
                  <a:pos x="0" y="166"/>
                </a:cxn>
                <a:cxn ang="0">
                  <a:pos x="0" y="184"/>
                </a:cxn>
                <a:cxn ang="0">
                  <a:pos x="80" y="184"/>
                </a:cxn>
                <a:cxn ang="0">
                  <a:pos x="88" y="144"/>
                </a:cxn>
                <a:cxn ang="0">
                  <a:pos x="110" y="110"/>
                </a:cxn>
                <a:cxn ang="0">
                  <a:pos x="144" y="88"/>
                </a:cxn>
                <a:cxn ang="0">
                  <a:pos x="184" y="80"/>
                </a:cxn>
                <a:cxn ang="0">
                  <a:pos x="204" y="82"/>
                </a:cxn>
                <a:cxn ang="0">
                  <a:pos x="242" y="98"/>
                </a:cxn>
                <a:cxn ang="0">
                  <a:pos x="270" y="126"/>
                </a:cxn>
                <a:cxn ang="0">
                  <a:pos x="286" y="164"/>
                </a:cxn>
                <a:cxn ang="0">
                  <a:pos x="288" y="184"/>
                </a:cxn>
                <a:cxn ang="0">
                  <a:pos x="280" y="224"/>
                </a:cxn>
                <a:cxn ang="0">
                  <a:pos x="258" y="258"/>
                </a:cxn>
                <a:cxn ang="0">
                  <a:pos x="224" y="280"/>
                </a:cxn>
                <a:cxn ang="0">
                  <a:pos x="184" y="288"/>
                </a:cxn>
                <a:cxn ang="0">
                  <a:pos x="164" y="286"/>
                </a:cxn>
                <a:cxn ang="0">
                  <a:pos x="126" y="270"/>
                </a:cxn>
                <a:cxn ang="0">
                  <a:pos x="98" y="242"/>
                </a:cxn>
                <a:cxn ang="0">
                  <a:pos x="82" y="204"/>
                </a:cxn>
                <a:cxn ang="0">
                  <a:pos x="80" y="184"/>
                </a:cxn>
              </a:cxnLst>
              <a:rect l="0" t="0" r="r" b="b"/>
              <a:pathLst>
                <a:path w="368" h="368">
                  <a:moveTo>
                    <a:pt x="0" y="184"/>
                  </a:moveTo>
                  <a:lnTo>
                    <a:pt x="0" y="184"/>
                  </a:lnTo>
                  <a:lnTo>
                    <a:pt x="0" y="202"/>
                  </a:lnTo>
                  <a:lnTo>
                    <a:pt x="4" y="222"/>
                  </a:lnTo>
                  <a:lnTo>
                    <a:pt x="8" y="238"/>
                  </a:lnTo>
                  <a:lnTo>
                    <a:pt x="14" y="256"/>
                  </a:lnTo>
                  <a:lnTo>
                    <a:pt x="22" y="272"/>
                  </a:lnTo>
                  <a:lnTo>
                    <a:pt x="32" y="286"/>
                  </a:lnTo>
                  <a:lnTo>
                    <a:pt x="42" y="300"/>
                  </a:lnTo>
                  <a:lnTo>
                    <a:pt x="54" y="314"/>
                  </a:lnTo>
                  <a:lnTo>
                    <a:pt x="68" y="326"/>
                  </a:lnTo>
                  <a:lnTo>
                    <a:pt x="82" y="336"/>
                  </a:lnTo>
                  <a:lnTo>
                    <a:pt x="96" y="346"/>
                  </a:lnTo>
                  <a:lnTo>
                    <a:pt x="112" y="354"/>
                  </a:lnTo>
                  <a:lnTo>
                    <a:pt x="130" y="360"/>
                  </a:lnTo>
                  <a:lnTo>
                    <a:pt x="146" y="364"/>
                  </a:lnTo>
                  <a:lnTo>
                    <a:pt x="166" y="368"/>
                  </a:lnTo>
                  <a:lnTo>
                    <a:pt x="184" y="368"/>
                  </a:lnTo>
                  <a:lnTo>
                    <a:pt x="184" y="368"/>
                  </a:lnTo>
                  <a:lnTo>
                    <a:pt x="202" y="368"/>
                  </a:lnTo>
                  <a:lnTo>
                    <a:pt x="222" y="364"/>
                  </a:lnTo>
                  <a:lnTo>
                    <a:pt x="238" y="360"/>
                  </a:lnTo>
                  <a:lnTo>
                    <a:pt x="256" y="354"/>
                  </a:lnTo>
                  <a:lnTo>
                    <a:pt x="272" y="346"/>
                  </a:lnTo>
                  <a:lnTo>
                    <a:pt x="286" y="336"/>
                  </a:lnTo>
                  <a:lnTo>
                    <a:pt x="300" y="326"/>
                  </a:lnTo>
                  <a:lnTo>
                    <a:pt x="314" y="314"/>
                  </a:lnTo>
                  <a:lnTo>
                    <a:pt x="326" y="300"/>
                  </a:lnTo>
                  <a:lnTo>
                    <a:pt x="336" y="286"/>
                  </a:lnTo>
                  <a:lnTo>
                    <a:pt x="346" y="272"/>
                  </a:lnTo>
                  <a:lnTo>
                    <a:pt x="354" y="256"/>
                  </a:lnTo>
                  <a:lnTo>
                    <a:pt x="360" y="238"/>
                  </a:lnTo>
                  <a:lnTo>
                    <a:pt x="364" y="222"/>
                  </a:lnTo>
                  <a:lnTo>
                    <a:pt x="368" y="202"/>
                  </a:lnTo>
                  <a:lnTo>
                    <a:pt x="368" y="184"/>
                  </a:lnTo>
                  <a:lnTo>
                    <a:pt x="368" y="184"/>
                  </a:lnTo>
                  <a:lnTo>
                    <a:pt x="368" y="166"/>
                  </a:lnTo>
                  <a:lnTo>
                    <a:pt x="364" y="146"/>
                  </a:lnTo>
                  <a:lnTo>
                    <a:pt x="360" y="130"/>
                  </a:lnTo>
                  <a:lnTo>
                    <a:pt x="354" y="112"/>
                  </a:lnTo>
                  <a:lnTo>
                    <a:pt x="346" y="96"/>
                  </a:lnTo>
                  <a:lnTo>
                    <a:pt x="336" y="82"/>
                  </a:lnTo>
                  <a:lnTo>
                    <a:pt x="326" y="68"/>
                  </a:lnTo>
                  <a:lnTo>
                    <a:pt x="314" y="54"/>
                  </a:lnTo>
                  <a:lnTo>
                    <a:pt x="300" y="42"/>
                  </a:lnTo>
                  <a:lnTo>
                    <a:pt x="286" y="32"/>
                  </a:lnTo>
                  <a:lnTo>
                    <a:pt x="272" y="22"/>
                  </a:lnTo>
                  <a:lnTo>
                    <a:pt x="256" y="14"/>
                  </a:lnTo>
                  <a:lnTo>
                    <a:pt x="238" y="8"/>
                  </a:lnTo>
                  <a:lnTo>
                    <a:pt x="222" y="4"/>
                  </a:lnTo>
                  <a:lnTo>
                    <a:pt x="202" y="0"/>
                  </a:lnTo>
                  <a:lnTo>
                    <a:pt x="184" y="0"/>
                  </a:lnTo>
                  <a:lnTo>
                    <a:pt x="184" y="0"/>
                  </a:lnTo>
                  <a:lnTo>
                    <a:pt x="166" y="0"/>
                  </a:lnTo>
                  <a:lnTo>
                    <a:pt x="146" y="4"/>
                  </a:lnTo>
                  <a:lnTo>
                    <a:pt x="130" y="8"/>
                  </a:lnTo>
                  <a:lnTo>
                    <a:pt x="112" y="14"/>
                  </a:lnTo>
                  <a:lnTo>
                    <a:pt x="96" y="22"/>
                  </a:lnTo>
                  <a:lnTo>
                    <a:pt x="82" y="32"/>
                  </a:lnTo>
                  <a:lnTo>
                    <a:pt x="68" y="42"/>
                  </a:lnTo>
                  <a:lnTo>
                    <a:pt x="54" y="54"/>
                  </a:lnTo>
                  <a:lnTo>
                    <a:pt x="42" y="68"/>
                  </a:lnTo>
                  <a:lnTo>
                    <a:pt x="32" y="82"/>
                  </a:lnTo>
                  <a:lnTo>
                    <a:pt x="22" y="96"/>
                  </a:lnTo>
                  <a:lnTo>
                    <a:pt x="14" y="112"/>
                  </a:lnTo>
                  <a:lnTo>
                    <a:pt x="8" y="130"/>
                  </a:lnTo>
                  <a:lnTo>
                    <a:pt x="4" y="146"/>
                  </a:lnTo>
                  <a:lnTo>
                    <a:pt x="0" y="166"/>
                  </a:lnTo>
                  <a:lnTo>
                    <a:pt x="0" y="184"/>
                  </a:lnTo>
                  <a:lnTo>
                    <a:pt x="0" y="184"/>
                  </a:lnTo>
                  <a:close/>
                  <a:moveTo>
                    <a:pt x="80" y="184"/>
                  </a:moveTo>
                  <a:lnTo>
                    <a:pt x="80" y="184"/>
                  </a:lnTo>
                  <a:lnTo>
                    <a:pt x="82" y="164"/>
                  </a:lnTo>
                  <a:lnTo>
                    <a:pt x="88" y="144"/>
                  </a:lnTo>
                  <a:lnTo>
                    <a:pt x="98" y="126"/>
                  </a:lnTo>
                  <a:lnTo>
                    <a:pt x="110" y="110"/>
                  </a:lnTo>
                  <a:lnTo>
                    <a:pt x="126" y="98"/>
                  </a:lnTo>
                  <a:lnTo>
                    <a:pt x="144" y="88"/>
                  </a:lnTo>
                  <a:lnTo>
                    <a:pt x="164" y="82"/>
                  </a:lnTo>
                  <a:lnTo>
                    <a:pt x="184" y="80"/>
                  </a:lnTo>
                  <a:lnTo>
                    <a:pt x="184" y="80"/>
                  </a:lnTo>
                  <a:lnTo>
                    <a:pt x="204" y="82"/>
                  </a:lnTo>
                  <a:lnTo>
                    <a:pt x="224" y="88"/>
                  </a:lnTo>
                  <a:lnTo>
                    <a:pt x="242" y="98"/>
                  </a:lnTo>
                  <a:lnTo>
                    <a:pt x="258" y="110"/>
                  </a:lnTo>
                  <a:lnTo>
                    <a:pt x="270" y="126"/>
                  </a:lnTo>
                  <a:lnTo>
                    <a:pt x="280" y="144"/>
                  </a:lnTo>
                  <a:lnTo>
                    <a:pt x="286" y="164"/>
                  </a:lnTo>
                  <a:lnTo>
                    <a:pt x="288" y="184"/>
                  </a:lnTo>
                  <a:lnTo>
                    <a:pt x="288" y="184"/>
                  </a:lnTo>
                  <a:lnTo>
                    <a:pt x="286" y="204"/>
                  </a:lnTo>
                  <a:lnTo>
                    <a:pt x="280" y="224"/>
                  </a:lnTo>
                  <a:lnTo>
                    <a:pt x="270" y="242"/>
                  </a:lnTo>
                  <a:lnTo>
                    <a:pt x="258" y="258"/>
                  </a:lnTo>
                  <a:lnTo>
                    <a:pt x="242" y="270"/>
                  </a:lnTo>
                  <a:lnTo>
                    <a:pt x="224" y="280"/>
                  </a:lnTo>
                  <a:lnTo>
                    <a:pt x="204" y="286"/>
                  </a:lnTo>
                  <a:lnTo>
                    <a:pt x="184" y="288"/>
                  </a:lnTo>
                  <a:lnTo>
                    <a:pt x="184" y="288"/>
                  </a:lnTo>
                  <a:lnTo>
                    <a:pt x="164" y="286"/>
                  </a:lnTo>
                  <a:lnTo>
                    <a:pt x="144" y="280"/>
                  </a:lnTo>
                  <a:lnTo>
                    <a:pt x="126" y="270"/>
                  </a:lnTo>
                  <a:lnTo>
                    <a:pt x="110" y="258"/>
                  </a:lnTo>
                  <a:lnTo>
                    <a:pt x="98" y="242"/>
                  </a:lnTo>
                  <a:lnTo>
                    <a:pt x="88" y="224"/>
                  </a:lnTo>
                  <a:lnTo>
                    <a:pt x="82" y="204"/>
                  </a:lnTo>
                  <a:lnTo>
                    <a:pt x="80" y="184"/>
                  </a:lnTo>
                  <a:lnTo>
                    <a:pt x="80" y="184"/>
                  </a:lnTo>
                  <a:close/>
                </a:path>
              </a:pathLst>
            </a:custGeom>
            <a:grpFill/>
            <a:ln w="9525">
              <a:noFill/>
              <a:round/>
              <a:headEnd/>
              <a:tailEnd/>
            </a:ln>
            <a:sp3d extrusionH="114300" prstMaterial="matte">
              <a:bevelT w="38100" h="38100"/>
            </a:sp3d>
          </p:spPr>
          <p:txBody>
            <a:bodyPr/>
            <a:lstStyle/>
            <a:p>
              <a:pPr fontAlgn="auto" latinLnBrk="1">
                <a:spcBef>
                  <a:spcPts val="0"/>
                </a:spcBef>
                <a:spcAft>
                  <a:spcPts val="0"/>
                </a:spcAft>
                <a:buFontTx/>
                <a:buNone/>
                <a:defRPr/>
              </a:pPr>
              <a:endParaRPr kumimoji="0" lang="ko-KR" altLang="en-US" sz="1800">
                <a:solidFill>
                  <a:schemeClr val="tx1"/>
                </a:solidFill>
                <a:latin typeface="+mn-lt"/>
                <a:ea typeface="+mn-ea"/>
              </a:endParaRPr>
            </a:p>
          </p:txBody>
        </p:sp>
        <p:sp>
          <p:nvSpPr>
            <p:cNvPr id="7" name="Freeform 4"/>
            <p:cNvSpPr>
              <a:spLocks noEditPoints="1"/>
            </p:cNvSpPr>
            <p:nvPr/>
          </p:nvSpPr>
          <p:spPr bwMode="auto">
            <a:xfrm>
              <a:off x="2994" y="1050"/>
              <a:ext cx="656" cy="656"/>
            </a:xfrm>
            <a:custGeom>
              <a:avLst/>
              <a:gdLst/>
              <a:ahLst/>
              <a:cxnLst>
                <a:cxn ang="0">
                  <a:pos x="2" y="362"/>
                </a:cxn>
                <a:cxn ang="0">
                  <a:pos x="26" y="456"/>
                </a:cxn>
                <a:cxn ang="0">
                  <a:pos x="74" y="536"/>
                </a:cxn>
                <a:cxn ang="0">
                  <a:pos x="144" y="600"/>
                </a:cxn>
                <a:cxn ang="0">
                  <a:pos x="230" y="642"/>
                </a:cxn>
                <a:cxn ang="0">
                  <a:pos x="328" y="656"/>
                </a:cxn>
                <a:cxn ang="0">
                  <a:pos x="394" y="650"/>
                </a:cxn>
                <a:cxn ang="0">
                  <a:pos x="484" y="616"/>
                </a:cxn>
                <a:cxn ang="0">
                  <a:pos x="560" y="560"/>
                </a:cxn>
                <a:cxn ang="0">
                  <a:pos x="616" y="484"/>
                </a:cxn>
                <a:cxn ang="0">
                  <a:pos x="650" y="394"/>
                </a:cxn>
                <a:cxn ang="0">
                  <a:pos x="656" y="328"/>
                </a:cxn>
                <a:cxn ang="0">
                  <a:pos x="642" y="230"/>
                </a:cxn>
                <a:cxn ang="0">
                  <a:pos x="600" y="144"/>
                </a:cxn>
                <a:cxn ang="0">
                  <a:pos x="536" y="74"/>
                </a:cxn>
                <a:cxn ang="0">
                  <a:pos x="456" y="26"/>
                </a:cxn>
                <a:cxn ang="0">
                  <a:pos x="362" y="2"/>
                </a:cxn>
                <a:cxn ang="0">
                  <a:pos x="294" y="2"/>
                </a:cxn>
                <a:cxn ang="0">
                  <a:pos x="200" y="26"/>
                </a:cxn>
                <a:cxn ang="0">
                  <a:pos x="120" y="74"/>
                </a:cxn>
                <a:cxn ang="0">
                  <a:pos x="56" y="144"/>
                </a:cxn>
                <a:cxn ang="0">
                  <a:pos x="14" y="230"/>
                </a:cxn>
                <a:cxn ang="0">
                  <a:pos x="0" y="328"/>
                </a:cxn>
                <a:cxn ang="0">
                  <a:pos x="80" y="328"/>
                </a:cxn>
                <a:cxn ang="0">
                  <a:pos x="92" y="254"/>
                </a:cxn>
                <a:cxn ang="0">
                  <a:pos x="122" y="190"/>
                </a:cxn>
                <a:cxn ang="0">
                  <a:pos x="170" y="136"/>
                </a:cxn>
                <a:cxn ang="0">
                  <a:pos x="232" y="100"/>
                </a:cxn>
                <a:cxn ang="0">
                  <a:pos x="302" y="82"/>
                </a:cxn>
                <a:cxn ang="0">
                  <a:pos x="354" y="82"/>
                </a:cxn>
                <a:cxn ang="0">
                  <a:pos x="424" y="100"/>
                </a:cxn>
                <a:cxn ang="0">
                  <a:pos x="486" y="136"/>
                </a:cxn>
                <a:cxn ang="0">
                  <a:pos x="534" y="190"/>
                </a:cxn>
                <a:cxn ang="0">
                  <a:pos x="564" y="254"/>
                </a:cxn>
                <a:cxn ang="0">
                  <a:pos x="576" y="328"/>
                </a:cxn>
                <a:cxn ang="0">
                  <a:pos x="570" y="378"/>
                </a:cxn>
                <a:cxn ang="0">
                  <a:pos x="546" y="446"/>
                </a:cxn>
                <a:cxn ang="0">
                  <a:pos x="504" y="504"/>
                </a:cxn>
                <a:cxn ang="0">
                  <a:pos x="446" y="546"/>
                </a:cxn>
                <a:cxn ang="0">
                  <a:pos x="378" y="570"/>
                </a:cxn>
                <a:cxn ang="0">
                  <a:pos x="328" y="576"/>
                </a:cxn>
                <a:cxn ang="0">
                  <a:pos x="254" y="564"/>
                </a:cxn>
                <a:cxn ang="0">
                  <a:pos x="190" y="534"/>
                </a:cxn>
                <a:cxn ang="0">
                  <a:pos x="136" y="486"/>
                </a:cxn>
                <a:cxn ang="0">
                  <a:pos x="100" y="424"/>
                </a:cxn>
                <a:cxn ang="0">
                  <a:pos x="82" y="354"/>
                </a:cxn>
              </a:cxnLst>
              <a:rect l="0" t="0" r="r" b="b"/>
              <a:pathLst>
                <a:path w="656" h="656">
                  <a:moveTo>
                    <a:pt x="0" y="328"/>
                  </a:moveTo>
                  <a:lnTo>
                    <a:pt x="0" y="328"/>
                  </a:lnTo>
                  <a:lnTo>
                    <a:pt x="2" y="362"/>
                  </a:lnTo>
                  <a:lnTo>
                    <a:pt x="6" y="394"/>
                  </a:lnTo>
                  <a:lnTo>
                    <a:pt x="14" y="426"/>
                  </a:lnTo>
                  <a:lnTo>
                    <a:pt x="26" y="456"/>
                  </a:lnTo>
                  <a:lnTo>
                    <a:pt x="40" y="484"/>
                  </a:lnTo>
                  <a:lnTo>
                    <a:pt x="56" y="512"/>
                  </a:lnTo>
                  <a:lnTo>
                    <a:pt x="74" y="536"/>
                  </a:lnTo>
                  <a:lnTo>
                    <a:pt x="96" y="560"/>
                  </a:lnTo>
                  <a:lnTo>
                    <a:pt x="120" y="582"/>
                  </a:lnTo>
                  <a:lnTo>
                    <a:pt x="144" y="600"/>
                  </a:lnTo>
                  <a:lnTo>
                    <a:pt x="172" y="616"/>
                  </a:lnTo>
                  <a:lnTo>
                    <a:pt x="200" y="630"/>
                  </a:lnTo>
                  <a:lnTo>
                    <a:pt x="230" y="642"/>
                  </a:lnTo>
                  <a:lnTo>
                    <a:pt x="262" y="650"/>
                  </a:lnTo>
                  <a:lnTo>
                    <a:pt x="294" y="654"/>
                  </a:lnTo>
                  <a:lnTo>
                    <a:pt x="328" y="656"/>
                  </a:lnTo>
                  <a:lnTo>
                    <a:pt x="328" y="656"/>
                  </a:lnTo>
                  <a:lnTo>
                    <a:pt x="362" y="654"/>
                  </a:lnTo>
                  <a:lnTo>
                    <a:pt x="394" y="650"/>
                  </a:lnTo>
                  <a:lnTo>
                    <a:pt x="426" y="642"/>
                  </a:lnTo>
                  <a:lnTo>
                    <a:pt x="456" y="630"/>
                  </a:lnTo>
                  <a:lnTo>
                    <a:pt x="484" y="616"/>
                  </a:lnTo>
                  <a:lnTo>
                    <a:pt x="512" y="600"/>
                  </a:lnTo>
                  <a:lnTo>
                    <a:pt x="536" y="582"/>
                  </a:lnTo>
                  <a:lnTo>
                    <a:pt x="560" y="560"/>
                  </a:lnTo>
                  <a:lnTo>
                    <a:pt x="582" y="536"/>
                  </a:lnTo>
                  <a:lnTo>
                    <a:pt x="600" y="512"/>
                  </a:lnTo>
                  <a:lnTo>
                    <a:pt x="616" y="484"/>
                  </a:lnTo>
                  <a:lnTo>
                    <a:pt x="630" y="456"/>
                  </a:lnTo>
                  <a:lnTo>
                    <a:pt x="642" y="426"/>
                  </a:lnTo>
                  <a:lnTo>
                    <a:pt x="650" y="394"/>
                  </a:lnTo>
                  <a:lnTo>
                    <a:pt x="654" y="362"/>
                  </a:lnTo>
                  <a:lnTo>
                    <a:pt x="656" y="328"/>
                  </a:lnTo>
                  <a:lnTo>
                    <a:pt x="656" y="328"/>
                  </a:lnTo>
                  <a:lnTo>
                    <a:pt x="654" y="294"/>
                  </a:lnTo>
                  <a:lnTo>
                    <a:pt x="650" y="262"/>
                  </a:lnTo>
                  <a:lnTo>
                    <a:pt x="642" y="230"/>
                  </a:lnTo>
                  <a:lnTo>
                    <a:pt x="630" y="200"/>
                  </a:lnTo>
                  <a:lnTo>
                    <a:pt x="616" y="172"/>
                  </a:lnTo>
                  <a:lnTo>
                    <a:pt x="600" y="144"/>
                  </a:lnTo>
                  <a:lnTo>
                    <a:pt x="582" y="120"/>
                  </a:lnTo>
                  <a:lnTo>
                    <a:pt x="560" y="96"/>
                  </a:lnTo>
                  <a:lnTo>
                    <a:pt x="536" y="74"/>
                  </a:lnTo>
                  <a:lnTo>
                    <a:pt x="512" y="56"/>
                  </a:lnTo>
                  <a:lnTo>
                    <a:pt x="484" y="40"/>
                  </a:lnTo>
                  <a:lnTo>
                    <a:pt x="456" y="26"/>
                  </a:lnTo>
                  <a:lnTo>
                    <a:pt x="426" y="14"/>
                  </a:lnTo>
                  <a:lnTo>
                    <a:pt x="394" y="6"/>
                  </a:lnTo>
                  <a:lnTo>
                    <a:pt x="362" y="2"/>
                  </a:lnTo>
                  <a:lnTo>
                    <a:pt x="328" y="0"/>
                  </a:lnTo>
                  <a:lnTo>
                    <a:pt x="328" y="0"/>
                  </a:lnTo>
                  <a:lnTo>
                    <a:pt x="294" y="2"/>
                  </a:lnTo>
                  <a:lnTo>
                    <a:pt x="262" y="6"/>
                  </a:lnTo>
                  <a:lnTo>
                    <a:pt x="230" y="14"/>
                  </a:lnTo>
                  <a:lnTo>
                    <a:pt x="200" y="26"/>
                  </a:lnTo>
                  <a:lnTo>
                    <a:pt x="172" y="40"/>
                  </a:lnTo>
                  <a:lnTo>
                    <a:pt x="144" y="56"/>
                  </a:lnTo>
                  <a:lnTo>
                    <a:pt x="120" y="74"/>
                  </a:lnTo>
                  <a:lnTo>
                    <a:pt x="96" y="96"/>
                  </a:lnTo>
                  <a:lnTo>
                    <a:pt x="74" y="120"/>
                  </a:lnTo>
                  <a:lnTo>
                    <a:pt x="56" y="144"/>
                  </a:lnTo>
                  <a:lnTo>
                    <a:pt x="40" y="172"/>
                  </a:lnTo>
                  <a:lnTo>
                    <a:pt x="26" y="200"/>
                  </a:lnTo>
                  <a:lnTo>
                    <a:pt x="14" y="230"/>
                  </a:lnTo>
                  <a:lnTo>
                    <a:pt x="6" y="262"/>
                  </a:lnTo>
                  <a:lnTo>
                    <a:pt x="2" y="294"/>
                  </a:lnTo>
                  <a:lnTo>
                    <a:pt x="0" y="328"/>
                  </a:lnTo>
                  <a:lnTo>
                    <a:pt x="0" y="328"/>
                  </a:lnTo>
                  <a:close/>
                  <a:moveTo>
                    <a:pt x="80" y="328"/>
                  </a:moveTo>
                  <a:lnTo>
                    <a:pt x="80" y="328"/>
                  </a:lnTo>
                  <a:lnTo>
                    <a:pt x="82" y="302"/>
                  </a:lnTo>
                  <a:lnTo>
                    <a:pt x="86" y="278"/>
                  </a:lnTo>
                  <a:lnTo>
                    <a:pt x="92" y="254"/>
                  </a:lnTo>
                  <a:lnTo>
                    <a:pt x="100" y="232"/>
                  </a:lnTo>
                  <a:lnTo>
                    <a:pt x="110" y="210"/>
                  </a:lnTo>
                  <a:lnTo>
                    <a:pt x="122" y="190"/>
                  </a:lnTo>
                  <a:lnTo>
                    <a:pt x="136" y="170"/>
                  </a:lnTo>
                  <a:lnTo>
                    <a:pt x="152" y="152"/>
                  </a:lnTo>
                  <a:lnTo>
                    <a:pt x="170" y="136"/>
                  </a:lnTo>
                  <a:lnTo>
                    <a:pt x="190" y="122"/>
                  </a:lnTo>
                  <a:lnTo>
                    <a:pt x="210" y="110"/>
                  </a:lnTo>
                  <a:lnTo>
                    <a:pt x="232" y="100"/>
                  </a:lnTo>
                  <a:lnTo>
                    <a:pt x="254" y="92"/>
                  </a:lnTo>
                  <a:lnTo>
                    <a:pt x="278" y="86"/>
                  </a:lnTo>
                  <a:lnTo>
                    <a:pt x="302" y="82"/>
                  </a:lnTo>
                  <a:lnTo>
                    <a:pt x="328" y="80"/>
                  </a:lnTo>
                  <a:lnTo>
                    <a:pt x="328" y="80"/>
                  </a:lnTo>
                  <a:lnTo>
                    <a:pt x="354" y="82"/>
                  </a:lnTo>
                  <a:lnTo>
                    <a:pt x="378" y="86"/>
                  </a:lnTo>
                  <a:lnTo>
                    <a:pt x="402" y="92"/>
                  </a:lnTo>
                  <a:lnTo>
                    <a:pt x="424" y="100"/>
                  </a:lnTo>
                  <a:lnTo>
                    <a:pt x="446" y="110"/>
                  </a:lnTo>
                  <a:lnTo>
                    <a:pt x="466" y="122"/>
                  </a:lnTo>
                  <a:lnTo>
                    <a:pt x="486" y="136"/>
                  </a:lnTo>
                  <a:lnTo>
                    <a:pt x="504" y="152"/>
                  </a:lnTo>
                  <a:lnTo>
                    <a:pt x="520" y="170"/>
                  </a:lnTo>
                  <a:lnTo>
                    <a:pt x="534" y="190"/>
                  </a:lnTo>
                  <a:lnTo>
                    <a:pt x="546" y="210"/>
                  </a:lnTo>
                  <a:lnTo>
                    <a:pt x="556" y="232"/>
                  </a:lnTo>
                  <a:lnTo>
                    <a:pt x="564" y="254"/>
                  </a:lnTo>
                  <a:lnTo>
                    <a:pt x="570" y="278"/>
                  </a:lnTo>
                  <a:lnTo>
                    <a:pt x="574" y="302"/>
                  </a:lnTo>
                  <a:lnTo>
                    <a:pt x="576" y="328"/>
                  </a:lnTo>
                  <a:lnTo>
                    <a:pt x="576" y="328"/>
                  </a:lnTo>
                  <a:lnTo>
                    <a:pt x="574" y="354"/>
                  </a:lnTo>
                  <a:lnTo>
                    <a:pt x="570" y="378"/>
                  </a:lnTo>
                  <a:lnTo>
                    <a:pt x="564" y="402"/>
                  </a:lnTo>
                  <a:lnTo>
                    <a:pt x="556" y="424"/>
                  </a:lnTo>
                  <a:lnTo>
                    <a:pt x="546" y="446"/>
                  </a:lnTo>
                  <a:lnTo>
                    <a:pt x="534" y="466"/>
                  </a:lnTo>
                  <a:lnTo>
                    <a:pt x="520" y="486"/>
                  </a:lnTo>
                  <a:lnTo>
                    <a:pt x="504" y="504"/>
                  </a:lnTo>
                  <a:lnTo>
                    <a:pt x="486" y="520"/>
                  </a:lnTo>
                  <a:lnTo>
                    <a:pt x="466" y="534"/>
                  </a:lnTo>
                  <a:lnTo>
                    <a:pt x="446" y="546"/>
                  </a:lnTo>
                  <a:lnTo>
                    <a:pt x="424" y="556"/>
                  </a:lnTo>
                  <a:lnTo>
                    <a:pt x="402" y="564"/>
                  </a:lnTo>
                  <a:lnTo>
                    <a:pt x="378" y="570"/>
                  </a:lnTo>
                  <a:lnTo>
                    <a:pt x="354" y="574"/>
                  </a:lnTo>
                  <a:lnTo>
                    <a:pt x="328" y="576"/>
                  </a:lnTo>
                  <a:lnTo>
                    <a:pt x="328" y="576"/>
                  </a:lnTo>
                  <a:lnTo>
                    <a:pt x="302" y="574"/>
                  </a:lnTo>
                  <a:lnTo>
                    <a:pt x="278" y="570"/>
                  </a:lnTo>
                  <a:lnTo>
                    <a:pt x="254" y="564"/>
                  </a:lnTo>
                  <a:lnTo>
                    <a:pt x="232" y="556"/>
                  </a:lnTo>
                  <a:lnTo>
                    <a:pt x="210" y="546"/>
                  </a:lnTo>
                  <a:lnTo>
                    <a:pt x="190" y="534"/>
                  </a:lnTo>
                  <a:lnTo>
                    <a:pt x="170" y="520"/>
                  </a:lnTo>
                  <a:lnTo>
                    <a:pt x="152" y="504"/>
                  </a:lnTo>
                  <a:lnTo>
                    <a:pt x="136" y="486"/>
                  </a:lnTo>
                  <a:lnTo>
                    <a:pt x="122" y="466"/>
                  </a:lnTo>
                  <a:lnTo>
                    <a:pt x="110" y="446"/>
                  </a:lnTo>
                  <a:lnTo>
                    <a:pt x="100" y="424"/>
                  </a:lnTo>
                  <a:lnTo>
                    <a:pt x="92" y="402"/>
                  </a:lnTo>
                  <a:lnTo>
                    <a:pt x="86" y="378"/>
                  </a:lnTo>
                  <a:lnTo>
                    <a:pt x="82" y="354"/>
                  </a:lnTo>
                  <a:lnTo>
                    <a:pt x="80" y="328"/>
                  </a:lnTo>
                  <a:lnTo>
                    <a:pt x="80" y="328"/>
                  </a:lnTo>
                  <a:close/>
                </a:path>
              </a:pathLst>
            </a:custGeom>
            <a:grpFill/>
            <a:ln w="9525">
              <a:noFill/>
              <a:round/>
              <a:headEnd/>
              <a:tailEnd/>
            </a:ln>
            <a:sp3d extrusionH="114300" prstMaterial="matte">
              <a:bevelT w="38100" h="38100"/>
            </a:sp3d>
          </p:spPr>
          <p:txBody>
            <a:bodyPr/>
            <a:lstStyle/>
            <a:p>
              <a:pPr fontAlgn="auto" latinLnBrk="1">
                <a:spcBef>
                  <a:spcPts val="0"/>
                </a:spcBef>
                <a:spcAft>
                  <a:spcPts val="0"/>
                </a:spcAft>
                <a:buFontTx/>
                <a:buNone/>
                <a:defRPr/>
              </a:pPr>
              <a:endParaRPr kumimoji="0" lang="ko-KR" altLang="en-US" sz="1800">
                <a:solidFill>
                  <a:schemeClr val="tx1"/>
                </a:solidFill>
                <a:latin typeface="+mn-lt"/>
                <a:ea typeface="+mn-ea"/>
              </a:endParaRPr>
            </a:p>
          </p:txBody>
        </p:sp>
        <p:sp>
          <p:nvSpPr>
            <p:cNvPr id="8" name="Freeform 5"/>
            <p:cNvSpPr>
              <a:spLocks noEditPoints="1"/>
            </p:cNvSpPr>
            <p:nvPr/>
          </p:nvSpPr>
          <p:spPr bwMode="auto">
            <a:xfrm>
              <a:off x="2850" y="906"/>
              <a:ext cx="944" cy="944"/>
            </a:xfrm>
            <a:custGeom>
              <a:avLst/>
              <a:gdLst/>
              <a:ahLst/>
              <a:cxnLst>
                <a:cxn ang="0">
                  <a:pos x="0" y="496"/>
                </a:cxn>
                <a:cxn ang="0">
                  <a:pos x="10" y="568"/>
                </a:cxn>
                <a:cxn ang="0">
                  <a:pos x="58" y="696"/>
                </a:cxn>
                <a:cxn ang="0">
                  <a:pos x="138" y="806"/>
                </a:cxn>
                <a:cxn ang="0">
                  <a:pos x="248" y="886"/>
                </a:cxn>
                <a:cxn ang="0">
                  <a:pos x="376" y="934"/>
                </a:cxn>
                <a:cxn ang="0">
                  <a:pos x="448" y="944"/>
                </a:cxn>
                <a:cxn ang="0">
                  <a:pos x="496" y="944"/>
                </a:cxn>
                <a:cxn ang="0">
                  <a:pos x="568" y="934"/>
                </a:cxn>
                <a:cxn ang="0">
                  <a:pos x="696" y="886"/>
                </a:cxn>
                <a:cxn ang="0">
                  <a:pos x="806" y="806"/>
                </a:cxn>
                <a:cxn ang="0">
                  <a:pos x="886" y="696"/>
                </a:cxn>
                <a:cxn ang="0">
                  <a:pos x="934" y="568"/>
                </a:cxn>
                <a:cxn ang="0">
                  <a:pos x="944" y="496"/>
                </a:cxn>
                <a:cxn ang="0">
                  <a:pos x="944" y="448"/>
                </a:cxn>
                <a:cxn ang="0">
                  <a:pos x="934" y="376"/>
                </a:cxn>
                <a:cxn ang="0">
                  <a:pos x="886" y="248"/>
                </a:cxn>
                <a:cxn ang="0">
                  <a:pos x="806" y="138"/>
                </a:cxn>
                <a:cxn ang="0">
                  <a:pos x="696" y="58"/>
                </a:cxn>
                <a:cxn ang="0">
                  <a:pos x="568" y="10"/>
                </a:cxn>
                <a:cxn ang="0">
                  <a:pos x="496" y="0"/>
                </a:cxn>
                <a:cxn ang="0">
                  <a:pos x="448" y="0"/>
                </a:cxn>
                <a:cxn ang="0">
                  <a:pos x="376" y="10"/>
                </a:cxn>
                <a:cxn ang="0">
                  <a:pos x="248" y="58"/>
                </a:cxn>
                <a:cxn ang="0">
                  <a:pos x="138" y="138"/>
                </a:cxn>
                <a:cxn ang="0">
                  <a:pos x="58" y="248"/>
                </a:cxn>
                <a:cxn ang="0">
                  <a:pos x="10" y="376"/>
                </a:cxn>
                <a:cxn ang="0">
                  <a:pos x="0" y="448"/>
                </a:cxn>
                <a:cxn ang="0">
                  <a:pos x="80" y="472"/>
                </a:cxn>
                <a:cxn ang="0">
                  <a:pos x="88" y="394"/>
                </a:cxn>
                <a:cxn ang="0">
                  <a:pos x="128" y="286"/>
                </a:cxn>
                <a:cxn ang="0">
                  <a:pos x="194" y="194"/>
                </a:cxn>
                <a:cxn ang="0">
                  <a:pos x="286" y="128"/>
                </a:cxn>
                <a:cxn ang="0">
                  <a:pos x="394" y="88"/>
                </a:cxn>
                <a:cxn ang="0">
                  <a:pos x="472" y="80"/>
                </a:cxn>
                <a:cxn ang="0">
                  <a:pos x="588" y="98"/>
                </a:cxn>
                <a:cxn ang="0">
                  <a:pos x="692" y="148"/>
                </a:cxn>
                <a:cxn ang="0">
                  <a:pos x="774" y="222"/>
                </a:cxn>
                <a:cxn ang="0">
                  <a:pos x="834" y="320"/>
                </a:cxn>
                <a:cxn ang="0">
                  <a:pos x="862" y="432"/>
                </a:cxn>
                <a:cxn ang="0">
                  <a:pos x="862" y="512"/>
                </a:cxn>
                <a:cxn ang="0">
                  <a:pos x="834" y="624"/>
                </a:cxn>
                <a:cxn ang="0">
                  <a:pos x="774" y="722"/>
                </a:cxn>
                <a:cxn ang="0">
                  <a:pos x="692" y="796"/>
                </a:cxn>
                <a:cxn ang="0">
                  <a:pos x="588" y="846"/>
                </a:cxn>
                <a:cxn ang="0">
                  <a:pos x="472" y="864"/>
                </a:cxn>
                <a:cxn ang="0">
                  <a:pos x="394" y="856"/>
                </a:cxn>
                <a:cxn ang="0">
                  <a:pos x="286" y="816"/>
                </a:cxn>
                <a:cxn ang="0">
                  <a:pos x="194" y="750"/>
                </a:cxn>
                <a:cxn ang="0">
                  <a:pos x="128" y="658"/>
                </a:cxn>
                <a:cxn ang="0">
                  <a:pos x="88" y="550"/>
                </a:cxn>
                <a:cxn ang="0">
                  <a:pos x="80" y="472"/>
                </a:cxn>
              </a:cxnLst>
              <a:rect l="0" t="0" r="r" b="b"/>
              <a:pathLst>
                <a:path w="944" h="944">
                  <a:moveTo>
                    <a:pt x="0" y="472"/>
                  </a:moveTo>
                  <a:lnTo>
                    <a:pt x="0" y="472"/>
                  </a:lnTo>
                  <a:lnTo>
                    <a:pt x="0" y="496"/>
                  </a:lnTo>
                  <a:lnTo>
                    <a:pt x="2" y="520"/>
                  </a:lnTo>
                  <a:lnTo>
                    <a:pt x="6" y="544"/>
                  </a:lnTo>
                  <a:lnTo>
                    <a:pt x="10" y="568"/>
                  </a:lnTo>
                  <a:lnTo>
                    <a:pt x="22" y="612"/>
                  </a:lnTo>
                  <a:lnTo>
                    <a:pt x="38" y="656"/>
                  </a:lnTo>
                  <a:lnTo>
                    <a:pt x="58" y="696"/>
                  </a:lnTo>
                  <a:lnTo>
                    <a:pt x="80" y="736"/>
                  </a:lnTo>
                  <a:lnTo>
                    <a:pt x="108" y="772"/>
                  </a:lnTo>
                  <a:lnTo>
                    <a:pt x="138" y="806"/>
                  </a:lnTo>
                  <a:lnTo>
                    <a:pt x="172" y="836"/>
                  </a:lnTo>
                  <a:lnTo>
                    <a:pt x="208" y="864"/>
                  </a:lnTo>
                  <a:lnTo>
                    <a:pt x="248" y="886"/>
                  </a:lnTo>
                  <a:lnTo>
                    <a:pt x="288" y="906"/>
                  </a:lnTo>
                  <a:lnTo>
                    <a:pt x="332" y="922"/>
                  </a:lnTo>
                  <a:lnTo>
                    <a:pt x="376" y="934"/>
                  </a:lnTo>
                  <a:lnTo>
                    <a:pt x="400" y="938"/>
                  </a:lnTo>
                  <a:lnTo>
                    <a:pt x="424" y="942"/>
                  </a:lnTo>
                  <a:lnTo>
                    <a:pt x="448" y="944"/>
                  </a:lnTo>
                  <a:lnTo>
                    <a:pt x="472" y="944"/>
                  </a:lnTo>
                  <a:lnTo>
                    <a:pt x="472" y="944"/>
                  </a:lnTo>
                  <a:lnTo>
                    <a:pt x="496" y="944"/>
                  </a:lnTo>
                  <a:lnTo>
                    <a:pt x="520" y="942"/>
                  </a:lnTo>
                  <a:lnTo>
                    <a:pt x="544" y="938"/>
                  </a:lnTo>
                  <a:lnTo>
                    <a:pt x="568" y="934"/>
                  </a:lnTo>
                  <a:lnTo>
                    <a:pt x="612" y="922"/>
                  </a:lnTo>
                  <a:lnTo>
                    <a:pt x="656" y="906"/>
                  </a:lnTo>
                  <a:lnTo>
                    <a:pt x="696" y="886"/>
                  </a:lnTo>
                  <a:lnTo>
                    <a:pt x="736" y="864"/>
                  </a:lnTo>
                  <a:lnTo>
                    <a:pt x="772" y="836"/>
                  </a:lnTo>
                  <a:lnTo>
                    <a:pt x="806" y="806"/>
                  </a:lnTo>
                  <a:lnTo>
                    <a:pt x="836" y="772"/>
                  </a:lnTo>
                  <a:lnTo>
                    <a:pt x="864" y="736"/>
                  </a:lnTo>
                  <a:lnTo>
                    <a:pt x="886" y="696"/>
                  </a:lnTo>
                  <a:lnTo>
                    <a:pt x="906" y="656"/>
                  </a:lnTo>
                  <a:lnTo>
                    <a:pt x="922" y="612"/>
                  </a:lnTo>
                  <a:lnTo>
                    <a:pt x="934" y="568"/>
                  </a:lnTo>
                  <a:lnTo>
                    <a:pt x="938" y="544"/>
                  </a:lnTo>
                  <a:lnTo>
                    <a:pt x="942" y="520"/>
                  </a:lnTo>
                  <a:lnTo>
                    <a:pt x="944" y="496"/>
                  </a:lnTo>
                  <a:lnTo>
                    <a:pt x="944" y="472"/>
                  </a:lnTo>
                  <a:lnTo>
                    <a:pt x="944" y="472"/>
                  </a:lnTo>
                  <a:lnTo>
                    <a:pt x="944" y="448"/>
                  </a:lnTo>
                  <a:lnTo>
                    <a:pt x="942" y="424"/>
                  </a:lnTo>
                  <a:lnTo>
                    <a:pt x="938" y="400"/>
                  </a:lnTo>
                  <a:lnTo>
                    <a:pt x="934" y="376"/>
                  </a:lnTo>
                  <a:lnTo>
                    <a:pt x="922" y="332"/>
                  </a:lnTo>
                  <a:lnTo>
                    <a:pt x="906" y="288"/>
                  </a:lnTo>
                  <a:lnTo>
                    <a:pt x="886" y="248"/>
                  </a:lnTo>
                  <a:lnTo>
                    <a:pt x="864" y="208"/>
                  </a:lnTo>
                  <a:lnTo>
                    <a:pt x="836" y="172"/>
                  </a:lnTo>
                  <a:lnTo>
                    <a:pt x="806" y="138"/>
                  </a:lnTo>
                  <a:lnTo>
                    <a:pt x="772" y="108"/>
                  </a:lnTo>
                  <a:lnTo>
                    <a:pt x="736" y="80"/>
                  </a:lnTo>
                  <a:lnTo>
                    <a:pt x="696" y="58"/>
                  </a:lnTo>
                  <a:lnTo>
                    <a:pt x="656" y="38"/>
                  </a:lnTo>
                  <a:lnTo>
                    <a:pt x="612" y="22"/>
                  </a:lnTo>
                  <a:lnTo>
                    <a:pt x="568" y="10"/>
                  </a:lnTo>
                  <a:lnTo>
                    <a:pt x="544" y="6"/>
                  </a:lnTo>
                  <a:lnTo>
                    <a:pt x="520" y="2"/>
                  </a:lnTo>
                  <a:lnTo>
                    <a:pt x="496" y="0"/>
                  </a:lnTo>
                  <a:lnTo>
                    <a:pt x="472" y="0"/>
                  </a:lnTo>
                  <a:lnTo>
                    <a:pt x="472" y="0"/>
                  </a:lnTo>
                  <a:lnTo>
                    <a:pt x="448" y="0"/>
                  </a:lnTo>
                  <a:lnTo>
                    <a:pt x="424" y="2"/>
                  </a:lnTo>
                  <a:lnTo>
                    <a:pt x="400" y="6"/>
                  </a:lnTo>
                  <a:lnTo>
                    <a:pt x="376" y="10"/>
                  </a:lnTo>
                  <a:lnTo>
                    <a:pt x="332" y="22"/>
                  </a:lnTo>
                  <a:lnTo>
                    <a:pt x="288" y="38"/>
                  </a:lnTo>
                  <a:lnTo>
                    <a:pt x="248" y="58"/>
                  </a:lnTo>
                  <a:lnTo>
                    <a:pt x="208" y="80"/>
                  </a:lnTo>
                  <a:lnTo>
                    <a:pt x="172" y="108"/>
                  </a:lnTo>
                  <a:lnTo>
                    <a:pt x="138" y="138"/>
                  </a:lnTo>
                  <a:lnTo>
                    <a:pt x="108" y="172"/>
                  </a:lnTo>
                  <a:lnTo>
                    <a:pt x="80" y="208"/>
                  </a:lnTo>
                  <a:lnTo>
                    <a:pt x="58" y="248"/>
                  </a:lnTo>
                  <a:lnTo>
                    <a:pt x="38" y="288"/>
                  </a:lnTo>
                  <a:lnTo>
                    <a:pt x="22" y="332"/>
                  </a:lnTo>
                  <a:lnTo>
                    <a:pt x="10" y="376"/>
                  </a:lnTo>
                  <a:lnTo>
                    <a:pt x="6" y="400"/>
                  </a:lnTo>
                  <a:lnTo>
                    <a:pt x="2" y="424"/>
                  </a:lnTo>
                  <a:lnTo>
                    <a:pt x="0" y="448"/>
                  </a:lnTo>
                  <a:lnTo>
                    <a:pt x="0" y="472"/>
                  </a:lnTo>
                  <a:lnTo>
                    <a:pt x="0" y="472"/>
                  </a:lnTo>
                  <a:close/>
                  <a:moveTo>
                    <a:pt x="80" y="472"/>
                  </a:moveTo>
                  <a:lnTo>
                    <a:pt x="80" y="472"/>
                  </a:lnTo>
                  <a:lnTo>
                    <a:pt x="82" y="432"/>
                  </a:lnTo>
                  <a:lnTo>
                    <a:pt x="88" y="394"/>
                  </a:lnTo>
                  <a:lnTo>
                    <a:pt x="98" y="356"/>
                  </a:lnTo>
                  <a:lnTo>
                    <a:pt x="110" y="320"/>
                  </a:lnTo>
                  <a:lnTo>
                    <a:pt x="128" y="286"/>
                  </a:lnTo>
                  <a:lnTo>
                    <a:pt x="148" y="252"/>
                  </a:lnTo>
                  <a:lnTo>
                    <a:pt x="170" y="222"/>
                  </a:lnTo>
                  <a:lnTo>
                    <a:pt x="194" y="194"/>
                  </a:lnTo>
                  <a:lnTo>
                    <a:pt x="222" y="170"/>
                  </a:lnTo>
                  <a:lnTo>
                    <a:pt x="252" y="148"/>
                  </a:lnTo>
                  <a:lnTo>
                    <a:pt x="286" y="128"/>
                  </a:lnTo>
                  <a:lnTo>
                    <a:pt x="320" y="110"/>
                  </a:lnTo>
                  <a:lnTo>
                    <a:pt x="356" y="98"/>
                  </a:lnTo>
                  <a:lnTo>
                    <a:pt x="394" y="88"/>
                  </a:lnTo>
                  <a:lnTo>
                    <a:pt x="432" y="82"/>
                  </a:lnTo>
                  <a:lnTo>
                    <a:pt x="472" y="80"/>
                  </a:lnTo>
                  <a:lnTo>
                    <a:pt x="472" y="80"/>
                  </a:lnTo>
                  <a:lnTo>
                    <a:pt x="512" y="82"/>
                  </a:lnTo>
                  <a:lnTo>
                    <a:pt x="550" y="88"/>
                  </a:lnTo>
                  <a:lnTo>
                    <a:pt x="588" y="98"/>
                  </a:lnTo>
                  <a:lnTo>
                    <a:pt x="624" y="110"/>
                  </a:lnTo>
                  <a:lnTo>
                    <a:pt x="658" y="128"/>
                  </a:lnTo>
                  <a:lnTo>
                    <a:pt x="692" y="148"/>
                  </a:lnTo>
                  <a:lnTo>
                    <a:pt x="722" y="170"/>
                  </a:lnTo>
                  <a:lnTo>
                    <a:pt x="750" y="194"/>
                  </a:lnTo>
                  <a:lnTo>
                    <a:pt x="774" y="222"/>
                  </a:lnTo>
                  <a:lnTo>
                    <a:pt x="796" y="252"/>
                  </a:lnTo>
                  <a:lnTo>
                    <a:pt x="816" y="286"/>
                  </a:lnTo>
                  <a:lnTo>
                    <a:pt x="834" y="320"/>
                  </a:lnTo>
                  <a:lnTo>
                    <a:pt x="846" y="356"/>
                  </a:lnTo>
                  <a:lnTo>
                    <a:pt x="856" y="394"/>
                  </a:lnTo>
                  <a:lnTo>
                    <a:pt x="862" y="432"/>
                  </a:lnTo>
                  <a:lnTo>
                    <a:pt x="864" y="472"/>
                  </a:lnTo>
                  <a:lnTo>
                    <a:pt x="864" y="472"/>
                  </a:lnTo>
                  <a:lnTo>
                    <a:pt x="862" y="512"/>
                  </a:lnTo>
                  <a:lnTo>
                    <a:pt x="856" y="550"/>
                  </a:lnTo>
                  <a:lnTo>
                    <a:pt x="846" y="588"/>
                  </a:lnTo>
                  <a:lnTo>
                    <a:pt x="834" y="624"/>
                  </a:lnTo>
                  <a:lnTo>
                    <a:pt x="816" y="658"/>
                  </a:lnTo>
                  <a:lnTo>
                    <a:pt x="796" y="692"/>
                  </a:lnTo>
                  <a:lnTo>
                    <a:pt x="774" y="722"/>
                  </a:lnTo>
                  <a:lnTo>
                    <a:pt x="750" y="750"/>
                  </a:lnTo>
                  <a:lnTo>
                    <a:pt x="722" y="774"/>
                  </a:lnTo>
                  <a:lnTo>
                    <a:pt x="692" y="796"/>
                  </a:lnTo>
                  <a:lnTo>
                    <a:pt x="658" y="816"/>
                  </a:lnTo>
                  <a:lnTo>
                    <a:pt x="624" y="834"/>
                  </a:lnTo>
                  <a:lnTo>
                    <a:pt x="588" y="846"/>
                  </a:lnTo>
                  <a:lnTo>
                    <a:pt x="550" y="856"/>
                  </a:lnTo>
                  <a:lnTo>
                    <a:pt x="512" y="862"/>
                  </a:lnTo>
                  <a:lnTo>
                    <a:pt x="472" y="864"/>
                  </a:lnTo>
                  <a:lnTo>
                    <a:pt x="472" y="864"/>
                  </a:lnTo>
                  <a:lnTo>
                    <a:pt x="432" y="862"/>
                  </a:lnTo>
                  <a:lnTo>
                    <a:pt x="394" y="856"/>
                  </a:lnTo>
                  <a:lnTo>
                    <a:pt x="356" y="846"/>
                  </a:lnTo>
                  <a:lnTo>
                    <a:pt x="320" y="834"/>
                  </a:lnTo>
                  <a:lnTo>
                    <a:pt x="286" y="816"/>
                  </a:lnTo>
                  <a:lnTo>
                    <a:pt x="252" y="796"/>
                  </a:lnTo>
                  <a:lnTo>
                    <a:pt x="222" y="774"/>
                  </a:lnTo>
                  <a:lnTo>
                    <a:pt x="194" y="750"/>
                  </a:lnTo>
                  <a:lnTo>
                    <a:pt x="170" y="722"/>
                  </a:lnTo>
                  <a:lnTo>
                    <a:pt x="148" y="692"/>
                  </a:lnTo>
                  <a:lnTo>
                    <a:pt x="128" y="658"/>
                  </a:lnTo>
                  <a:lnTo>
                    <a:pt x="110" y="624"/>
                  </a:lnTo>
                  <a:lnTo>
                    <a:pt x="98" y="588"/>
                  </a:lnTo>
                  <a:lnTo>
                    <a:pt x="88" y="550"/>
                  </a:lnTo>
                  <a:lnTo>
                    <a:pt x="82" y="512"/>
                  </a:lnTo>
                  <a:lnTo>
                    <a:pt x="80" y="472"/>
                  </a:lnTo>
                  <a:lnTo>
                    <a:pt x="80" y="472"/>
                  </a:lnTo>
                  <a:close/>
                </a:path>
              </a:pathLst>
            </a:custGeom>
            <a:grpFill/>
            <a:ln w="9525">
              <a:noFill/>
              <a:round/>
              <a:headEnd/>
              <a:tailEnd/>
            </a:ln>
            <a:sp3d extrusionH="114300" prstMaterial="matte">
              <a:bevelT w="38100" h="38100"/>
            </a:sp3d>
          </p:spPr>
          <p:txBody>
            <a:bodyPr/>
            <a:lstStyle/>
            <a:p>
              <a:pPr fontAlgn="auto" latinLnBrk="1">
                <a:spcBef>
                  <a:spcPts val="0"/>
                </a:spcBef>
                <a:spcAft>
                  <a:spcPts val="0"/>
                </a:spcAft>
                <a:buFontTx/>
                <a:buNone/>
                <a:defRPr/>
              </a:pPr>
              <a:endParaRPr kumimoji="0" lang="ko-KR" altLang="en-US" sz="1800">
                <a:solidFill>
                  <a:schemeClr val="tx1"/>
                </a:solidFill>
                <a:latin typeface="+mn-lt"/>
                <a:ea typeface="+mn-ea"/>
              </a:endParaRPr>
            </a:p>
          </p:txBody>
        </p:sp>
        <p:sp>
          <p:nvSpPr>
            <p:cNvPr id="9" name="Freeform 6"/>
            <p:cNvSpPr>
              <a:spLocks noEditPoints="1"/>
            </p:cNvSpPr>
            <p:nvPr/>
          </p:nvSpPr>
          <p:spPr bwMode="auto">
            <a:xfrm>
              <a:off x="2706" y="762"/>
              <a:ext cx="1232" cy="1232"/>
            </a:xfrm>
            <a:custGeom>
              <a:avLst/>
              <a:gdLst/>
              <a:ahLst/>
              <a:cxnLst>
                <a:cxn ang="0">
                  <a:pos x="8" y="710"/>
                </a:cxn>
                <a:cxn ang="0">
                  <a:pos x="48" y="856"/>
                </a:cxn>
                <a:cxn ang="0">
                  <a:pos x="122" y="984"/>
                </a:cxn>
                <a:cxn ang="0">
                  <a:pos x="224" y="1092"/>
                </a:cxn>
                <a:cxn ang="0">
                  <a:pos x="350" y="1172"/>
                </a:cxn>
                <a:cxn ang="0">
                  <a:pos x="492" y="1220"/>
                </a:cxn>
                <a:cxn ang="0">
                  <a:pos x="616" y="1232"/>
                </a:cxn>
                <a:cxn ang="0">
                  <a:pos x="770" y="1212"/>
                </a:cxn>
                <a:cxn ang="0">
                  <a:pos x="910" y="1158"/>
                </a:cxn>
                <a:cxn ang="0">
                  <a:pos x="1030" y="1072"/>
                </a:cxn>
                <a:cxn ang="0">
                  <a:pos x="1126" y="960"/>
                </a:cxn>
                <a:cxn ang="0">
                  <a:pos x="1194" y="828"/>
                </a:cxn>
                <a:cxn ang="0">
                  <a:pos x="1228" y="678"/>
                </a:cxn>
                <a:cxn ang="0">
                  <a:pos x="1228" y="554"/>
                </a:cxn>
                <a:cxn ang="0">
                  <a:pos x="1194" y="404"/>
                </a:cxn>
                <a:cxn ang="0">
                  <a:pos x="1126" y="272"/>
                </a:cxn>
                <a:cxn ang="0">
                  <a:pos x="1030" y="160"/>
                </a:cxn>
                <a:cxn ang="0">
                  <a:pos x="910" y="74"/>
                </a:cxn>
                <a:cxn ang="0">
                  <a:pos x="770" y="20"/>
                </a:cxn>
                <a:cxn ang="0">
                  <a:pos x="616" y="0"/>
                </a:cxn>
                <a:cxn ang="0">
                  <a:pos x="492" y="12"/>
                </a:cxn>
                <a:cxn ang="0">
                  <a:pos x="350" y="60"/>
                </a:cxn>
                <a:cxn ang="0">
                  <a:pos x="224" y="140"/>
                </a:cxn>
                <a:cxn ang="0">
                  <a:pos x="122" y="248"/>
                </a:cxn>
                <a:cxn ang="0">
                  <a:pos x="48" y="376"/>
                </a:cxn>
                <a:cxn ang="0">
                  <a:pos x="8" y="522"/>
                </a:cxn>
                <a:cxn ang="0">
                  <a:pos x="80" y="616"/>
                </a:cxn>
                <a:cxn ang="0">
                  <a:pos x="90" y="508"/>
                </a:cxn>
                <a:cxn ang="0">
                  <a:pos x="132" y="384"/>
                </a:cxn>
                <a:cxn ang="0">
                  <a:pos x="202" y="276"/>
                </a:cxn>
                <a:cxn ang="0">
                  <a:pos x="296" y="186"/>
                </a:cxn>
                <a:cxn ang="0">
                  <a:pos x="408" y="122"/>
                </a:cxn>
                <a:cxn ang="0">
                  <a:pos x="534" y="86"/>
                </a:cxn>
                <a:cxn ang="0">
                  <a:pos x="644" y="80"/>
                </a:cxn>
                <a:cxn ang="0">
                  <a:pos x="776" y="104"/>
                </a:cxn>
                <a:cxn ang="0">
                  <a:pos x="894" y="158"/>
                </a:cxn>
                <a:cxn ang="0">
                  <a:pos x="994" y="238"/>
                </a:cxn>
                <a:cxn ang="0">
                  <a:pos x="1074" y="338"/>
                </a:cxn>
                <a:cxn ang="0">
                  <a:pos x="1128" y="456"/>
                </a:cxn>
                <a:cxn ang="0">
                  <a:pos x="1152" y="588"/>
                </a:cxn>
                <a:cxn ang="0">
                  <a:pos x="1146" y="698"/>
                </a:cxn>
                <a:cxn ang="0">
                  <a:pos x="1110" y="824"/>
                </a:cxn>
                <a:cxn ang="0">
                  <a:pos x="1046" y="936"/>
                </a:cxn>
                <a:cxn ang="0">
                  <a:pos x="956" y="1030"/>
                </a:cxn>
                <a:cxn ang="0">
                  <a:pos x="848" y="1100"/>
                </a:cxn>
                <a:cxn ang="0">
                  <a:pos x="724" y="1142"/>
                </a:cxn>
                <a:cxn ang="0">
                  <a:pos x="616" y="1152"/>
                </a:cxn>
                <a:cxn ang="0">
                  <a:pos x="482" y="1136"/>
                </a:cxn>
                <a:cxn ang="0">
                  <a:pos x="360" y="1088"/>
                </a:cxn>
                <a:cxn ang="0">
                  <a:pos x="256" y="1012"/>
                </a:cxn>
                <a:cxn ang="0">
                  <a:pos x="172" y="916"/>
                </a:cxn>
                <a:cxn ang="0">
                  <a:pos x="112" y="800"/>
                </a:cxn>
                <a:cxn ang="0">
                  <a:pos x="82" y="670"/>
                </a:cxn>
              </a:cxnLst>
              <a:rect l="0" t="0" r="r" b="b"/>
              <a:pathLst>
                <a:path w="1232" h="1232">
                  <a:moveTo>
                    <a:pt x="0" y="616"/>
                  </a:moveTo>
                  <a:lnTo>
                    <a:pt x="0" y="616"/>
                  </a:lnTo>
                  <a:lnTo>
                    <a:pt x="0" y="648"/>
                  </a:lnTo>
                  <a:lnTo>
                    <a:pt x="4" y="678"/>
                  </a:lnTo>
                  <a:lnTo>
                    <a:pt x="8" y="710"/>
                  </a:lnTo>
                  <a:lnTo>
                    <a:pt x="12" y="740"/>
                  </a:lnTo>
                  <a:lnTo>
                    <a:pt x="20" y="770"/>
                  </a:lnTo>
                  <a:lnTo>
                    <a:pt x="28" y="798"/>
                  </a:lnTo>
                  <a:lnTo>
                    <a:pt x="38" y="828"/>
                  </a:lnTo>
                  <a:lnTo>
                    <a:pt x="48" y="856"/>
                  </a:lnTo>
                  <a:lnTo>
                    <a:pt x="60" y="882"/>
                  </a:lnTo>
                  <a:lnTo>
                    <a:pt x="74" y="910"/>
                  </a:lnTo>
                  <a:lnTo>
                    <a:pt x="90" y="936"/>
                  </a:lnTo>
                  <a:lnTo>
                    <a:pt x="106" y="960"/>
                  </a:lnTo>
                  <a:lnTo>
                    <a:pt x="122" y="984"/>
                  </a:lnTo>
                  <a:lnTo>
                    <a:pt x="140" y="1008"/>
                  </a:lnTo>
                  <a:lnTo>
                    <a:pt x="160" y="1030"/>
                  </a:lnTo>
                  <a:lnTo>
                    <a:pt x="180" y="1052"/>
                  </a:lnTo>
                  <a:lnTo>
                    <a:pt x="202" y="1072"/>
                  </a:lnTo>
                  <a:lnTo>
                    <a:pt x="224" y="1092"/>
                  </a:lnTo>
                  <a:lnTo>
                    <a:pt x="248" y="1110"/>
                  </a:lnTo>
                  <a:lnTo>
                    <a:pt x="272" y="1126"/>
                  </a:lnTo>
                  <a:lnTo>
                    <a:pt x="296" y="1142"/>
                  </a:lnTo>
                  <a:lnTo>
                    <a:pt x="322" y="1158"/>
                  </a:lnTo>
                  <a:lnTo>
                    <a:pt x="350" y="1172"/>
                  </a:lnTo>
                  <a:lnTo>
                    <a:pt x="376" y="1184"/>
                  </a:lnTo>
                  <a:lnTo>
                    <a:pt x="404" y="1194"/>
                  </a:lnTo>
                  <a:lnTo>
                    <a:pt x="434" y="1204"/>
                  </a:lnTo>
                  <a:lnTo>
                    <a:pt x="462" y="1212"/>
                  </a:lnTo>
                  <a:lnTo>
                    <a:pt x="492" y="1220"/>
                  </a:lnTo>
                  <a:lnTo>
                    <a:pt x="522" y="1224"/>
                  </a:lnTo>
                  <a:lnTo>
                    <a:pt x="554" y="1228"/>
                  </a:lnTo>
                  <a:lnTo>
                    <a:pt x="584" y="1232"/>
                  </a:lnTo>
                  <a:lnTo>
                    <a:pt x="616" y="1232"/>
                  </a:lnTo>
                  <a:lnTo>
                    <a:pt x="616" y="1232"/>
                  </a:lnTo>
                  <a:lnTo>
                    <a:pt x="648" y="1232"/>
                  </a:lnTo>
                  <a:lnTo>
                    <a:pt x="678" y="1228"/>
                  </a:lnTo>
                  <a:lnTo>
                    <a:pt x="710" y="1224"/>
                  </a:lnTo>
                  <a:lnTo>
                    <a:pt x="740" y="1220"/>
                  </a:lnTo>
                  <a:lnTo>
                    <a:pt x="770" y="1212"/>
                  </a:lnTo>
                  <a:lnTo>
                    <a:pt x="798" y="1204"/>
                  </a:lnTo>
                  <a:lnTo>
                    <a:pt x="828" y="1194"/>
                  </a:lnTo>
                  <a:lnTo>
                    <a:pt x="856" y="1184"/>
                  </a:lnTo>
                  <a:lnTo>
                    <a:pt x="882" y="1172"/>
                  </a:lnTo>
                  <a:lnTo>
                    <a:pt x="910" y="1158"/>
                  </a:lnTo>
                  <a:lnTo>
                    <a:pt x="936" y="1142"/>
                  </a:lnTo>
                  <a:lnTo>
                    <a:pt x="960" y="1126"/>
                  </a:lnTo>
                  <a:lnTo>
                    <a:pt x="984" y="1110"/>
                  </a:lnTo>
                  <a:lnTo>
                    <a:pt x="1008" y="1092"/>
                  </a:lnTo>
                  <a:lnTo>
                    <a:pt x="1030" y="1072"/>
                  </a:lnTo>
                  <a:lnTo>
                    <a:pt x="1052" y="1052"/>
                  </a:lnTo>
                  <a:lnTo>
                    <a:pt x="1072" y="1030"/>
                  </a:lnTo>
                  <a:lnTo>
                    <a:pt x="1092" y="1008"/>
                  </a:lnTo>
                  <a:lnTo>
                    <a:pt x="1110" y="984"/>
                  </a:lnTo>
                  <a:lnTo>
                    <a:pt x="1126" y="960"/>
                  </a:lnTo>
                  <a:lnTo>
                    <a:pt x="1142" y="936"/>
                  </a:lnTo>
                  <a:lnTo>
                    <a:pt x="1158" y="910"/>
                  </a:lnTo>
                  <a:lnTo>
                    <a:pt x="1172" y="882"/>
                  </a:lnTo>
                  <a:lnTo>
                    <a:pt x="1184" y="856"/>
                  </a:lnTo>
                  <a:lnTo>
                    <a:pt x="1194" y="828"/>
                  </a:lnTo>
                  <a:lnTo>
                    <a:pt x="1204" y="798"/>
                  </a:lnTo>
                  <a:lnTo>
                    <a:pt x="1212" y="770"/>
                  </a:lnTo>
                  <a:lnTo>
                    <a:pt x="1220" y="740"/>
                  </a:lnTo>
                  <a:lnTo>
                    <a:pt x="1224" y="710"/>
                  </a:lnTo>
                  <a:lnTo>
                    <a:pt x="1228" y="678"/>
                  </a:lnTo>
                  <a:lnTo>
                    <a:pt x="1232" y="648"/>
                  </a:lnTo>
                  <a:lnTo>
                    <a:pt x="1232" y="616"/>
                  </a:lnTo>
                  <a:lnTo>
                    <a:pt x="1232" y="616"/>
                  </a:lnTo>
                  <a:lnTo>
                    <a:pt x="1232" y="584"/>
                  </a:lnTo>
                  <a:lnTo>
                    <a:pt x="1228" y="554"/>
                  </a:lnTo>
                  <a:lnTo>
                    <a:pt x="1224" y="522"/>
                  </a:lnTo>
                  <a:lnTo>
                    <a:pt x="1220" y="492"/>
                  </a:lnTo>
                  <a:lnTo>
                    <a:pt x="1212" y="462"/>
                  </a:lnTo>
                  <a:lnTo>
                    <a:pt x="1204" y="434"/>
                  </a:lnTo>
                  <a:lnTo>
                    <a:pt x="1194" y="404"/>
                  </a:lnTo>
                  <a:lnTo>
                    <a:pt x="1184" y="376"/>
                  </a:lnTo>
                  <a:lnTo>
                    <a:pt x="1172" y="350"/>
                  </a:lnTo>
                  <a:lnTo>
                    <a:pt x="1158" y="322"/>
                  </a:lnTo>
                  <a:lnTo>
                    <a:pt x="1142" y="296"/>
                  </a:lnTo>
                  <a:lnTo>
                    <a:pt x="1126" y="272"/>
                  </a:lnTo>
                  <a:lnTo>
                    <a:pt x="1110" y="248"/>
                  </a:lnTo>
                  <a:lnTo>
                    <a:pt x="1092" y="224"/>
                  </a:lnTo>
                  <a:lnTo>
                    <a:pt x="1072" y="202"/>
                  </a:lnTo>
                  <a:lnTo>
                    <a:pt x="1052" y="180"/>
                  </a:lnTo>
                  <a:lnTo>
                    <a:pt x="1030" y="160"/>
                  </a:lnTo>
                  <a:lnTo>
                    <a:pt x="1008" y="140"/>
                  </a:lnTo>
                  <a:lnTo>
                    <a:pt x="984" y="122"/>
                  </a:lnTo>
                  <a:lnTo>
                    <a:pt x="960" y="106"/>
                  </a:lnTo>
                  <a:lnTo>
                    <a:pt x="936" y="90"/>
                  </a:lnTo>
                  <a:lnTo>
                    <a:pt x="910" y="74"/>
                  </a:lnTo>
                  <a:lnTo>
                    <a:pt x="882" y="60"/>
                  </a:lnTo>
                  <a:lnTo>
                    <a:pt x="856" y="48"/>
                  </a:lnTo>
                  <a:lnTo>
                    <a:pt x="828" y="38"/>
                  </a:lnTo>
                  <a:lnTo>
                    <a:pt x="798" y="28"/>
                  </a:lnTo>
                  <a:lnTo>
                    <a:pt x="770" y="20"/>
                  </a:lnTo>
                  <a:lnTo>
                    <a:pt x="740" y="12"/>
                  </a:lnTo>
                  <a:lnTo>
                    <a:pt x="710" y="8"/>
                  </a:lnTo>
                  <a:lnTo>
                    <a:pt x="678" y="4"/>
                  </a:lnTo>
                  <a:lnTo>
                    <a:pt x="648" y="0"/>
                  </a:lnTo>
                  <a:lnTo>
                    <a:pt x="616" y="0"/>
                  </a:lnTo>
                  <a:lnTo>
                    <a:pt x="616" y="0"/>
                  </a:lnTo>
                  <a:lnTo>
                    <a:pt x="584" y="0"/>
                  </a:lnTo>
                  <a:lnTo>
                    <a:pt x="554" y="4"/>
                  </a:lnTo>
                  <a:lnTo>
                    <a:pt x="522" y="8"/>
                  </a:lnTo>
                  <a:lnTo>
                    <a:pt x="492" y="12"/>
                  </a:lnTo>
                  <a:lnTo>
                    <a:pt x="462" y="20"/>
                  </a:lnTo>
                  <a:lnTo>
                    <a:pt x="434" y="28"/>
                  </a:lnTo>
                  <a:lnTo>
                    <a:pt x="404" y="38"/>
                  </a:lnTo>
                  <a:lnTo>
                    <a:pt x="376" y="48"/>
                  </a:lnTo>
                  <a:lnTo>
                    <a:pt x="350" y="60"/>
                  </a:lnTo>
                  <a:lnTo>
                    <a:pt x="322" y="74"/>
                  </a:lnTo>
                  <a:lnTo>
                    <a:pt x="296" y="90"/>
                  </a:lnTo>
                  <a:lnTo>
                    <a:pt x="272" y="106"/>
                  </a:lnTo>
                  <a:lnTo>
                    <a:pt x="248" y="122"/>
                  </a:lnTo>
                  <a:lnTo>
                    <a:pt x="224" y="140"/>
                  </a:lnTo>
                  <a:lnTo>
                    <a:pt x="202" y="160"/>
                  </a:lnTo>
                  <a:lnTo>
                    <a:pt x="180" y="180"/>
                  </a:lnTo>
                  <a:lnTo>
                    <a:pt x="160" y="202"/>
                  </a:lnTo>
                  <a:lnTo>
                    <a:pt x="140" y="224"/>
                  </a:lnTo>
                  <a:lnTo>
                    <a:pt x="122" y="248"/>
                  </a:lnTo>
                  <a:lnTo>
                    <a:pt x="106" y="272"/>
                  </a:lnTo>
                  <a:lnTo>
                    <a:pt x="90" y="296"/>
                  </a:lnTo>
                  <a:lnTo>
                    <a:pt x="74" y="322"/>
                  </a:lnTo>
                  <a:lnTo>
                    <a:pt x="60" y="350"/>
                  </a:lnTo>
                  <a:lnTo>
                    <a:pt x="48" y="376"/>
                  </a:lnTo>
                  <a:lnTo>
                    <a:pt x="38" y="404"/>
                  </a:lnTo>
                  <a:lnTo>
                    <a:pt x="28" y="434"/>
                  </a:lnTo>
                  <a:lnTo>
                    <a:pt x="20" y="462"/>
                  </a:lnTo>
                  <a:lnTo>
                    <a:pt x="12" y="492"/>
                  </a:lnTo>
                  <a:lnTo>
                    <a:pt x="8" y="522"/>
                  </a:lnTo>
                  <a:lnTo>
                    <a:pt x="4" y="554"/>
                  </a:lnTo>
                  <a:lnTo>
                    <a:pt x="0" y="584"/>
                  </a:lnTo>
                  <a:lnTo>
                    <a:pt x="0" y="616"/>
                  </a:lnTo>
                  <a:lnTo>
                    <a:pt x="0" y="616"/>
                  </a:lnTo>
                  <a:close/>
                  <a:moveTo>
                    <a:pt x="80" y="616"/>
                  </a:moveTo>
                  <a:lnTo>
                    <a:pt x="80" y="616"/>
                  </a:lnTo>
                  <a:lnTo>
                    <a:pt x="80" y="588"/>
                  </a:lnTo>
                  <a:lnTo>
                    <a:pt x="82" y="562"/>
                  </a:lnTo>
                  <a:lnTo>
                    <a:pt x="86" y="534"/>
                  </a:lnTo>
                  <a:lnTo>
                    <a:pt x="90" y="508"/>
                  </a:lnTo>
                  <a:lnTo>
                    <a:pt x="96" y="482"/>
                  </a:lnTo>
                  <a:lnTo>
                    <a:pt x="104" y="456"/>
                  </a:lnTo>
                  <a:lnTo>
                    <a:pt x="112" y="432"/>
                  </a:lnTo>
                  <a:lnTo>
                    <a:pt x="122" y="408"/>
                  </a:lnTo>
                  <a:lnTo>
                    <a:pt x="132" y="384"/>
                  </a:lnTo>
                  <a:lnTo>
                    <a:pt x="144" y="360"/>
                  </a:lnTo>
                  <a:lnTo>
                    <a:pt x="158" y="338"/>
                  </a:lnTo>
                  <a:lnTo>
                    <a:pt x="172" y="316"/>
                  </a:lnTo>
                  <a:lnTo>
                    <a:pt x="186" y="296"/>
                  </a:lnTo>
                  <a:lnTo>
                    <a:pt x="202" y="276"/>
                  </a:lnTo>
                  <a:lnTo>
                    <a:pt x="220" y="256"/>
                  </a:lnTo>
                  <a:lnTo>
                    <a:pt x="238" y="238"/>
                  </a:lnTo>
                  <a:lnTo>
                    <a:pt x="256" y="220"/>
                  </a:lnTo>
                  <a:lnTo>
                    <a:pt x="276" y="202"/>
                  </a:lnTo>
                  <a:lnTo>
                    <a:pt x="296" y="186"/>
                  </a:lnTo>
                  <a:lnTo>
                    <a:pt x="316" y="172"/>
                  </a:lnTo>
                  <a:lnTo>
                    <a:pt x="338" y="158"/>
                  </a:lnTo>
                  <a:lnTo>
                    <a:pt x="360" y="144"/>
                  </a:lnTo>
                  <a:lnTo>
                    <a:pt x="384" y="132"/>
                  </a:lnTo>
                  <a:lnTo>
                    <a:pt x="408" y="122"/>
                  </a:lnTo>
                  <a:lnTo>
                    <a:pt x="432" y="112"/>
                  </a:lnTo>
                  <a:lnTo>
                    <a:pt x="456" y="104"/>
                  </a:lnTo>
                  <a:lnTo>
                    <a:pt x="482" y="96"/>
                  </a:lnTo>
                  <a:lnTo>
                    <a:pt x="508" y="90"/>
                  </a:lnTo>
                  <a:lnTo>
                    <a:pt x="534" y="86"/>
                  </a:lnTo>
                  <a:lnTo>
                    <a:pt x="562" y="82"/>
                  </a:lnTo>
                  <a:lnTo>
                    <a:pt x="588" y="80"/>
                  </a:lnTo>
                  <a:lnTo>
                    <a:pt x="616" y="80"/>
                  </a:lnTo>
                  <a:lnTo>
                    <a:pt x="616" y="80"/>
                  </a:lnTo>
                  <a:lnTo>
                    <a:pt x="644" y="80"/>
                  </a:lnTo>
                  <a:lnTo>
                    <a:pt x="670" y="82"/>
                  </a:lnTo>
                  <a:lnTo>
                    <a:pt x="698" y="86"/>
                  </a:lnTo>
                  <a:lnTo>
                    <a:pt x="724" y="90"/>
                  </a:lnTo>
                  <a:lnTo>
                    <a:pt x="750" y="96"/>
                  </a:lnTo>
                  <a:lnTo>
                    <a:pt x="776" y="104"/>
                  </a:lnTo>
                  <a:lnTo>
                    <a:pt x="800" y="112"/>
                  </a:lnTo>
                  <a:lnTo>
                    <a:pt x="824" y="122"/>
                  </a:lnTo>
                  <a:lnTo>
                    <a:pt x="848" y="132"/>
                  </a:lnTo>
                  <a:lnTo>
                    <a:pt x="872" y="144"/>
                  </a:lnTo>
                  <a:lnTo>
                    <a:pt x="894" y="158"/>
                  </a:lnTo>
                  <a:lnTo>
                    <a:pt x="916" y="172"/>
                  </a:lnTo>
                  <a:lnTo>
                    <a:pt x="936" y="186"/>
                  </a:lnTo>
                  <a:lnTo>
                    <a:pt x="956" y="202"/>
                  </a:lnTo>
                  <a:lnTo>
                    <a:pt x="976" y="220"/>
                  </a:lnTo>
                  <a:lnTo>
                    <a:pt x="994" y="238"/>
                  </a:lnTo>
                  <a:lnTo>
                    <a:pt x="1012" y="256"/>
                  </a:lnTo>
                  <a:lnTo>
                    <a:pt x="1030" y="276"/>
                  </a:lnTo>
                  <a:lnTo>
                    <a:pt x="1046" y="296"/>
                  </a:lnTo>
                  <a:lnTo>
                    <a:pt x="1060" y="316"/>
                  </a:lnTo>
                  <a:lnTo>
                    <a:pt x="1074" y="338"/>
                  </a:lnTo>
                  <a:lnTo>
                    <a:pt x="1088" y="360"/>
                  </a:lnTo>
                  <a:lnTo>
                    <a:pt x="1100" y="384"/>
                  </a:lnTo>
                  <a:lnTo>
                    <a:pt x="1110" y="408"/>
                  </a:lnTo>
                  <a:lnTo>
                    <a:pt x="1120" y="432"/>
                  </a:lnTo>
                  <a:lnTo>
                    <a:pt x="1128" y="456"/>
                  </a:lnTo>
                  <a:lnTo>
                    <a:pt x="1136" y="482"/>
                  </a:lnTo>
                  <a:lnTo>
                    <a:pt x="1142" y="508"/>
                  </a:lnTo>
                  <a:lnTo>
                    <a:pt x="1146" y="534"/>
                  </a:lnTo>
                  <a:lnTo>
                    <a:pt x="1150" y="562"/>
                  </a:lnTo>
                  <a:lnTo>
                    <a:pt x="1152" y="588"/>
                  </a:lnTo>
                  <a:lnTo>
                    <a:pt x="1152" y="616"/>
                  </a:lnTo>
                  <a:lnTo>
                    <a:pt x="1152" y="616"/>
                  </a:lnTo>
                  <a:lnTo>
                    <a:pt x="1152" y="644"/>
                  </a:lnTo>
                  <a:lnTo>
                    <a:pt x="1150" y="670"/>
                  </a:lnTo>
                  <a:lnTo>
                    <a:pt x="1146" y="698"/>
                  </a:lnTo>
                  <a:lnTo>
                    <a:pt x="1142" y="724"/>
                  </a:lnTo>
                  <a:lnTo>
                    <a:pt x="1136" y="750"/>
                  </a:lnTo>
                  <a:lnTo>
                    <a:pt x="1128" y="776"/>
                  </a:lnTo>
                  <a:lnTo>
                    <a:pt x="1120" y="800"/>
                  </a:lnTo>
                  <a:lnTo>
                    <a:pt x="1110" y="824"/>
                  </a:lnTo>
                  <a:lnTo>
                    <a:pt x="1100" y="848"/>
                  </a:lnTo>
                  <a:lnTo>
                    <a:pt x="1088" y="872"/>
                  </a:lnTo>
                  <a:lnTo>
                    <a:pt x="1074" y="894"/>
                  </a:lnTo>
                  <a:lnTo>
                    <a:pt x="1060" y="916"/>
                  </a:lnTo>
                  <a:lnTo>
                    <a:pt x="1046" y="936"/>
                  </a:lnTo>
                  <a:lnTo>
                    <a:pt x="1030" y="956"/>
                  </a:lnTo>
                  <a:lnTo>
                    <a:pt x="1012" y="976"/>
                  </a:lnTo>
                  <a:lnTo>
                    <a:pt x="994" y="994"/>
                  </a:lnTo>
                  <a:lnTo>
                    <a:pt x="976" y="1012"/>
                  </a:lnTo>
                  <a:lnTo>
                    <a:pt x="956" y="1030"/>
                  </a:lnTo>
                  <a:lnTo>
                    <a:pt x="936" y="1046"/>
                  </a:lnTo>
                  <a:lnTo>
                    <a:pt x="916" y="1060"/>
                  </a:lnTo>
                  <a:lnTo>
                    <a:pt x="894" y="1074"/>
                  </a:lnTo>
                  <a:lnTo>
                    <a:pt x="872" y="1088"/>
                  </a:lnTo>
                  <a:lnTo>
                    <a:pt x="848" y="1100"/>
                  </a:lnTo>
                  <a:lnTo>
                    <a:pt x="824" y="1110"/>
                  </a:lnTo>
                  <a:lnTo>
                    <a:pt x="800" y="1120"/>
                  </a:lnTo>
                  <a:lnTo>
                    <a:pt x="776" y="1128"/>
                  </a:lnTo>
                  <a:lnTo>
                    <a:pt x="750" y="1136"/>
                  </a:lnTo>
                  <a:lnTo>
                    <a:pt x="724" y="1142"/>
                  </a:lnTo>
                  <a:lnTo>
                    <a:pt x="698" y="1146"/>
                  </a:lnTo>
                  <a:lnTo>
                    <a:pt x="670" y="1150"/>
                  </a:lnTo>
                  <a:lnTo>
                    <a:pt x="644" y="1152"/>
                  </a:lnTo>
                  <a:lnTo>
                    <a:pt x="616" y="1152"/>
                  </a:lnTo>
                  <a:lnTo>
                    <a:pt x="616" y="1152"/>
                  </a:lnTo>
                  <a:lnTo>
                    <a:pt x="588" y="1152"/>
                  </a:lnTo>
                  <a:lnTo>
                    <a:pt x="562" y="1150"/>
                  </a:lnTo>
                  <a:lnTo>
                    <a:pt x="534" y="1146"/>
                  </a:lnTo>
                  <a:lnTo>
                    <a:pt x="508" y="1142"/>
                  </a:lnTo>
                  <a:lnTo>
                    <a:pt x="482" y="1136"/>
                  </a:lnTo>
                  <a:lnTo>
                    <a:pt x="456" y="1128"/>
                  </a:lnTo>
                  <a:lnTo>
                    <a:pt x="432" y="1120"/>
                  </a:lnTo>
                  <a:lnTo>
                    <a:pt x="408" y="1110"/>
                  </a:lnTo>
                  <a:lnTo>
                    <a:pt x="384" y="1100"/>
                  </a:lnTo>
                  <a:lnTo>
                    <a:pt x="360" y="1088"/>
                  </a:lnTo>
                  <a:lnTo>
                    <a:pt x="338" y="1074"/>
                  </a:lnTo>
                  <a:lnTo>
                    <a:pt x="316" y="1060"/>
                  </a:lnTo>
                  <a:lnTo>
                    <a:pt x="296" y="1046"/>
                  </a:lnTo>
                  <a:lnTo>
                    <a:pt x="276" y="1030"/>
                  </a:lnTo>
                  <a:lnTo>
                    <a:pt x="256" y="1012"/>
                  </a:lnTo>
                  <a:lnTo>
                    <a:pt x="238" y="994"/>
                  </a:lnTo>
                  <a:lnTo>
                    <a:pt x="220" y="976"/>
                  </a:lnTo>
                  <a:lnTo>
                    <a:pt x="202" y="956"/>
                  </a:lnTo>
                  <a:lnTo>
                    <a:pt x="186" y="936"/>
                  </a:lnTo>
                  <a:lnTo>
                    <a:pt x="172" y="916"/>
                  </a:lnTo>
                  <a:lnTo>
                    <a:pt x="158" y="894"/>
                  </a:lnTo>
                  <a:lnTo>
                    <a:pt x="144" y="872"/>
                  </a:lnTo>
                  <a:lnTo>
                    <a:pt x="132" y="848"/>
                  </a:lnTo>
                  <a:lnTo>
                    <a:pt x="122" y="824"/>
                  </a:lnTo>
                  <a:lnTo>
                    <a:pt x="112" y="800"/>
                  </a:lnTo>
                  <a:lnTo>
                    <a:pt x="104" y="776"/>
                  </a:lnTo>
                  <a:lnTo>
                    <a:pt x="96" y="750"/>
                  </a:lnTo>
                  <a:lnTo>
                    <a:pt x="90" y="724"/>
                  </a:lnTo>
                  <a:lnTo>
                    <a:pt x="86" y="698"/>
                  </a:lnTo>
                  <a:lnTo>
                    <a:pt x="82" y="670"/>
                  </a:lnTo>
                  <a:lnTo>
                    <a:pt x="80" y="644"/>
                  </a:lnTo>
                  <a:lnTo>
                    <a:pt x="80" y="616"/>
                  </a:lnTo>
                  <a:lnTo>
                    <a:pt x="80" y="616"/>
                  </a:lnTo>
                  <a:close/>
                </a:path>
              </a:pathLst>
            </a:custGeom>
            <a:grpFill/>
            <a:ln w="9525">
              <a:noFill/>
              <a:round/>
              <a:headEnd/>
              <a:tailEnd/>
            </a:ln>
            <a:sp3d extrusionH="114300" prstMaterial="matte">
              <a:bevelT w="38100" h="38100"/>
            </a:sp3d>
          </p:spPr>
          <p:txBody>
            <a:bodyPr/>
            <a:lstStyle/>
            <a:p>
              <a:pPr fontAlgn="auto" latinLnBrk="1">
                <a:spcBef>
                  <a:spcPts val="0"/>
                </a:spcBef>
                <a:spcAft>
                  <a:spcPts val="0"/>
                </a:spcAft>
                <a:buFontTx/>
                <a:buNone/>
                <a:defRPr/>
              </a:pPr>
              <a:endParaRPr kumimoji="0" lang="ko-KR" altLang="en-US" sz="1800">
                <a:solidFill>
                  <a:schemeClr val="tx1"/>
                </a:solidFill>
                <a:latin typeface="+mn-lt"/>
                <a:ea typeface="+mn-ea"/>
              </a:endParaRPr>
            </a:p>
          </p:txBody>
        </p:sp>
      </p:grpSp>
      <p:sp>
        <p:nvSpPr>
          <p:cNvPr id="7174" name="AutoShape 9"/>
          <p:cNvSpPr>
            <a:spLocks noChangeArrowheads="1"/>
          </p:cNvSpPr>
          <p:nvPr/>
        </p:nvSpPr>
        <p:spPr bwMode="auto">
          <a:xfrm>
            <a:off x="541338" y="3163888"/>
            <a:ext cx="7745412" cy="857250"/>
          </a:xfrm>
          <a:prstGeom prst="rightArrow">
            <a:avLst>
              <a:gd name="adj1" fmla="val 55185"/>
              <a:gd name="adj2" fmla="val 93573"/>
            </a:avLst>
          </a:prstGeom>
          <a:gradFill rotWithShape="1">
            <a:gsLst>
              <a:gs pos="0">
                <a:srgbClr val="90B0E0"/>
              </a:gs>
              <a:gs pos="100000">
                <a:srgbClr val="0C419A"/>
              </a:gs>
            </a:gsLst>
            <a:lin ang="0" scaled="1"/>
          </a:gradFill>
          <a:ln w="9525" algn="ctr">
            <a:noFill/>
            <a:miter lim="800000"/>
            <a:headEnd/>
            <a:tailEnd/>
          </a:ln>
        </p:spPr>
        <p:txBody>
          <a:bodyPr wrap="none" anchor="ctr"/>
          <a:lstStyle/>
          <a:p>
            <a:pPr latinLnBrk="1">
              <a:spcBef>
                <a:spcPct val="0"/>
              </a:spcBef>
              <a:buFontTx/>
              <a:buNone/>
            </a:pPr>
            <a:endParaRPr kumimoji="0" lang="ko-KR" altLang="en-US" sz="1800">
              <a:solidFill>
                <a:schemeClr val="tx1"/>
              </a:solidFill>
            </a:endParaRPr>
          </a:p>
        </p:txBody>
      </p:sp>
      <p:sp>
        <p:nvSpPr>
          <p:cNvPr id="7175" name="Line 14"/>
          <p:cNvSpPr>
            <a:spLocks noChangeShapeType="1"/>
          </p:cNvSpPr>
          <p:nvPr/>
        </p:nvSpPr>
        <p:spPr bwMode="auto">
          <a:xfrm flipH="1">
            <a:off x="936625" y="3949700"/>
            <a:ext cx="14288" cy="1490663"/>
          </a:xfrm>
          <a:prstGeom prst="line">
            <a:avLst/>
          </a:prstGeom>
          <a:noFill/>
          <a:ln w="31750" cap="rnd">
            <a:solidFill>
              <a:srgbClr val="9E9E9E"/>
            </a:solidFill>
            <a:prstDash val="sysDot"/>
            <a:round/>
            <a:headEnd/>
            <a:tailEnd/>
          </a:ln>
        </p:spPr>
        <p:txBody>
          <a:bodyPr wrap="none" anchor="ctr"/>
          <a:lstStyle/>
          <a:p>
            <a:endParaRPr lang="ko-KR" altLang="en-US"/>
          </a:p>
        </p:txBody>
      </p:sp>
      <p:sp>
        <p:nvSpPr>
          <p:cNvPr id="7176" name="TextBox 27"/>
          <p:cNvSpPr txBox="1">
            <a:spLocks noChangeArrowheads="1"/>
          </p:cNvSpPr>
          <p:nvPr/>
        </p:nvSpPr>
        <p:spPr bwMode="auto">
          <a:xfrm>
            <a:off x="1031875" y="3406775"/>
            <a:ext cx="938213" cy="366713"/>
          </a:xfrm>
          <a:prstGeom prst="rect">
            <a:avLst/>
          </a:prstGeom>
          <a:noFill/>
          <a:ln w="9525">
            <a:noFill/>
            <a:miter lim="800000"/>
            <a:headEnd/>
            <a:tailEnd/>
          </a:ln>
        </p:spPr>
        <p:txBody>
          <a:bodyPr>
            <a:spAutoFit/>
          </a:bodyPr>
          <a:lstStyle/>
          <a:p>
            <a:pPr algn="ctr" latinLnBrk="1">
              <a:spcBef>
                <a:spcPct val="0"/>
              </a:spcBef>
              <a:buFontTx/>
              <a:buNone/>
            </a:pPr>
            <a:r>
              <a:rPr lang="en-US" altLang="ko-KR" sz="1800" b="1">
                <a:solidFill>
                  <a:schemeClr val="bg1"/>
                </a:solidFill>
                <a:cs typeface="Arial" charset="0"/>
              </a:rPr>
              <a:t>1988</a:t>
            </a:r>
            <a:endParaRPr lang="ko-KR" altLang="ko-KR" sz="1800" b="1">
              <a:solidFill>
                <a:schemeClr val="bg1"/>
              </a:solidFill>
              <a:cs typeface="Arial" charset="0"/>
            </a:endParaRPr>
          </a:p>
        </p:txBody>
      </p:sp>
      <p:sp>
        <p:nvSpPr>
          <p:cNvPr id="7177" name="TextBox 28"/>
          <p:cNvSpPr txBox="1">
            <a:spLocks noChangeArrowheads="1"/>
          </p:cNvSpPr>
          <p:nvPr/>
        </p:nvSpPr>
        <p:spPr bwMode="auto">
          <a:xfrm>
            <a:off x="2174875" y="3406775"/>
            <a:ext cx="938213" cy="366713"/>
          </a:xfrm>
          <a:prstGeom prst="rect">
            <a:avLst/>
          </a:prstGeom>
          <a:noFill/>
          <a:ln w="9525">
            <a:noFill/>
            <a:miter lim="800000"/>
            <a:headEnd/>
            <a:tailEnd/>
          </a:ln>
        </p:spPr>
        <p:txBody>
          <a:bodyPr>
            <a:spAutoFit/>
          </a:bodyPr>
          <a:lstStyle/>
          <a:p>
            <a:pPr algn="ctr" latinLnBrk="1">
              <a:spcBef>
                <a:spcPct val="0"/>
              </a:spcBef>
              <a:buFontTx/>
              <a:buNone/>
            </a:pPr>
            <a:r>
              <a:rPr lang="en-US" altLang="ko-KR" sz="1800" b="1">
                <a:solidFill>
                  <a:schemeClr val="bg1"/>
                </a:solidFill>
                <a:cs typeface="Arial" charset="0"/>
              </a:rPr>
              <a:t>1998</a:t>
            </a:r>
            <a:endParaRPr lang="ko-KR" altLang="ko-KR" sz="1800" b="1">
              <a:solidFill>
                <a:schemeClr val="bg1"/>
              </a:solidFill>
              <a:cs typeface="Arial" charset="0"/>
            </a:endParaRPr>
          </a:p>
        </p:txBody>
      </p:sp>
      <p:sp>
        <p:nvSpPr>
          <p:cNvPr id="7178" name="TextBox 29"/>
          <p:cNvSpPr txBox="1">
            <a:spLocks noChangeArrowheads="1"/>
          </p:cNvSpPr>
          <p:nvPr/>
        </p:nvSpPr>
        <p:spPr bwMode="auto">
          <a:xfrm>
            <a:off x="3317875" y="3406775"/>
            <a:ext cx="938213" cy="366713"/>
          </a:xfrm>
          <a:prstGeom prst="rect">
            <a:avLst/>
          </a:prstGeom>
          <a:noFill/>
          <a:ln w="9525">
            <a:noFill/>
            <a:miter lim="800000"/>
            <a:headEnd/>
            <a:tailEnd/>
          </a:ln>
        </p:spPr>
        <p:txBody>
          <a:bodyPr>
            <a:spAutoFit/>
          </a:bodyPr>
          <a:lstStyle/>
          <a:p>
            <a:pPr algn="ctr" latinLnBrk="1">
              <a:spcBef>
                <a:spcPct val="0"/>
              </a:spcBef>
              <a:buFontTx/>
              <a:buNone/>
            </a:pPr>
            <a:r>
              <a:rPr lang="en-US" altLang="ko-KR" sz="1800" b="1">
                <a:solidFill>
                  <a:schemeClr val="bg1"/>
                </a:solidFill>
                <a:cs typeface="Arial" charset="0"/>
              </a:rPr>
              <a:t>2004</a:t>
            </a:r>
            <a:endParaRPr lang="ko-KR" altLang="ko-KR" sz="1800" b="1">
              <a:solidFill>
                <a:schemeClr val="bg1"/>
              </a:solidFill>
              <a:cs typeface="Arial" charset="0"/>
            </a:endParaRPr>
          </a:p>
        </p:txBody>
      </p:sp>
      <p:sp>
        <p:nvSpPr>
          <p:cNvPr id="7179" name="TextBox 30"/>
          <p:cNvSpPr txBox="1">
            <a:spLocks noChangeArrowheads="1"/>
          </p:cNvSpPr>
          <p:nvPr/>
        </p:nvSpPr>
        <p:spPr bwMode="auto">
          <a:xfrm>
            <a:off x="4460875" y="3406775"/>
            <a:ext cx="938213" cy="366713"/>
          </a:xfrm>
          <a:prstGeom prst="rect">
            <a:avLst/>
          </a:prstGeom>
          <a:noFill/>
          <a:ln w="9525">
            <a:noFill/>
            <a:miter lim="800000"/>
            <a:headEnd/>
            <a:tailEnd/>
          </a:ln>
        </p:spPr>
        <p:txBody>
          <a:bodyPr>
            <a:spAutoFit/>
          </a:bodyPr>
          <a:lstStyle/>
          <a:p>
            <a:pPr algn="ctr" latinLnBrk="1">
              <a:spcBef>
                <a:spcPct val="0"/>
              </a:spcBef>
              <a:buFontTx/>
              <a:buNone/>
            </a:pPr>
            <a:r>
              <a:rPr lang="en-US" altLang="ko-KR" sz="1800" b="1">
                <a:solidFill>
                  <a:schemeClr val="bg1"/>
                </a:solidFill>
                <a:cs typeface="Arial" charset="0"/>
              </a:rPr>
              <a:t>2010</a:t>
            </a:r>
            <a:endParaRPr lang="ko-KR" altLang="ko-KR" sz="1800" b="1">
              <a:solidFill>
                <a:schemeClr val="bg1"/>
              </a:solidFill>
              <a:cs typeface="Arial" charset="0"/>
            </a:endParaRPr>
          </a:p>
        </p:txBody>
      </p:sp>
      <p:sp>
        <p:nvSpPr>
          <p:cNvPr id="7180" name="Line 15"/>
          <p:cNvSpPr>
            <a:spLocks noChangeShapeType="1"/>
          </p:cNvSpPr>
          <p:nvPr/>
        </p:nvSpPr>
        <p:spPr bwMode="auto">
          <a:xfrm flipH="1">
            <a:off x="3241675" y="3949700"/>
            <a:ext cx="4763" cy="1462088"/>
          </a:xfrm>
          <a:prstGeom prst="line">
            <a:avLst/>
          </a:prstGeom>
          <a:noFill/>
          <a:ln w="31750" cap="rnd">
            <a:solidFill>
              <a:srgbClr val="9E9E9E"/>
            </a:solidFill>
            <a:prstDash val="sysDot"/>
            <a:round/>
            <a:headEnd/>
            <a:tailEnd/>
          </a:ln>
        </p:spPr>
        <p:txBody>
          <a:bodyPr wrap="none" anchor="ctr"/>
          <a:lstStyle/>
          <a:p>
            <a:endParaRPr lang="ko-KR" altLang="en-US"/>
          </a:p>
        </p:txBody>
      </p:sp>
      <p:sp>
        <p:nvSpPr>
          <p:cNvPr id="7181" name="TextBox 35"/>
          <p:cNvSpPr txBox="1">
            <a:spLocks noChangeArrowheads="1"/>
          </p:cNvSpPr>
          <p:nvPr/>
        </p:nvSpPr>
        <p:spPr bwMode="auto">
          <a:xfrm>
            <a:off x="1041400" y="4303713"/>
            <a:ext cx="2170113" cy="1015663"/>
          </a:xfrm>
          <a:prstGeom prst="rect">
            <a:avLst/>
          </a:prstGeom>
          <a:noFill/>
          <a:ln w="9525">
            <a:noFill/>
            <a:miter lim="800000"/>
            <a:headEnd/>
            <a:tailEnd/>
          </a:ln>
        </p:spPr>
        <p:txBody>
          <a:bodyPr>
            <a:spAutoFit/>
          </a:bodyPr>
          <a:lstStyle/>
          <a:p>
            <a:pPr latinLnBrk="1">
              <a:spcBef>
                <a:spcPct val="0"/>
              </a:spcBef>
              <a:buFontTx/>
              <a:buNone/>
            </a:pPr>
            <a:r>
              <a:rPr lang="en-US" altLang="ko-KR" sz="1200" b="1" dirty="0">
                <a:solidFill>
                  <a:srgbClr val="39509A"/>
                </a:solidFill>
                <a:cs typeface="Arial" charset="0"/>
              </a:rPr>
              <a:t>1988</a:t>
            </a:r>
            <a:r>
              <a:rPr lang="ko-KR" altLang="en-US" sz="1200" b="1" dirty="0">
                <a:solidFill>
                  <a:srgbClr val="39509A"/>
                </a:solidFill>
                <a:cs typeface="Arial" charset="0"/>
              </a:rPr>
              <a:t>년 </a:t>
            </a:r>
            <a:r>
              <a:rPr lang="ko-KR" altLang="en-US" sz="1200" b="1" dirty="0">
                <a:solidFill>
                  <a:srgbClr val="404040"/>
                </a:solidFill>
                <a:cs typeface="Arial" charset="0"/>
              </a:rPr>
              <a:t>국내 최초</a:t>
            </a:r>
            <a:r>
              <a:rPr lang="en-US" altLang="ko-KR" sz="1200" b="1" dirty="0">
                <a:solidFill>
                  <a:srgbClr val="404040"/>
                </a:solidFill>
                <a:cs typeface="Arial" charset="0"/>
              </a:rPr>
              <a:t>, </a:t>
            </a:r>
            <a:r>
              <a:rPr lang="ko-KR" altLang="en-US" sz="1200" b="1" dirty="0">
                <a:solidFill>
                  <a:srgbClr val="404040"/>
                </a:solidFill>
                <a:cs typeface="Arial" charset="0"/>
              </a:rPr>
              <a:t>세계에서 </a:t>
            </a:r>
            <a:br>
              <a:rPr lang="ko-KR" altLang="en-US" sz="1200" b="1" dirty="0">
                <a:solidFill>
                  <a:srgbClr val="404040"/>
                </a:solidFill>
                <a:cs typeface="Arial" charset="0"/>
              </a:rPr>
            </a:br>
            <a:r>
              <a:rPr lang="ko-KR" altLang="en-US" sz="1200" b="1" dirty="0">
                <a:solidFill>
                  <a:srgbClr val="404040"/>
                </a:solidFill>
                <a:cs typeface="Arial" charset="0"/>
              </a:rPr>
              <a:t>          </a:t>
            </a:r>
            <a:r>
              <a:rPr lang="ko-KR" altLang="en-US" sz="1200" b="1" dirty="0" err="1" smtClean="0">
                <a:solidFill>
                  <a:srgbClr val="404040"/>
                </a:solidFill>
                <a:cs typeface="Arial" charset="0"/>
              </a:rPr>
              <a:t>세번째</a:t>
            </a:r>
            <a:r>
              <a:rPr lang="ko-KR" altLang="en-US" sz="1200" b="1" dirty="0" smtClean="0">
                <a:solidFill>
                  <a:srgbClr val="404040"/>
                </a:solidFill>
                <a:cs typeface="Arial" charset="0"/>
              </a:rPr>
              <a:t> </a:t>
            </a:r>
            <a:r>
              <a:rPr lang="ko-KR" altLang="en-US" sz="1200" b="1" dirty="0">
                <a:solidFill>
                  <a:srgbClr val="404040"/>
                </a:solidFill>
                <a:cs typeface="Arial" charset="0"/>
              </a:rPr>
              <a:t>산업용 </a:t>
            </a:r>
            <a:br>
              <a:rPr lang="ko-KR" altLang="en-US" sz="1200" b="1" dirty="0">
                <a:solidFill>
                  <a:srgbClr val="404040"/>
                </a:solidFill>
                <a:cs typeface="Arial" charset="0"/>
              </a:rPr>
            </a:br>
            <a:r>
              <a:rPr lang="ko-KR" altLang="en-US" sz="1200" b="1" dirty="0">
                <a:solidFill>
                  <a:srgbClr val="404040"/>
                </a:solidFill>
                <a:cs typeface="Arial" charset="0"/>
              </a:rPr>
              <a:t>          다이아몬드 개발</a:t>
            </a:r>
          </a:p>
          <a:p>
            <a:pPr latinLnBrk="1">
              <a:spcBef>
                <a:spcPct val="0"/>
              </a:spcBef>
              <a:buFontTx/>
              <a:buNone/>
            </a:pPr>
            <a:r>
              <a:rPr lang="en-US" altLang="ko-KR" sz="1200" b="1" dirty="0">
                <a:solidFill>
                  <a:srgbClr val="39509A"/>
                </a:solidFill>
                <a:cs typeface="Arial" charset="0"/>
              </a:rPr>
              <a:t>1994</a:t>
            </a:r>
            <a:r>
              <a:rPr lang="ko-KR" altLang="en-US" sz="1200" b="1" dirty="0">
                <a:solidFill>
                  <a:srgbClr val="39509A"/>
                </a:solidFill>
                <a:cs typeface="Arial" charset="0"/>
              </a:rPr>
              <a:t>년</a:t>
            </a:r>
            <a:r>
              <a:rPr lang="ko-KR" altLang="en-US" sz="1200" b="1" dirty="0">
                <a:solidFill>
                  <a:srgbClr val="404040"/>
                </a:solidFill>
                <a:cs typeface="Arial" charset="0"/>
              </a:rPr>
              <a:t> </a:t>
            </a:r>
            <a:r>
              <a:rPr lang="en-US" altLang="ko-KR" sz="1200" b="1" dirty="0">
                <a:solidFill>
                  <a:srgbClr val="404040"/>
                </a:solidFill>
                <a:cs typeface="Arial" charset="0"/>
              </a:rPr>
              <a:t>GE </a:t>
            </a:r>
            <a:r>
              <a:rPr lang="ko-KR" altLang="en-US" sz="1200" b="1" dirty="0">
                <a:solidFill>
                  <a:srgbClr val="404040"/>
                </a:solidFill>
                <a:cs typeface="Arial" charset="0"/>
              </a:rPr>
              <a:t>특허 분쟁 해결</a:t>
            </a:r>
            <a:br>
              <a:rPr lang="ko-KR" altLang="en-US" sz="1200" b="1" dirty="0">
                <a:solidFill>
                  <a:srgbClr val="404040"/>
                </a:solidFill>
                <a:cs typeface="Arial" charset="0"/>
              </a:rPr>
            </a:br>
            <a:r>
              <a:rPr lang="ko-KR" altLang="en-US" sz="1200" b="1" dirty="0">
                <a:solidFill>
                  <a:srgbClr val="404040"/>
                </a:solidFill>
                <a:cs typeface="Arial" charset="0"/>
              </a:rPr>
              <a:t>          </a:t>
            </a:r>
            <a:r>
              <a:rPr lang="en-US" altLang="ko-KR" sz="1200" b="1" dirty="0">
                <a:solidFill>
                  <a:srgbClr val="404040"/>
                </a:solidFill>
                <a:cs typeface="Arial" charset="0"/>
              </a:rPr>
              <a:t>ILJIN EUROPE </a:t>
            </a:r>
            <a:r>
              <a:rPr lang="ko-KR" altLang="en-US" sz="1200" b="1" dirty="0">
                <a:solidFill>
                  <a:srgbClr val="404040"/>
                </a:solidFill>
                <a:cs typeface="Arial" charset="0"/>
              </a:rPr>
              <a:t>설립</a:t>
            </a:r>
            <a:endParaRPr lang="en-US" altLang="ko-KR" sz="1200" b="1" dirty="0">
              <a:solidFill>
                <a:srgbClr val="404040"/>
              </a:solidFill>
              <a:cs typeface="Arial" charset="0"/>
            </a:endParaRPr>
          </a:p>
        </p:txBody>
      </p:sp>
      <p:sp>
        <p:nvSpPr>
          <p:cNvPr id="7182" name="직사각형 36"/>
          <p:cNvSpPr>
            <a:spLocks noChangeArrowheads="1"/>
          </p:cNvSpPr>
          <p:nvPr/>
        </p:nvSpPr>
        <p:spPr bwMode="auto">
          <a:xfrm>
            <a:off x="1031875" y="4008438"/>
            <a:ext cx="1577975" cy="366712"/>
          </a:xfrm>
          <a:prstGeom prst="rect">
            <a:avLst/>
          </a:prstGeom>
          <a:noFill/>
          <a:ln w="9525">
            <a:noFill/>
            <a:miter lim="800000"/>
            <a:headEnd/>
            <a:tailEnd/>
          </a:ln>
        </p:spPr>
        <p:txBody>
          <a:bodyPr wrap="none">
            <a:spAutoFit/>
          </a:bodyPr>
          <a:lstStyle/>
          <a:p>
            <a:pPr latinLnBrk="1">
              <a:spcBef>
                <a:spcPct val="0"/>
              </a:spcBef>
              <a:buFontTx/>
              <a:buNone/>
            </a:pPr>
            <a:r>
              <a:rPr lang="en-US" altLang="ko-KR" sz="1800" b="1">
                <a:solidFill>
                  <a:srgbClr val="376092"/>
                </a:solidFill>
                <a:cs typeface="Arial" charset="0"/>
              </a:rPr>
              <a:t>1988 ~ 1997</a:t>
            </a:r>
          </a:p>
        </p:txBody>
      </p:sp>
      <p:sp>
        <p:nvSpPr>
          <p:cNvPr id="7183" name="TextBox 37"/>
          <p:cNvSpPr txBox="1">
            <a:spLocks noChangeArrowheads="1"/>
          </p:cNvSpPr>
          <p:nvPr/>
        </p:nvSpPr>
        <p:spPr bwMode="auto">
          <a:xfrm>
            <a:off x="3284538" y="4316413"/>
            <a:ext cx="2211387" cy="1015663"/>
          </a:xfrm>
          <a:prstGeom prst="rect">
            <a:avLst/>
          </a:prstGeom>
          <a:noFill/>
          <a:ln w="9525">
            <a:noFill/>
            <a:miter lim="800000"/>
            <a:headEnd/>
            <a:tailEnd/>
          </a:ln>
        </p:spPr>
        <p:txBody>
          <a:bodyPr>
            <a:spAutoFit/>
          </a:bodyPr>
          <a:lstStyle/>
          <a:p>
            <a:pPr latinLnBrk="1">
              <a:spcBef>
                <a:spcPct val="0"/>
              </a:spcBef>
              <a:buFontTx/>
              <a:buNone/>
            </a:pPr>
            <a:r>
              <a:rPr lang="en-US" altLang="ko-KR" sz="1200" b="1" dirty="0">
                <a:solidFill>
                  <a:srgbClr val="39509A"/>
                </a:solidFill>
                <a:cs typeface="Arial" charset="0"/>
              </a:rPr>
              <a:t>2004</a:t>
            </a:r>
            <a:r>
              <a:rPr lang="ko-KR" altLang="en-US" sz="1200" b="1" dirty="0">
                <a:solidFill>
                  <a:srgbClr val="39509A"/>
                </a:solidFill>
                <a:cs typeface="Arial" charset="0"/>
              </a:rPr>
              <a:t>년 </a:t>
            </a:r>
            <a:r>
              <a:rPr lang="ko-KR" altLang="en-US" sz="1200" b="1" dirty="0">
                <a:solidFill>
                  <a:srgbClr val="404040"/>
                </a:solidFill>
                <a:cs typeface="Arial" charset="0"/>
              </a:rPr>
              <a:t>일진디스플레이 분할</a:t>
            </a:r>
          </a:p>
          <a:p>
            <a:pPr latinLnBrk="1">
              <a:spcBef>
                <a:spcPct val="0"/>
              </a:spcBef>
              <a:buFontTx/>
              <a:buNone/>
            </a:pPr>
            <a:r>
              <a:rPr lang="ko-KR" altLang="en-US" sz="1200" b="1" dirty="0">
                <a:solidFill>
                  <a:srgbClr val="404040"/>
                </a:solidFill>
                <a:cs typeface="Arial" charset="0"/>
              </a:rPr>
              <a:t>           초경 사업 진출</a:t>
            </a:r>
          </a:p>
          <a:p>
            <a:pPr latinLnBrk="1">
              <a:spcBef>
                <a:spcPct val="0"/>
              </a:spcBef>
              <a:buFontTx/>
              <a:buNone/>
            </a:pPr>
            <a:r>
              <a:rPr lang="en-US" altLang="ko-KR" sz="1200" b="1" dirty="0">
                <a:solidFill>
                  <a:srgbClr val="39509A"/>
                </a:solidFill>
                <a:cs typeface="Arial" charset="0"/>
              </a:rPr>
              <a:t>2007</a:t>
            </a:r>
            <a:r>
              <a:rPr lang="ko-KR" altLang="en-US" sz="1200" b="1" dirty="0" smtClean="0">
                <a:solidFill>
                  <a:srgbClr val="39509A"/>
                </a:solidFill>
                <a:cs typeface="Arial" charset="0"/>
              </a:rPr>
              <a:t>년</a:t>
            </a:r>
            <a:r>
              <a:rPr lang="ko-KR" altLang="en-US" sz="1200" b="1" dirty="0" smtClean="0">
                <a:solidFill>
                  <a:srgbClr val="404040"/>
                </a:solidFill>
                <a:cs typeface="Arial" charset="0"/>
              </a:rPr>
              <a:t> </a:t>
            </a:r>
            <a:r>
              <a:rPr lang="en-US" altLang="ko-KR" sz="1200" b="1" dirty="0">
                <a:solidFill>
                  <a:srgbClr val="404040"/>
                </a:solidFill>
                <a:cs typeface="Arial" charset="0"/>
              </a:rPr>
              <a:t>ILJIN USA </a:t>
            </a:r>
            <a:r>
              <a:rPr lang="ko-KR" altLang="en-US" sz="1200" b="1" dirty="0">
                <a:solidFill>
                  <a:srgbClr val="404040"/>
                </a:solidFill>
                <a:cs typeface="Arial" charset="0"/>
              </a:rPr>
              <a:t>설립</a:t>
            </a:r>
            <a:endParaRPr lang="en-US" altLang="ko-KR" sz="1200" b="1" dirty="0">
              <a:solidFill>
                <a:srgbClr val="404040"/>
              </a:solidFill>
              <a:cs typeface="Arial" charset="0"/>
            </a:endParaRPr>
          </a:p>
          <a:p>
            <a:pPr latinLnBrk="1">
              <a:spcBef>
                <a:spcPct val="0"/>
              </a:spcBef>
              <a:buFontTx/>
              <a:buNone/>
            </a:pPr>
            <a:r>
              <a:rPr lang="en-US" altLang="ko-KR" sz="1200" b="1" dirty="0">
                <a:solidFill>
                  <a:srgbClr val="39509A"/>
                </a:solidFill>
                <a:cs typeface="Arial" charset="0"/>
              </a:rPr>
              <a:t>2008</a:t>
            </a:r>
            <a:r>
              <a:rPr lang="ko-KR" altLang="en-US" sz="1200" b="1" dirty="0">
                <a:solidFill>
                  <a:srgbClr val="39509A"/>
                </a:solidFill>
                <a:cs typeface="Arial" charset="0"/>
              </a:rPr>
              <a:t>년 </a:t>
            </a:r>
            <a:r>
              <a:rPr lang="ko-KR" altLang="en-US" sz="1200" b="1" dirty="0">
                <a:solidFill>
                  <a:srgbClr val="404040"/>
                </a:solidFill>
                <a:cs typeface="Arial" charset="0"/>
              </a:rPr>
              <a:t>투자사업부문 분할</a:t>
            </a:r>
            <a:r>
              <a:rPr lang="en-US" altLang="ko-KR" sz="1200" b="1" dirty="0">
                <a:solidFill>
                  <a:srgbClr val="404040"/>
                </a:solidFill>
                <a:cs typeface="Arial" charset="0"/>
              </a:rPr>
              <a:t>         </a:t>
            </a:r>
            <a:endParaRPr lang="ko-KR" altLang="en-US" sz="1200" b="1" dirty="0">
              <a:solidFill>
                <a:srgbClr val="404040"/>
              </a:solidFill>
              <a:cs typeface="Arial" charset="0"/>
            </a:endParaRPr>
          </a:p>
          <a:p>
            <a:pPr latinLnBrk="1">
              <a:spcBef>
                <a:spcPct val="0"/>
              </a:spcBef>
              <a:buFontTx/>
              <a:buNone/>
            </a:pPr>
            <a:r>
              <a:rPr lang="en-US" altLang="ko-KR" sz="1200" b="1" dirty="0">
                <a:solidFill>
                  <a:srgbClr val="39509A"/>
                </a:solidFill>
                <a:cs typeface="Arial" charset="0"/>
              </a:rPr>
              <a:t>2009</a:t>
            </a:r>
            <a:r>
              <a:rPr lang="ko-KR" altLang="en-US" sz="1200" b="1" dirty="0">
                <a:solidFill>
                  <a:srgbClr val="39509A"/>
                </a:solidFill>
                <a:cs typeface="Arial" charset="0"/>
              </a:rPr>
              <a:t>년</a:t>
            </a:r>
            <a:r>
              <a:rPr lang="ko-KR" altLang="en-US" sz="1200" b="1" dirty="0">
                <a:solidFill>
                  <a:srgbClr val="404040"/>
                </a:solidFill>
                <a:cs typeface="Arial" charset="0"/>
              </a:rPr>
              <a:t> </a:t>
            </a:r>
            <a:r>
              <a:rPr lang="en-US" altLang="ko-KR" sz="1200" b="1" dirty="0">
                <a:solidFill>
                  <a:srgbClr val="404040"/>
                </a:solidFill>
                <a:cs typeface="Arial" charset="0"/>
              </a:rPr>
              <a:t>IR52 </a:t>
            </a:r>
            <a:r>
              <a:rPr lang="ko-KR" altLang="en-US" sz="1200" b="1" dirty="0" err="1">
                <a:solidFill>
                  <a:srgbClr val="404040"/>
                </a:solidFill>
                <a:cs typeface="Arial" charset="0"/>
              </a:rPr>
              <a:t>장영실상</a:t>
            </a:r>
            <a:r>
              <a:rPr lang="en-US" altLang="ko-KR" sz="1200" b="1" dirty="0">
                <a:solidFill>
                  <a:srgbClr val="404040"/>
                </a:solidFill>
                <a:cs typeface="Arial" charset="0"/>
              </a:rPr>
              <a:t>(PCD)          </a:t>
            </a:r>
          </a:p>
        </p:txBody>
      </p:sp>
      <p:sp>
        <p:nvSpPr>
          <p:cNvPr id="7184" name="직사각형 38"/>
          <p:cNvSpPr>
            <a:spLocks noChangeArrowheads="1"/>
          </p:cNvSpPr>
          <p:nvPr/>
        </p:nvSpPr>
        <p:spPr bwMode="auto">
          <a:xfrm>
            <a:off x="3275013" y="4021138"/>
            <a:ext cx="1577975" cy="366712"/>
          </a:xfrm>
          <a:prstGeom prst="rect">
            <a:avLst/>
          </a:prstGeom>
          <a:noFill/>
          <a:ln w="9525">
            <a:noFill/>
            <a:miter lim="800000"/>
            <a:headEnd/>
            <a:tailEnd/>
          </a:ln>
        </p:spPr>
        <p:txBody>
          <a:bodyPr wrap="none">
            <a:spAutoFit/>
          </a:bodyPr>
          <a:lstStyle/>
          <a:p>
            <a:pPr latinLnBrk="1">
              <a:spcBef>
                <a:spcPct val="0"/>
              </a:spcBef>
              <a:buFontTx/>
              <a:buNone/>
            </a:pPr>
            <a:r>
              <a:rPr lang="en-US" altLang="ko-KR" sz="1800" b="1">
                <a:solidFill>
                  <a:srgbClr val="376092"/>
                </a:solidFill>
                <a:cs typeface="Arial" charset="0"/>
              </a:rPr>
              <a:t>2004 ~ 2009</a:t>
            </a:r>
          </a:p>
        </p:txBody>
      </p:sp>
      <p:sp>
        <p:nvSpPr>
          <p:cNvPr id="7185" name="Line 14"/>
          <p:cNvSpPr>
            <a:spLocks noChangeShapeType="1"/>
          </p:cNvSpPr>
          <p:nvPr/>
        </p:nvSpPr>
        <p:spPr bwMode="auto">
          <a:xfrm flipH="1">
            <a:off x="2065338" y="1879600"/>
            <a:ext cx="4762" cy="1323975"/>
          </a:xfrm>
          <a:prstGeom prst="line">
            <a:avLst/>
          </a:prstGeom>
          <a:noFill/>
          <a:ln w="31750" cap="rnd">
            <a:solidFill>
              <a:srgbClr val="9E9E9E"/>
            </a:solidFill>
            <a:prstDash val="sysDot"/>
            <a:round/>
            <a:headEnd/>
            <a:tailEnd/>
          </a:ln>
        </p:spPr>
        <p:txBody>
          <a:bodyPr wrap="none" anchor="ctr"/>
          <a:lstStyle/>
          <a:p>
            <a:endParaRPr lang="ko-KR" altLang="en-US"/>
          </a:p>
        </p:txBody>
      </p:sp>
      <p:sp>
        <p:nvSpPr>
          <p:cNvPr id="7186" name="Line 15"/>
          <p:cNvSpPr>
            <a:spLocks noChangeShapeType="1"/>
          </p:cNvSpPr>
          <p:nvPr/>
        </p:nvSpPr>
        <p:spPr bwMode="auto">
          <a:xfrm>
            <a:off x="4356100" y="1841500"/>
            <a:ext cx="4763" cy="1362075"/>
          </a:xfrm>
          <a:prstGeom prst="line">
            <a:avLst/>
          </a:prstGeom>
          <a:noFill/>
          <a:ln w="31750" cap="rnd">
            <a:solidFill>
              <a:srgbClr val="9E9E9E"/>
            </a:solidFill>
            <a:prstDash val="sysDot"/>
            <a:round/>
            <a:headEnd/>
            <a:tailEnd/>
          </a:ln>
        </p:spPr>
        <p:txBody>
          <a:bodyPr wrap="none" anchor="ctr"/>
          <a:lstStyle/>
          <a:p>
            <a:endParaRPr lang="ko-KR" altLang="en-US"/>
          </a:p>
        </p:txBody>
      </p:sp>
      <p:sp>
        <p:nvSpPr>
          <p:cNvPr id="7187" name="TextBox 41"/>
          <p:cNvSpPr txBox="1">
            <a:spLocks noChangeArrowheads="1"/>
          </p:cNvSpPr>
          <p:nvPr/>
        </p:nvSpPr>
        <p:spPr bwMode="auto">
          <a:xfrm>
            <a:off x="2155825" y="2144713"/>
            <a:ext cx="2301875" cy="1016000"/>
          </a:xfrm>
          <a:prstGeom prst="rect">
            <a:avLst/>
          </a:prstGeom>
          <a:noFill/>
          <a:ln w="9525">
            <a:noFill/>
            <a:miter lim="800000"/>
            <a:headEnd/>
            <a:tailEnd/>
          </a:ln>
        </p:spPr>
        <p:txBody>
          <a:bodyPr>
            <a:spAutoFit/>
          </a:bodyPr>
          <a:lstStyle/>
          <a:p>
            <a:pPr latinLnBrk="1">
              <a:spcBef>
                <a:spcPct val="0"/>
              </a:spcBef>
              <a:buFontTx/>
              <a:buNone/>
            </a:pPr>
            <a:r>
              <a:rPr lang="en-US" altLang="ko-KR" sz="1200" b="1" dirty="0">
                <a:solidFill>
                  <a:srgbClr val="39509A"/>
                </a:solidFill>
                <a:cs typeface="Arial" charset="0"/>
              </a:rPr>
              <a:t>1998</a:t>
            </a:r>
            <a:r>
              <a:rPr lang="ko-KR" altLang="en-US" sz="1200" b="1" dirty="0">
                <a:solidFill>
                  <a:srgbClr val="39509A"/>
                </a:solidFill>
                <a:cs typeface="Arial" charset="0"/>
              </a:rPr>
              <a:t>년 </a:t>
            </a:r>
            <a:r>
              <a:rPr lang="ko-KR" altLang="en-US" sz="1200" b="1" dirty="0">
                <a:solidFill>
                  <a:srgbClr val="404040"/>
                </a:solidFill>
                <a:cs typeface="Arial" charset="0"/>
              </a:rPr>
              <a:t>다이아 </a:t>
            </a:r>
            <a:r>
              <a:rPr lang="ko-KR" altLang="en-US" sz="1200" b="1" dirty="0" err="1">
                <a:solidFill>
                  <a:srgbClr val="404040"/>
                </a:solidFill>
                <a:cs typeface="Arial" charset="0"/>
              </a:rPr>
              <a:t>소결체</a:t>
            </a:r>
            <a:r>
              <a:rPr lang="ko-KR" altLang="en-US" sz="1200" b="1" dirty="0">
                <a:solidFill>
                  <a:srgbClr val="404040"/>
                </a:solidFill>
                <a:cs typeface="Arial" charset="0"/>
              </a:rPr>
              <a:t> 사업</a:t>
            </a:r>
            <a:br>
              <a:rPr lang="ko-KR" altLang="en-US" sz="1200" b="1" dirty="0">
                <a:solidFill>
                  <a:srgbClr val="404040"/>
                </a:solidFill>
                <a:cs typeface="Arial" charset="0"/>
              </a:rPr>
            </a:br>
            <a:r>
              <a:rPr lang="ko-KR" altLang="en-US" sz="1200" b="1" dirty="0">
                <a:solidFill>
                  <a:srgbClr val="404040"/>
                </a:solidFill>
                <a:cs typeface="Arial" charset="0"/>
              </a:rPr>
              <a:t>          진출</a:t>
            </a:r>
          </a:p>
          <a:p>
            <a:pPr latinLnBrk="1">
              <a:spcBef>
                <a:spcPct val="0"/>
              </a:spcBef>
              <a:buFontTx/>
              <a:buNone/>
            </a:pPr>
            <a:r>
              <a:rPr lang="en-US" altLang="ko-KR" sz="1200" b="1" dirty="0">
                <a:solidFill>
                  <a:srgbClr val="39509A"/>
                </a:solidFill>
                <a:cs typeface="Arial" charset="0"/>
              </a:rPr>
              <a:t>2002</a:t>
            </a:r>
            <a:r>
              <a:rPr lang="ko-KR" altLang="en-US" sz="1200" b="1" dirty="0">
                <a:solidFill>
                  <a:srgbClr val="39509A"/>
                </a:solidFill>
                <a:cs typeface="Arial" charset="0"/>
              </a:rPr>
              <a:t>년</a:t>
            </a:r>
            <a:r>
              <a:rPr lang="ko-KR" altLang="en-US" sz="1200" b="1" dirty="0">
                <a:solidFill>
                  <a:srgbClr val="404040"/>
                </a:solidFill>
                <a:cs typeface="Arial" charset="0"/>
              </a:rPr>
              <a:t> 사파이어 </a:t>
            </a:r>
            <a:r>
              <a:rPr lang="ko-KR" altLang="en-US" sz="1200" b="1" dirty="0" err="1">
                <a:solidFill>
                  <a:srgbClr val="404040"/>
                </a:solidFill>
                <a:cs typeface="Arial" charset="0"/>
              </a:rPr>
              <a:t>웨이퍼</a:t>
            </a:r>
            <a:r>
              <a:rPr lang="ko-KR" altLang="en-US" sz="1200" b="1" dirty="0">
                <a:solidFill>
                  <a:srgbClr val="404040"/>
                </a:solidFill>
                <a:cs typeface="Arial" charset="0"/>
              </a:rPr>
              <a:t> 개발</a:t>
            </a:r>
            <a:endParaRPr lang="en-US" altLang="ko-KR" sz="1200" b="1" dirty="0">
              <a:solidFill>
                <a:srgbClr val="404040"/>
              </a:solidFill>
              <a:cs typeface="Arial" charset="0"/>
            </a:endParaRPr>
          </a:p>
          <a:p>
            <a:pPr latinLnBrk="1">
              <a:spcBef>
                <a:spcPct val="0"/>
              </a:spcBef>
              <a:buFontTx/>
              <a:buNone/>
            </a:pPr>
            <a:r>
              <a:rPr lang="en-US" altLang="ko-KR" sz="1200" b="1" dirty="0">
                <a:solidFill>
                  <a:srgbClr val="404040"/>
                </a:solidFill>
                <a:cs typeface="Arial" charset="0"/>
              </a:rPr>
              <a:t>          </a:t>
            </a:r>
            <a:r>
              <a:rPr lang="ko-KR" altLang="en-US" sz="1200" b="1" dirty="0">
                <a:solidFill>
                  <a:srgbClr val="404040"/>
                </a:solidFill>
                <a:cs typeface="Arial" charset="0"/>
              </a:rPr>
              <a:t>거래소 상장</a:t>
            </a:r>
          </a:p>
          <a:p>
            <a:pPr latinLnBrk="1">
              <a:spcBef>
                <a:spcPct val="0"/>
              </a:spcBef>
              <a:buFontTx/>
              <a:buNone/>
            </a:pPr>
            <a:r>
              <a:rPr lang="en-US" altLang="ko-KR" sz="1200" b="1" dirty="0">
                <a:solidFill>
                  <a:srgbClr val="39509A"/>
                </a:solidFill>
                <a:cs typeface="Arial" charset="0"/>
              </a:rPr>
              <a:t>2003</a:t>
            </a:r>
            <a:r>
              <a:rPr lang="ko-KR" altLang="en-US" sz="1200" b="1" dirty="0">
                <a:solidFill>
                  <a:srgbClr val="39509A"/>
                </a:solidFill>
                <a:cs typeface="Arial" charset="0"/>
              </a:rPr>
              <a:t>년</a:t>
            </a:r>
            <a:r>
              <a:rPr lang="ko-KR" altLang="en-US" sz="1200" b="1" dirty="0">
                <a:solidFill>
                  <a:srgbClr val="404040"/>
                </a:solidFill>
                <a:cs typeface="Arial" charset="0"/>
              </a:rPr>
              <a:t> </a:t>
            </a:r>
            <a:r>
              <a:rPr lang="en-US" altLang="ko-KR" sz="1200" b="1" dirty="0">
                <a:solidFill>
                  <a:srgbClr val="404040"/>
                </a:solidFill>
                <a:cs typeface="Arial" charset="0"/>
              </a:rPr>
              <a:t>ILJIN JAPAN </a:t>
            </a:r>
            <a:r>
              <a:rPr lang="ko-KR" altLang="en-US" sz="1200" b="1" dirty="0">
                <a:solidFill>
                  <a:srgbClr val="404040"/>
                </a:solidFill>
                <a:cs typeface="Arial" charset="0"/>
              </a:rPr>
              <a:t>설립</a:t>
            </a:r>
          </a:p>
        </p:txBody>
      </p:sp>
      <p:sp>
        <p:nvSpPr>
          <p:cNvPr id="7188" name="직사각형 42"/>
          <p:cNvSpPr>
            <a:spLocks noChangeArrowheads="1"/>
          </p:cNvSpPr>
          <p:nvPr/>
        </p:nvSpPr>
        <p:spPr bwMode="auto">
          <a:xfrm>
            <a:off x="2147888" y="1849438"/>
            <a:ext cx="1577975" cy="366712"/>
          </a:xfrm>
          <a:prstGeom prst="rect">
            <a:avLst/>
          </a:prstGeom>
          <a:noFill/>
          <a:ln w="9525">
            <a:noFill/>
            <a:miter lim="800000"/>
            <a:headEnd/>
            <a:tailEnd/>
          </a:ln>
        </p:spPr>
        <p:txBody>
          <a:bodyPr wrap="none">
            <a:spAutoFit/>
          </a:bodyPr>
          <a:lstStyle/>
          <a:p>
            <a:pPr latinLnBrk="1">
              <a:spcBef>
                <a:spcPct val="0"/>
              </a:spcBef>
              <a:buFontTx/>
              <a:buNone/>
            </a:pPr>
            <a:r>
              <a:rPr lang="en-US" altLang="ko-KR" sz="1800" b="1">
                <a:solidFill>
                  <a:srgbClr val="376092"/>
                </a:solidFill>
                <a:cs typeface="Arial" charset="0"/>
              </a:rPr>
              <a:t>1998 ~ 2003</a:t>
            </a:r>
          </a:p>
        </p:txBody>
      </p:sp>
      <p:sp>
        <p:nvSpPr>
          <p:cNvPr id="7189" name="TextBox 43"/>
          <p:cNvSpPr txBox="1">
            <a:spLocks noChangeArrowheads="1"/>
          </p:cNvSpPr>
          <p:nvPr/>
        </p:nvSpPr>
        <p:spPr bwMode="auto">
          <a:xfrm>
            <a:off x="4398963" y="2144713"/>
            <a:ext cx="2984500" cy="646331"/>
          </a:xfrm>
          <a:prstGeom prst="rect">
            <a:avLst/>
          </a:prstGeom>
          <a:noFill/>
          <a:ln w="9525">
            <a:noFill/>
            <a:miter lim="800000"/>
            <a:headEnd/>
            <a:tailEnd/>
          </a:ln>
        </p:spPr>
        <p:txBody>
          <a:bodyPr>
            <a:spAutoFit/>
          </a:bodyPr>
          <a:lstStyle/>
          <a:p>
            <a:pPr latinLnBrk="1">
              <a:spcBef>
                <a:spcPct val="0"/>
              </a:spcBef>
              <a:buFontTx/>
              <a:buNone/>
            </a:pPr>
            <a:r>
              <a:rPr lang="en-US" altLang="ko-KR" sz="1200" b="1" dirty="0">
                <a:solidFill>
                  <a:srgbClr val="39509A"/>
                </a:solidFill>
                <a:cs typeface="Arial" charset="0"/>
              </a:rPr>
              <a:t>2010</a:t>
            </a:r>
            <a:r>
              <a:rPr lang="ko-KR" altLang="en-US" sz="1200" b="1" dirty="0">
                <a:solidFill>
                  <a:srgbClr val="39509A"/>
                </a:solidFill>
                <a:cs typeface="Arial" charset="0"/>
              </a:rPr>
              <a:t>년 </a:t>
            </a:r>
            <a:r>
              <a:rPr lang="ko-KR" altLang="en-US" sz="1200" b="1" dirty="0">
                <a:solidFill>
                  <a:srgbClr val="404040"/>
                </a:solidFill>
                <a:cs typeface="Arial" charset="0"/>
              </a:rPr>
              <a:t>다이아몬드 와이어 사업 진출</a:t>
            </a:r>
          </a:p>
          <a:p>
            <a:pPr latinLnBrk="1">
              <a:spcBef>
                <a:spcPct val="0"/>
              </a:spcBef>
              <a:buFontTx/>
              <a:buNone/>
            </a:pPr>
            <a:r>
              <a:rPr lang="ko-KR" altLang="en-US" sz="1200" b="1" dirty="0">
                <a:solidFill>
                  <a:srgbClr val="404040"/>
                </a:solidFill>
                <a:cs typeface="Arial" charset="0"/>
              </a:rPr>
              <a:t>          </a:t>
            </a:r>
            <a:r>
              <a:rPr lang="en-US" altLang="ko-KR" sz="1200" b="1" dirty="0">
                <a:solidFill>
                  <a:srgbClr val="404040"/>
                </a:solidFill>
                <a:cs typeface="Arial" charset="0"/>
              </a:rPr>
              <a:t>ILJIN CHINA </a:t>
            </a:r>
            <a:r>
              <a:rPr lang="ko-KR" altLang="en-US" sz="1200" b="1" dirty="0">
                <a:solidFill>
                  <a:srgbClr val="404040"/>
                </a:solidFill>
                <a:cs typeface="Arial" charset="0"/>
              </a:rPr>
              <a:t>설립</a:t>
            </a:r>
          </a:p>
          <a:p>
            <a:pPr latinLnBrk="1">
              <a:spcBef>
                <a:spcPct val="0"/>
              </a:spcBef>
              <a:buFontTx/>
              <a:buNone/>
            </a:pPr>
            <a:r>
              <a:rPr lang="en-US" altLang="ko-KR" sz="1200" b="1" dirty="0">
                <a:solidFill>
                  <a:srgbClr val="39509A"/>
                </a:solidFill>
                <a:cs typeface="Arial" charset="0"/>
              </a:rPr>
              <a:t>2011</a:t>
            </a:r>
            <a:r>
              <a:rPr lang="ko-KR" altLang="en-US" sz="1200" b="1" dirty="0">
                <a:solidFill>
                  <a:srgbClr val="39509A"/>
                </a:solidFill>
                <a:cs typeface="Arial" charset="0"/>
              </a:rPr>
              <a:t>년 </a:t>
            </a:r>
            <a:r>
              <a:rPr lang="ko-KR" altLang="en-US" sz="1200" b="1" dirty="0">
                <a:solidFill>
                  <a:srgbClr val="404040"/>
                </a:solidFill>
                <a:cs typeface="Arial" charset="0"/>
              </a:rPr>
              <a:t>으뜸 기술상 및 산업 포장 </a:t>
            </a:r>
            <a:r>
              <a:rPr lang="ko-KR" altLang="en-US" sz="1200" b="1" dirty="0" smtClean="0">
                <a:solidFill>
                  <a:srgbClr val="404040"/>
                </a:solidFill>
                <a:cs typeface="Arial" charset="0"/>
              </a:rPr>
              <a:t>수상</a:t>
            </a:r>
            <a:endParaRPr lang="ko-KR" altLang="en-US" sz="1200" b="1" dirty="0">
              <a:solidFill>
                <a:srgbClr val="404040"/>
              </a:solidFill>
              <a:cs typeface="Arial" charset="0"/>
            </a:endParaRPr>
          </a:p>
        </p:txBody>
      </p:sp>
      <p:sp>
        <p:nvSpPr>
          <p:cNvPr id="7190" name="직사각형 44"/>
          <p:cNvSpPr>
            <a:spLocks noChangeArrowheads="1"/>
          </p:cNvSpPr>
          <p:nvPr/>
        </p:nvSpPr>
        <p:spPr bwMode="auto">
          <a:xfrm>
            <a:off x="4389438" y="1849438"/>
            <a:ext cx="1577975" cy="366712"/>
          </a:xfrm>
          <a:prstGeom prst="rect">
            <a:avLst/>
          </a:prstGeom>
          <a:noFill/>
          <a:ln w="9525">
            <a:noFill/>
            <a:miter lim="800000"/>
            <a:headEnd/>
            <a:tailEnd/>
          </a:ln>
        </p:spPr>
        <p:txBody>
          <a:bodyPr wrap="none">
            <a:spAutoFit/>
          </a:bodyPr>
          <a:lstStyle/>
          <a:p>
            <a:pPr latinLnBrk="1">
              <a:spcBef>
                <a:spcPct val="0"/>
              </a:spcBef>
              <a:buFontTx/>
              <a:buNone/>
            </a:pPr>
            <a:r>
              <a:rPr lang="en-US" altLang="ko-KR" sz="1800" b="1">
                <a:solidFill>
                  <a:srgbClr val="376092"/>
                </a:solidFill>
                <a:cs typeface="Arial" charset="0"/>
              </a:rPr>
              <a:t>2010 ~ 2011</a:t>
            </a:r>
          </a:p>
        </p:txBody>
      </p:sp>
      <p:sp>
        <p:nvSpPr>
          <p:cNvPr id="7191" name="Line 15"/>
          <p:cNvSpPr>
            <a:spLocks noChangeShapeType="1"/>
          </p:cNvSpPr>
          <p:nvPr/>
        </p:nvSpPr>
        <p:spPr bwMode="auto">
          <a:xfrm flipH="1">
            <a:off x="5518150" y="3949700"/>
            <a:ext cx="0" cy="1443038"/>
          </a:xfrm>
          <a:prstGeom prst="line">
            <a:avLst/>
          </a:prstGeom>
          <a:noFill/>
          <a:ln w="31750" cap="rnd">
            <a:solidFill>
              <a:srgbClr val="9E9E9E"/>
            </a:solidFill>
            <a:prstDash val="sysDot"/>
            <a:round/>
            <a:headEnd/>
            <a:tailEnd/>
          </a:ln>
        </p:spPr>
        <p:txBody>
          <a:bodyPr wrap="none" anchor="ctr"/>
          <a:lstStyle/>
          <a:p>
            <a:endParaRPr lang="ko-KR" altLang="en-US"/>
          </a:p>
        </p:txBody>
      </p:sp>
      <p:sp>
        <p:nvSpPr>
          <p:cNvPr id="7192" name="직사각형 48"/>
          <p:cNvSpPr>
            <a:spLocks noChangeArrowheads="1"/>
          </p:cNvSpPr>
          <p:nvPr/>
        </p:nvSpPr>
        <p:spPr bwMode="auto">
          <a:xfrm>
            <a:off x="5508625" y="3359150"/>
            <a:ext cx="1071563" cy="471488"/>
          </a:xfrm>
          <a:prstGeom prst="rect">
            <a:avLst/>
          </a:prstGeom>
          <a:solidFill>
            <a:srgbClr val="E46C0A"/>
          </a:solidFill>
          <a:ln w="25400" algn="ctr">
            <a:noFill/>
            <a:miter lim="800000"/>
            <a:headEnd/>
            <a:tailEnd/>
          </a:ln>
        </p:spPr>
        <p:txBody>
          <a:bodyPr anchor="ctr"/>
          <a:lstStyle/>
          <a:p>
            <a:pPr algn="ctr" latinLnBrk="1">
              <a:spcBef>
                <a:spcPct val="0"/>
              </a:spcBef>
              <a:buFontTx/>
              <a:buNone/>
            </a:pPr>
            <a:endParaRPr kumimoji="0" lang="ko-KR" altLang="en-US" sz="1800">
              <a:solidFill>
                <a:srgbClr val="FFFFFF"/>
              </a:solidFill>
            </a:endParaRPr>
          </a:p>
        </p:txBody>
      </p:sp>
      <p:sp>
        <p:nvSpPr>
          <p:cNvPr id="7193" name="TextBox 46"/>
          <p:cNvSpPr txBox="1">
            <a:spLocks noChangeArrowheads="1"/>
          </p:cNvSpPr>
          <p:nvPr/>
        </p:nvSpPr>
        <p:spPr bwMode="auto">
          <a:xfrm>
            <a:off x="5556250" y="4316413"/>
            <a:ext cx="2417763" cy="646331"/>
          </a:xfrm>
          <a:prstGeom prst="rect">
            <a:avLst/>
          </a:prstGeom>
          <a:noFill/>
          <a:ln w="9525">
            <a:noFill/>
            <a:miter lim="800000"/>
            <a:headEnd/>
            <a:tailEnd/>
          </a:ln>
        </p:spPr>
        <p:txBody>
          <a:bodyPr>
            <a:spAutoFit/>
          </a:bodyPr>
          <a:lstStyle/>
          <a:p>
            <a:pPr marL="87313" indent="-87313" latinLnBrk="1">
              <a:spcBef>
                <a:spcPct val="0"/>
              </a:spcBef>
              <a:buFontTx/>
              <a:buChar char="•"/>
            </a:pPr>
            <a:r>
              <a:rPr lang="en-US" altLang="ko-KR" sz="1200" b="1" dirty="0">
                <a:solidFill>
                  <a:srgbClr val="E46C0A"/>
                </a:solidFill>
                <a:cs typeface="Arial" charset="0"/>
              </a:rPr>
              <a:t>World Class 300 </a:t>
            </a:r>
            <a:r>
              <a:rPr lang="ko-KR" altLang="en-US" sz="1200" b="1" dirty="0">
                <a:solidFill>
                  <a:srgbClr val="E46C0A"/>
                </a:solidFill>
                <a:cs typeface="Arial" charset="0"/>
              </a:rPr>
              <a:t>선정</a:t>
            </a:r>
          </a:p>
          <a:p>
            <a:pPr marL="87313" indent="-87313" latinLnBrk="1">
              <a:spcBef>
                <a:spcPct val="0"/>
              </a:spcBef>
              <a:buFontTx/>
              <a:buChar char="•"/>
            </a:pPr>
            <a:r>
              <a:rPr lang="ko-KR" altLang="en-US" sz="1200" b="1" dirty="0">
                <a:solidFill>
                  <a:srgbClr val="E46C0A"/>
                </a:solidFill>
                <a:cs typeface="Arial" charset="0"/>
              </a:rPr>
              <a:t>글로벌 기술지원 사업 </a:t>
            </a:r>
            <a:r>
              <a:rPr lang="ko-KR" altLang="en-US" sz="1200" b="1" dirty="0" smtClean="0">
                <a:solidFill>
                  <a:srgbClr val="E46C0A"/>
                </a:solidFill>
                <a:cs typeface="Arial" charset="0"/>
              </a:rPr>
              <a:t>선정</a:t>
            </a:r>
            <a:endParaRPr lang="ko-KR" altLang="en-US" sz="1200" b="1" dirty="0">
              <a:solidFill>
                <a:srgbClr val="E46C0A"/>
              </a:solidFill>
              <a:cs typeface="Arial" charset="0"/>
            </a:endParaRPr>
          </a:p>
          <a:p>
            <a:pPr marL="87313" indent="-87313" latinLnBrk="1">
              <a:spcBef>
                <a:spcPct val="0"/>
              </a:spcBef>
              <a:buFontTx/>
              <a:buChar char="•"/>
            </a:pPr>
            <a:r>
              <a:rPr lang="ko-KR" altLang="en-US" sz="1200" b="1" dirty="0">
                <a:solidFill>
                  <a:srgbClr val="E46C0A"/>
                </a:solidFill>
                <a:cs typeface="Arial" charset="0"/>
              </a:rPr>
              <a:t>탄소복합소재 사업 진출</a:t>
            </a:r>
            <a:endParaRPr lang="en-US" altLang="ko-KR" sz="1200" b="1" dirty="0">
              <a:solidFill>
                <a:srgbClr val="E46C0A"/>
              </a:solidFill>
              <a:cs typeface="Arial" charset="0"/>
            </a:endParaRPr>
          </a:p>
        </p:txBody>
      </p:sp>
      <p:sp>
        <p:nvSpPr>
          <p:cNvPr id="7194" name="직사각형 47"/>
          <p:cNvSpPr>
            <a:spLocks noChangeArrowheads="1"/>
          </p:cNvSpPr>
          <p:nvPr/>
        </p:nvSpPr>
        <p:spPr bwMode="auto">
          <a:xfrm>
            <a:off x="5546725" y="4021138"/>
            <a:ext cx="1593850" cy="366712"/>
          </a:xfrm>
          <a:prstGeom prst="rect">
            <a:avLst/>
          </a:prstGeom>
          <a:noFill/>
          <a:ln w="9525">
            <a:noFill/>
            <a:miter lim="800000"/>
            <a:headEnd/>
            <a:tailEnd/>
          </a:ln>
        </p:spPr>
        <p:txBody>
          <a:bodyPr>
            <a:spAutoFit/>
          </a:bodyPr>
          <a:lstStyle/>
          <a:p>
            <a:pPr latinLnBrk="1">
              <a:spcBef>
                <a:spcPct val="0"/>
              </a:spcBef>
              <a:buFontTx/>
              <a:buNone/>
            </a:pPr>
            <a:r>
              <a:rPr lang="en-US" altLang="ko-KR" sz="1800" b="1">
                <a:solidFill>
                  <a:srgbClr val="E46C0A"/>
                </a:solidFill>
                <a:cs typeface="Arial" charset="0"/>
              </a:rPr>
              <a:t>2012 ~ 2013</a:t>
            </a:r>
          </a:p>
        </p:txBody>
      </p:sp>
      <p:sp>
        <p:nvSpPr>
          <p:cNvPr id="7195" name="TextBox 31"/>
          <p:cNvSpPr txBox="1">
            <a:spLocks noChangeArrowheads="1"/>
          </p:cNvSpPr>
          <p:nvPr/>
        </p:nvSpPr>
        <p:spPr bwMode="auto">
          <a:xfrm>
            <a:off x="5591175" y="3406775"/>
            <a:ext cx="938213" cy="366713"/>
          </a:xfrm>
          <a:prstGeom prst="rect">
            <a:avLst/>
          </a:prstGeom>
          <a:noFill/>
          <a:ln w="9525">
            <a:noFill/>
            <a:miter lim="800000"/>
            <a:headEnd/>
            <a:tailEnd/>
          </a:ln>
        </p:spPr>
        <p:txBody>
          <a:bodyPr>
            <a:spAutoFit/>
          </a:bodyPr>
          <a:lstStyle/>
          <a:p>
            <a:pPr algn="ctr" latinLnBrk="1">
              <a:spcBef>
                <a:spcPct val="0"/>
              </a:spcBef>
              <a:buFontTx/>
              <a:buNone/>
            </a:pPr>
            <a:r>
              <a:rPr lang="en-US" altLang="ko-KR" sz="1800" b="1">
                <a:solidFill>
                  <a:schemeClr val="bg1"/>
                </a:solidFill>
                <a:cs typeface="Arial" charset="0"/>
              </a:rPr>
              <a:t>2013</a:t>
            </a:r>
            <a:endParaRPr lang="ko-KR" altLang="ko-KR" sz="1800" b="1">
              <a:solidFill>
                <a:schemeClr val="bg1"/>
              </a:solidFill>
              <a:cs typeface="Arial"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dirty="0"/>
              <a:t>주식 정보</a:t>
            </a:r>
          </a:p>
        </p:txBody>
      </p:sp>
      <p:sp>
        <p:nvSpPr>
          <p:cNvPr id="1028"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8D5613CE-5261-4DB5-AA00-7B035DEE7723}" type="slidenum">
              <a:rPr kumimoji="0" lang="ko-KR" altLang="en-US" sz="1200">
                <a:solidFill>
                  <a:schemeClr val="tx1"/>
                </a:solidFill>
              </a:rPr>
              <a:pPr algn="r" defTabSz="957263">
                <a:spcBef>
                  <a:spcPct val="0"/>
                </a:spcBef>
                <a:buFontTx/>
                <a:buNone/>
              </a:pPr>
              <a:t>4</a:t>
            </a:fld>
            <a:endParaRPr kumimoji="0" lang="en-US" altLang="ko-KR" sz="1200">
              <a:solidFill>
                <a:schemeClr val="tx1"/>
              </a:solidFill>
            </a:endParaRPr>
          </a:p>
        </p:txBody>
      </p:sp>
      <p:sp>
        <p:nvSpPr>
          <p:cNvPr id="1029" name="Text Box 8"/>
          <p:cNvSpPr txBox="1">
            <a:spLocks noChangeArrowheads="1"/>
          </p:cNvSpPr>
          <p:nvPr/>
        </p:nvSpPr>
        <p:spPr bwMode="auto">
          <a:xfrm>
            <a:off x="5821136" y="1476375"/>
            <a:ext cx="1097416" cy="369332"/>
          </a:xfrm>
          <a:prstGeom prst="rect">
            <a:avLst/>
          </a:prstGeom>
          <a:noFill/>
          <a:ln w="9525" algn="ctr">
            <a:noFill/>
            <a:miter lim="800000"/>
            <a:headEnd/>
            <a:tailEnd/>
          </a:ln>
        </p:spPr>
        <p:txBody>
          <a:bodyPr wrap="none" rIns="0">
            <a:spAutoFit/>
          </a:bodyPr>
          <a:lstStyle/>
          <a:p>
            <a:pPr algn="ctr" defTabSz="957263">
              <a:spcBef>
                <a:spcPct val="0"/>
              </a:spcBef>
              <a:buFontTx/>
              <a:buNone/>
            </a:pPr>
            <a:r>
              <a:rPr lang="ko-KR" altLang="en-US" sz="1800" b="1" u="sng" dirty="0">
                <a:solidFill>
                  <a:schemeClr val="folHlink"/>
                </a:solidFill>
              </a:rPr>
              <a:t>지분 분포</a:t>
            </a:r>
            <a:endParaRPr lang="en-US" altLang="ko-KR" sz="1800" b="1" u="sng" dirty="0">
              <a:solidFill>
                <a:schemeClr val="folHlink"/>
              </a:solidFill>
            </a:endParaRPr>
          </a:p>
        </p:txBody>
      </p:sp>
      <p:graphicFrame>
        <p:nvGraphicFramePr>
          <p:cNvPr id="1026" name="차트 9"/>
          <p:cNvGraphicFramePr>
            <a:graphicFrameLocks/>
          </p:cNvGraphicFramePr>
          <p:nvPr/>
        </p:nvGraphicFramePr>
        <p:xfrm>
          <a:off x="4965700" y="2035175"/>
          <a:ext cx="4349750" cy="3205163"/>
        </p:xfrm>
        <a:graphic>
          <a:graphicData uri="http://schemas.openxmlformats.org/presentationml/2006/ole">
            <p:oleObj spid="_x0000_s1026" name="차트" r:id="rId4" imgW="4819712" imgH="3305070" progId="Excel.Sheet.8">
              <p:embed/>
            </p:oleObj>
          </a:graphicData>
        </a:graphic>
      </p:graphicFrame>
      <p:sp>
        <p:nvSpPr>
          <p:cNvPr id="7177" name="Rectangle 9"/>
          <p:cNvSpPr>
            <a:spLocks noChangeArrowheads="1"/>
          </p:cNvSpPr>
          <p:nvPr/>
        </p:nvSpPr>
        <p:spPr bwMode="auto">
          <a:xfrm>
            <a:off x="1008063" y="2185988"/>
            <a:ext cx="1350962" cy="476250"/>
          </a:xfrm>
          <a:prstGeom prst="rect">
            <a:avLst/>
          </a:prstGeom>
          <a:solidFill>
            <a:srgbClr val="EAEAEA"/>
          </a:solidFill>
          <a:ln w="9525" algn="ctr">
            <a:noFill/>
            <a:miter lim="800000"/>
            <a:headEnd/>
            <a:tailEnd/>
          </a:ln>
          <a:effectLst>
            <a:outerShdw dist="35921" dir="2700000" algn="ctr" rotWithShape="0">
              <a:srgbClr val="808080">
                <a:alpha val="50000"/>
              </a:srgbClr>
            </a:outerShdw>
          </a:effectLst>
        </p:spPr>
        <p:txBody>
          <a:bodyPr wrap="none" lIns="0" rIns="0" anchor="ctr"/>
          <a:lstStyle/>
          <a:p>
            <a:pPr algn="ctr" defTabSz="957263">
              <a:spcBef>
                <a:spcPct val="0"/>
              </a:spcBef>
              <a:buFontTx/>
              <a:buNone/>
              <a:defRPr/>
            </a:pPr>
            <a:r>
              <a:rPr lang="ko-KR" altLang="en-US" sz="1400" b="1" dirty="0"/>
              <a:t>상장주식수</a:t>
            </a:r>
          </a:p>
        </p:txBody>
      </p:sp>
      <p:sp>
        <p:nvSpPr>
          <p:cNvPr id="7181" name="Rectangle 13"/>
          <p:cNvSpPr>
            <a:spLocks noChangeArrowheads="1"/>
          </p:cNvSpPr>
          <p:nvPr/>
        </p:nvSpPr>
        <p:spPr bwMode="auto">
          <a:xfrm>
            <a:off x="2401888" y="2185988"/>
            <a:ext cx="1652587" cy="47625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wrap="none" lIns="36000" rIns="36000" anchor="ctr"/>
          <a:lstStyle/>
          <a:p>
            <a:pPr algn="r" defTabSz="957263">
              <a:spcBef>
                <a:spcPct val="0"/>
              </a:spcBef>
              <a:buFontTx/>
              <a:buNone/>
              <a:defRPr/>
            </a:pPr>
            <a:r>
              <a:rPr lang="en-US" altLang="ko-KR" sz="1300" b="1" dirty="0"/>
              <a:t>11,277,975</a:t>
            </a:r>
            <a:r>
              <a:rPr lang="ko-KR" altLang="en-US" sz="1300" b="1" dirty="0"/>
              <a:t>주</a:t>
            </a:r>
          </a:p>
        </p:txBody>
      </p:sp>
      <p:sp>
        <p:nvSpPr>
          <p:cNvPr id="2" name="Rectangle 9"/>
          <p:cNvSpPr>
            <a:spLocks noChangeArrowheads="1"/>
          </p:cNvSpPr>
          <p:nvPr/>
        </p:nvSpPr>
        <p:spPr bwMode="auto">
          <a:xfrm>
            <a:off x="1008063" y="3094038"/>
            <a:ext cx="1350962" cy="476250"/>
          </a:xfrm>
          <a:prstGeom prst="rect">
            <a:avLst/>
          </a:prstGeom>
          <a:solidFill>
            <a:srgbClr val="EAEAEA"/>
          </a:solidFill>
          <a:ln w="9525" algn="ctr">
            <a:noFill/>
            <a:miter lim="800000"/>
            <a:headEnd/>
            <a:tailEnd/>
          </a:ln>
          <a:effectLst>
            <a:outerShdw dist="35921" dir="2700000" algn="ctr" rotWithShape="0">
              <a:srgbClr val="808080">
                <a:alpha val="50000"/>
              </a:srgbClr>
            </a:outerShdw>
          </a:effectLst>
        </p:spPr>
        <p:txBody>
          <a:bodyPr wrap="none" lIns="0" rIns="0" anchor="ctr"/>
          <a:lstStyle/>
          <a:p>
            <a:pPr algn="ctr" defTabSz="957263">
              <a:spcBef>
                <a:spcPct val="0"/>
              </a:spcBef>
              <a:buFontTx/>
              <a:buNone/>
              <a:defRPr/>
            </a:pPr>
            <a:r>
              <a:rPr lang="ko-KR" altLang="en-US" sz="1400" b="1"/>
              <a:t>액면가</a:t>
            </a:r>
          </a:p>
        </p:txBody>
      </p:sp>
      <p:sp>
        <p:nvSpPr>
          <p:cNvPr id="3" name="Rectangle 13"/>
          <p:cNvSpPr>
            <a:spLocks noChangeArrowheads="1"/>
          </p:cNvSpPr>
          <p:nvPr/>
        </p:nvSpPr>
        <p:spPr bwMode="auto">
          <a:xfrm>
            <a:off x="2401888" y="3094038"/>
            <a:ext cx="1652587" cy="47625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wrap="none" lIns="36000" rIns="36000" anchor="ctr"/>
          <a:lstStyle/>
          <a:p>
            <a:pPr algn="r" defTabSz="957263">
              <a:spcBef>
                <a:spcPct val="0"/>
              </a:spcBef>
              <a:buFontTx/>
              <a:buNone/>
              <a:defRPr/>
            </a:pPr>
            <a:r>
              <a:rPr lang="en-US" altLang="ko-KR" sz="1300" b="1" dirty="0"/>
              <a:t>1,000</a:t>
            </a:r>
            <a:r>
              <a:rPr lang="ko-KR" altLang="en-US" sz="1300" b="1" dirty="0"/>
              <a:t>원</a:t>
            </a:r>
            <a:endParaRPr lang="ko-KR" altLang="en-US" sz="1300" b="1" baseline="30000" dirty="0"/>
          </a:p>
        </p:txBody>
      </p:sp>
      <p:sp>
        <p:nvSpPr>
          <p:cNvPr id="1034" name="Text Box 8"/>
          <p:cNvSpPr txBox="1">
            <a:spLocks noChangeArrowheads="1"/>
          </p:cNvSpPr>
          <p:nvPr/>
        </p:nvSpPr>
        <p:spPr bwMode="auto">
          <a:xfrm>
            <a:off x="2006374" y="1476375"/>
            <a:ext cx="1097416" cy="369332"/>
          </a:xfrm>
          <a:prstGeom prst="rect">
            <a:avLst/>
          </a:prstGeom>
          <a:noFill/>
          <a:ln w="9525" algn="ctr">
            <a:noFill/>
            <a:miter lim="800000"/>
            <a:headEnd/>
            <a:tailEnd/>
          </a:ln>
        </p:spPr>
        <p:txBody>
          <a:bodyPr wrap="none" rIns="0">
            <a:spAutoFit/>
          </a:bodyPr>
          <a:lstStyle/>
          <a:p>
            <a:pPr algn="ctr" defTabSz="957263">
              <a:spcBef>
                <a:spcPct val="0"/>
              </a:spcBef>
              <a:buFontTx/>
              <a:buNone/>
            </a:pPr>
            <a:r>
              <a:rPr lang="ko-KR" altLang="en-US" sz="1800" b="1" u="sng" dirty="0">
                <a:solidFill>
                  <a:schemeClr val="folHlink"/>
                </a:solidFill>
              </a:rPr>
              <a:t>주식 정보</a:t>
            </a:r>
            <a:endParaRPr lang="en-US" altLang="ko-KR" sz="1800" b="1" u="sng" dirty="0">
              <a:solidFill>
                <a:schemeClr val="folHlink"/>
              </a:solidFill>
            </a:endParaRPr>
          </a:p>
        </p:txBody>
      </p:sp>
      <p:sp>
        <p:nvSpPr>
          <p:cNvPr id="4" name="Rectangle 9"/>
          <p:cNvSpPr>
            <a:spLocks noChangeArrowheads="1"/>
          </p:cNvSpPr>
          <p:nvPr/>
        </p:nvSpPr>
        <p:spPr bwMode="auto">
          <a:xfrm>
            <a:off x="1008063" y="3857625"/>
            <a:ext cx="1350962" cy="476250"/>
          </a:xfrm>
          <a:prstGeom prst="rect">
            <a:avLst/>
          </a:prstGeom>
          <a:solidFill>
            <a:srgbClr val="EAEAEA"/>
          </a:solidFill>
          <a:ln w="9525" algn="ctr">
            <a:noFill/>
            <a:miter lim="800000"/>
            <a:headEnd/>
            <a:tailEnd/>
          </a:ln>
          <a:effectLst>
            <a:outerShdw dist="35921" dir="2700000" algn="ctr" rotWithShape="0">
              <a:srgbClr val="808080">
                <a:alpha val="50000"/>
              </a:srgbClr>
            </a:outerShdw>
          </a:effectLst>
        </p:spPr>
        <p:txBody>
          <a:bodyPr wrap="none" lIns="0" rIns="0" anchor="ctr"/>
          <a:lstStyle/>
          <a:p>
            <a:pPr algn="ctr" defTabSz="957263">
              <a:spcBef>
                <a:spcPct val="0"/>
              </a:spcBef>
              <a:buFontTx/>
              <a:buNone/>
              <a:defRPr/>
            </a:pPr>
            <a:r>
              <a:rPr lang="ko-KR" altLang="en-US" sz="1400" b="1"/>
              <a:t>주가</a:t>
            </a:r>
            <a:r>
              <a:rPr lang="ko-KR" altLang="en-US" sz="1400" b="1" baseline="30000"/>
              <a:t>*</a:t>
            </a:r>
            <a:endParaRPr lang="en-US" altLang="ko-KR" sz="1400" b="1" baseline="30000"/>
          </a:p>
        </p:txBody>
      </p:sp>
      <p:sp>
        <p:nvSpPr>
          <p:cNvPr id="5" name="Rectangle 13"/>
          <p:cNvSpPr>
            <a:spLocks noChangeArrowheads="1"/>
          </p:cNvSpPr>
          <p:nvPr/>
        </p:nvSpPr>
        <p:spPr bwMode="auto">
          <a:xfrm>
            <a:off x="2401888" y="3857625"/>
            <a:ext cx="1652587" cy="47625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wrap="none" lIns="36000" rIns="36000" anchor="ctr"/>
          <a:lstStyle/>
          <a:p>
            <a:pPr algn="r" defTabSz="957263">
              <a:spcBef>
                <a:spcPct val="0"/>
              </a:spcBef>
              <a:buFontTx/>
              <a:buNone/>
              <a:defRPr/>
            </a:pPr>
            <a:r>
              <a:rPr lang="en-US" altLang="ko-KR" sz="1300" b="1" dirty="0" smtClean="0"/>
              <a:t>8,790</a:t>
            </a:r>
            <a:r>
              <a:rPr lang="ko-KR" altLang="en-US" sz="1300" b="1" dirty="0" smtClean="0"/>
              <a:t>원</a:t>
            </a:r>
            <a:endParaRPr lang="ko-KR" altLang="en-US" sz="1300" b="1" baseline="30000" dirty="0"/>
          </a:p>
        </p:txBody>
      </p:sp>
      <p:sp>
        <p:nvSpPr>
          <p:cNvPr id="6" name="Rectangle 9"/>
          <p:cNvSpPr>
            <a:spLocks noChangeArrowheads="1"/>
          </p:cNvSpPr>
          <p:nvPr/>
        </p:nvSpPr>
        <p:spPr bwMode="auto">
          <a:xfrm>
            <a:off x="1008063" y="4652963"/>
            <a:ext cx="1350962" cy="476250"/>
          </a:xfrm>
          <a:prstGeom prst="rect">
            <a:avLst/>
          </a:prstGeom>
          <a:solidFill>
            <a:srgbClr val="EAEAEA"/>
          </a:solidFill>
          <a:ln w="9525" algn="ctr">
            <a:noFill/>
            <a:miter lim="800000"/>
            <a:headEnd/>
            <a:tailEnd/>
          </a:ln>
          <a:effectLst>
            <a:outerShdw dist="35921" dir="2700000" algn="ctr" rotWithShape="0">
              <a:srgbClr val="808080">
                <a:alpha val="50000"/>
              </a:srgbClr>
            </a:outerShdw>
          </a:effectLst>
        </p:spPr>
        <p:txBody>
          <a:bodyPr wrap="none" lIns="0" rIns="0" anchor="ctr"/>
          <a:lstStyle/>
          <a:p>
            <a:pPr algn="ctr" defTabSz="957263">
              <a:spcBef>
                <a:spcPct val="0"/>
              </a:spcBef>
              <a:buFontTx/>
              <a:buNone/>
              <a:defRPr/>
            </a:pPr>
            <a:r>
              <a:rPr lang="en-US" altLang="ko-KR" sz="1400" b="1"/>
              <a:t>PER*</a:t>
            </a:r>
          </a:p>
        </p:txBody>
      </p:sp>
      <p:sp>
        <p:nvSpPr>
          <p:cNvPr id="7" name="Rectangle 13"/>
          <p:cNvSpPr>
            <a:spLocks noChangeArrowheads="1"/>
          </p:cNvSpPr>
          <p:nvPr/>
        </p:nvSpPr>
        <p:spPr bwMode="auto">
          <a:xfrm>
            <a:off x="2401888" y="4652963"/>
            <a:ext cx="1652587" cy="476250"/>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wrap="none" lIns="36000" rIns="36000" anchor="ctr"/>
          <a:lstStyle/>
          <a:p>
            <a:pPr algn="r" defTabSz="957263">
              <a:spcBef>
                <a:spcPct val="0"/>
              </a:spcBef>
              <a:buFontTx/>
              <a:buNone/>
              <a:defRPr/>
            </a:pPr>
            <a:r>
              <a:rPr lang="en-US" altLang="ko-KR" sz="1300" b="1" dirty="0" smtClean="0"/>
              <a:t>12.6</a:t>
            </a:r>
            <a:endParaRPr lang="en-US" altLang="ko-KR" sz="1300" b="1" dirty="0"/>
          </a:p>
        </p:txBody>
      </p:sp>
      <p:sp>
        <p:nvSpPr>
          <p:cNvPr id="1039" name="Text Box 16"/>
          <p:cNvSpPr txBox="1">
            <a:spLocks noChangeArrowheads="1"/>
          </p:cNvSpPr>
          <p:nvPr/>
        </p:nvSpPr>
        <p:spPr bwMode="auto">
          <a:xfrm>
            <a:off x="1019175" y="5848350"/>
            <a:ext cx="7724775" cy="261610"/>
          </a:xfrm>
          <a:prstGeom prst="rect">
            <a:avLst/>
          </a:prstGeom>
          <a:noFill/>
          <a:ln w="9525" algn="ctr">
            <a:noFill/>
            <a:miter lim="800000"/>
            <a:headEnd/>
            <a:tailEnd/>
          </a:ln>
        </p:spPr>
        <p:txBody>
          <a:bodyPr lIns="0" rIns="0">
            <a:spAutoFit/>
          </a:bodyPr>
          <a:lstStyle/>
          <a:p>
            <a:pPr marL="342900" indent="-342900" defTabSz="957263">
              <a:buNone/>
            </a:pPr>
            <a:r>
              <a:rPr lang="en-US" altLang="ko-KR" sz="1100" dirty="0">
                <a:solidFill>
                  <a:schemeClr val="tx1"/>
                </a:solidFill>
              </a:rPr>
              <a:t>* </a:t>
            </a:r>
            <a:r>
              <a:rPr lang="en-US" altLang="ko-KR" sz="1100" dirty="0" smtClean="0">
                <a:solidFill>
                  <a:schemeClr val="tx1"/>
                </a:solidFill>
              </a:rPr>
              <a:t>2013</a:t>
            </a:r>
            <a:r>
              <a:rPr lang="ko-KR" altLang="en-US" sz="1100" dirty="0" smtClean="0">
                <a:solidFill>
                  <a:schemeClr val="tx1"/>
                </a:solidFill>
              </a:rPr>
              <a:t>년 </a:t>
            </a:r>
            <a:r>
              <a:rPr lang="en-US" altLang="ko-KR" sz="1100" dirty="0" smtClean="0">
                <a:solidFill>
                  <a:schemeClr val="tx1"/>
                </a:solidFill>
              </a:rPr>
              <a:t>8</a:t>
            </a:r>
            <a:r>
              <a:rPr lang="ko-KR" altLang="en-US" sz="1100" dirty="0" smtClean="0">
                <a:solidFill>
                  <a:schemeClr val="tx1"/>
                </a:solidFill>
              </a:rPr>
              <a:t>월 </a:t>
            </a:r>
            <a:r>
              <a:rPr lang="en-US" altLang="ko-KR" sz="1100" dirty="0" smtClean="0">
                <a:solidFill>
                  <a:schemeClr val="tx1"/>
                </a:solidFill>
              </a:rPr>
              <a:t>30</a:t>
            </a:r>
            <a:r>
              <a:rPr lang="ko-KR" altLang="en-US" sz="1100" dirty="0" smtClean="0">
                <a:solidFill>
                  <a:schemeClr val="tx1"/>
                </a:solidFill>
              </a:rPr>
              <a:t>일 종가</a:t>
            </a:r>
            <a:r>
              <a:rPr lang="en-US" altLang="ko-KR" sz="1100" dirty="0" smtClean="0"/>
              <a:t>, 2012</a:t>
            </a:r>
            <a:r>
              <a:rPr lang="ko-KR" altLang="en-US" sz="1100" dirty="0" smtClean="0"/>
              <a:t>년 순이익 기준                                  </a:t>
            </a:r>
            <a:r>
              <a:rPr lang="en-US" altLang="ko-KR" sz="1100" dirty="0" smtClean="0"/>
              <a:t>* 2012</a:t>
            </a:r>
            <a:r>
              <a:rPr lang="ko-KR" altLang="en-US" sz="1100" dirty="0" err="1" smtClean="0"/>
              <a:t>년말</a:t>
            </a:r>
            <a:r>
              <a:rPr lang="ko-KR" altLang="en-US" sz="1100" dirty="0" smtClean="0"/>
              <a:t> 기준</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a:t>사업 부문 소개</a:t>
            </a:r>
          </a:p>
        </p:txBody>
      </p:sp>
      <p:sp>
        <p:nvSpPr>
          <p:cNvPr id="8218"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E7C3600E-219F-469D-9C34-250D75970912}" type="slidenum">
              <a:rPr kumimoji="0" lang="ko-KR" altLang="en-US" sz="1200">
                <a:solidFill>
                  <a:schemeClr val="tx1"/>
                </a:solidFill>
              </a:rPr>
              <a:pPr algn="r" defTabSz="957263">
                <a:spcBef>
                  <a:spcPct val="0"/>
                </a:spcBef>
                <a:buFontTx/>
                <a:buNone/>
              </a:pPr>
              <a:t>5</a:t>
            </a:fld>
            <a:endParaRPr kumimoji="0" lang="en-US" altLang="ko-KR" sz="1200">
              <a:solidFill>
                <a:schemeClr val="tx1"/>
              </a:solidFill>
            </a:endParaRPr>
          </a:p>
        </p:txBody>
      </p:sp>
      <p:sp>
        <p:nvSpPr>
          <p:cNvPr id="27" name="TextBox 17"/>
          <p:cNvSpPr txBox="1">
            <a:spLocks noChangeArrowheads="1"/>
          </p:cNvSpPr>
          <p:nvPr/>
        </p:nvSpPr>
        <p:spPr bwMode="auto">
          <a:xfrm>
            <a:off x="2655888" y="989259"/>
            <a:ext cx="1473200" cy="254000"/>
          </a:xfrm>
          <a:prstGeom prst="rect">
            <a:avLst/>
          </a:prstGeom>
          <a:noFill/>
          <a:ln w="9525">
            <a:noFill/>
            <a:miter lim="800000"/>
            <a:headEnd/>
            <a:tailEnd/>
          </a:ln>
        </p:spPr>
        <p:txBody>
          <a:bodyPr anchor="ctr"/>
          <a:lstStyle/>
          <a:p>
            <a:pPr algn="ctr" eaLnBrk="0" latinLnBrk="1" hangingPunct="0">
              <a:spcBef>
                <a:spcPct val="0"/>
              </a:spcBef>
              <a:buFontTx/>
              <a:buNone/>
            </a:pPr>
            <a:r>
              <a:rPr lang="en-US" altLang="ko-KR" b="1" u="sng" dirty="0">
                <a:solidFill>
                  <a:schemeClr val="folHlink"/>
                </a:solidFill>
              </a:rPr>
              <a:t>Product </a:t>
            </a:r>
          </a:p>
        </p:txBody>
      </p:sp>
      <p:sp>
        <p:nvSpPr>
          <p:cNvPr id="28" name="TextBox 18"/>
          <p:cNvSpPr txBox="1">
            <a:spLocks noChangeArrowheads="1"/>
          </p:cNvSpPr>
          <p:nvPr/>
        </p:nvSpPr>
        <p:spPr bwMode="auto">
          <a:xfrm>
            <a:off x="4614863" y="981322"/>
            <a:ext cx="2967037" cy="254000"/>
          </a:xfrm>
          <a:prstGeom prst="rect">
            <a:avLst/>
          </a:prstGeom>
          <a:noFill/>
          <a:ln w="9525">
            <a:noFill/>
            <a:miter lim="800000"/>
            <a:headEnd/>
            <a:tailEnd/>
          </a:ln>
        </p:spPr>
        <p:txBody>
          <a:bodyPr anchor="ctr"/>
          <a:lstStyle/>
          <a:p>
            <a:pPr algn="ctr" eaLnBrk="0" latinLnBrk="1" hangingPunct="0">
              <a:spcBef>
                <a:spcPct val="0"/>
              </a:spcBef>
              <a:buFontTx/>
              <a:buNone/>
            </a:pPr>
            <a:r>
              <a:rPr lang="en-US" altLang="ko-KR" b="1" u="sng">
                <a:solidFill>
                  <a:schemeClr val="folHlink"/>
                </a:solidFill>
              </a:rPr>
              <a:t>Application</a:t>
            </a:r>
          </a:p>
        </p:txBody>
      </p:sp>
      <p:sp>
        <p:nvSpPr>
          <p:cNvPr id="29" name="TextBox 28"/>
          <p:cNvSpPr txBox="1">
            <a:spLocks noChangeArrowheads="1"/>
          </p:cNvSpPr>
          <p:nvPr/>
        </p:nvSpPr>
        <p:spPr bwMode="auto">
          <a:xfrm>
            <a:off x="481013" y="1304394"/>
            <a:ext cx="1852612" cy="900000"/>
          </a:xfrm>
          <a:prstGeom prst="rect">
            <a:avLst/>
          </a:prstGeom>
          <a:solidFill>
            <a:schemeClr val="accent2"/>
          </a:solidFill>
          <a:ln w="9525">
            <a:noFill/>
            <a:miter lim="800000"/>
            <a:headEnd/>
            <a:tailEnd/>
          </a:ln>
          <a:effectLst>
            <a:outerShdw dist="35921" dir="2700000" algn="ctr" rotWithShape="0">
              <a:schemeClr val="accent2">
                <a:lumMod val="90000"/>
              </a:schemeClr>
            </a:outerShdw>
          </a:effectLst>
        </p:spPr>
        <p:txBody>
          <a:bodyPr/>
          <a:lstStyle/>
          <a:p>
            <a:pPr eaLnBrk="0" latinLnBrk="1" hangingPunct="0">
              <a:spcBef>
                <a:spcPct val="0"/>
              </a:spcBef>
              <a:buNone/>
              <a:defRPr/>
            </a:pPr>
            <a:r>
              <a:rPr lang="ko-KR" altLang="en-US" sz="1500" b="1" dirty="0">
                <a:solidFill>
                  <a:schemeClr val="tx1"/>
                </a:solidFill>
              </a:rPr>
              <a:t>공업용 다이아몬드</a:t>
            </a:r>
          </a:p>
          <a:p>
            <a:pPr eaLnBrk="0" latinLnBrk="1" hangingPunct="0">
              <a:spcBef>
                <a:spcPct val="0"/>
              </a:spcBef>
              <a:buNone/>
              <a:defRPr/>
            </a:pPr>
            <a:r>
              <a:rPr lang="en-US" altLang="ko-KR" sz="1100" b="1" i="1" dirty="0">
                <a:solidFill>
                  <a:srgbClr val="5F5F5F"/>
                </a:solidFill>
              </a:rPr>
              <a:t>Grit</a:t>
            </a:r>
          </a:p>
          <a:p>
            <a:pPr eaLnBrk="0" latinLnBrk="1" hangingPunct="0">
              <a:spcBef>
                <a:spcPct val="0"/>
              </a:spcBef>
              <a:buFontTx/>
              <a:buNone/>
              <a:defRPr/>
            </a:pPr>
            <a:endParaRPr lang="en-US" altLang="ko-KR" sz="1100" b="1" i="1" dirty="0">
              <a:solidFill>
                <a:schemeClr val="bg1"/>
              </a:solidFill>
            </a:endParaRPr>
          </a:p>
        </p:txBody>
      </p:sp>
      <p:pic>
        <p:nvPicPr>
          <p:cNvPr id="30" name="Picture 293"/>
          <p:cNvPicPr>
            <a:picLocks noChangeArrowheads="1"/>
          </p:cNvPicPr>
          <p:nvPr/>
        </p:nvPicPr>
        <p:blipFill>
          <a:blip r:embed="rId2" cstate="print"/>
          <a:srcRect r="7442"/>
          <a:stretch>
            <a:fillRect/>
          </a:stretch>
        </p:blipFill>
        <p:spPr bwMode="auto">
          <a:xfrm>
            <a:off x="2663825" y="1304394"/>
            <a:ext cx="1439863" cy="900000"/>
          </a:xfrm>
          <a:prstGeom prst="rect">
            <a:avLst/>
          </a:prstGeom>
          <a:solidFill>
            <a:srgbClr val="333333"/>
          </a:solidFill>
          <a:ln w="9525" algn="ctr">
            <a:noFill/>
            <a:miter lim="800000"/>
            <a:headEnd/>
            <a:tailEnd/>
          </a:ln>
          <a:effectLst>
            <a:outerShdw dist="35921" dir="2700000" algn="ctr" rotWithShape="0">
              <a:schemeClr val="tx1"/>
            </a:outerShdw>
          </a:effectLst>
        </p:spPr>
      </p:pic>
      <p:sp>
        <p:nvSpPr>
          <p:cNvPr id="31" name="Text Box 22"/>
          <p:cNvSpPr txBox="1">
            <a:spLocks noChangeArrowheads="1"/>
          </p:cNvSpPr>
          <p:nvPr/>
        </p:nvSpPr>
        <p:spPr bwMode="auto">
          <a:xfrm>
            <a:off x="8037513" y="1304394"/>
            <a:ext cx="1123950" cy="900000"/>
          </a:xfrm>
          <a:prstGeom prst="rect">
            <a:avLst/>
          </a:prstGeom>
          <a:solidFill>
            <a:schemeClr val="bg1"/>
          </a:solidFill>
          <a:ln w="9525" algn="ctr">
            <a:noFill/>
            <a:miter lim="800000"/>
            <a:headEnd/>
            <a:tailEnd/>
          </a:ln>
          <a:effectLst>
            <a:outerShdw dist="35921" dir="2700000" algn="ctr" rotWithShape="0">
              <a:schemeClr val="hlink">
                <a:alpha val="50000"/>
              </a:schemeClr>
            </a:outerShdw>
          </a:effectLst>
        </p:spPr>
        <p:txBody>
          <a:bodyPr wrap="none" lIns="72000" rIns="36000" anchor="ctr"/>
          <a:lstStyle/>
          <a:p>
            <a:pPr defTabSz="957263">
              <a:spcBef>
                <a:spcPct val="0"/>
              </a:spcBef>
              <a:buNone/>
              <a:defRPr/>
            </a:pPr>
            <a:r>
              <a:rPr lang="en-US" altLang="ko-KR" sz="1200" b="1" dirty="0"/>
              <a:t>Infrastructure</a:t>
            </a:r>
          </a:p>
          <a:p>
            <a:pPr defTabSz="957263">
              <a:spcBef>
                <a:spcPct val="0"/>
              </a:spcBef>
              <a:buNone/>
              <a:defRPr/>
            </a:pPr>
            <a:r>
              <a:rPr lang="ko-KR" altLang="en-US" sz="1200" b="1" dirty="0"/>
              <a:t>기계</a:t>
            </a:r>
          </a:p>
          <a:p>
            <a:pPr defTabSz="957263">
              <a:spcBef>
                <a:spcPct val="0"/>
              </a:spcBef>
              <a:buNone/>
              <a:defRPr/>
            </a:pPr>
            <a:r>
              <a:rPr lang="ko-KR" altLang="en-US" sz="1200" b="1" dirty="0" smtClean="0"/>
              <a:t>반도체</a:t>
            </a:r>
            <a:endParaRPr lang="en-US" altLang="ko-KR" sz="1200" b="1" dirty="0" smtClean="0"/>
          </a:p>
          <a:p>
            <a:pPr defTabSz="957263">
              <a:spcBef>
                <a:spcPct val="0"/>
              </a:spcBef>
              <a:buNone/>
              <a:defRPr/>
            </a:pPr>
            <a:r>
              <a:rPr lang="ko-KR" altLang="en-US" sz="1200" b="1" dirty="0" smtClean="0"/>
              <a:t>항공</a:t>
            </a:r>
            <a:endParaRPr lang="en-US" altLang="ko-KR" sz="1200" b="1" dirty="0"/>
          </a:p>
        </p:txBody>
      </p:sp>
      <p:pic>
        <p:nvPicPr>
          <p:cNvPr id="32" name="Picture 6" descr="diamondintro"/>
          <p:cNvPicPr>
            <a:picLocks noChangeArrowheads="1"/>
          </p:cNvPicPr>
          <p:nvPr/>
        </p:nvPicPr>
        <p:blipFill>
          <a:blip r:embed="rId3" cstate="print">
            <a:lum bright="14000" contrast="4000"/>
          </a:blip>
          <a:srcRect l="2753" r="5507"/>
          <a:stretch>
            <a:fillRect/>
          </a:stretch>
        </p:blipFill>
        <p:spPr bwMode="auto">
          <a:xfrm>
            <a:off x="6065358" y="5384979"/>
            <a:ext cx="1439863" cy="900000"/>
          </a:xfrm>
          <a:prstGeom prst="rect">
            <a:avLst/>
          </a:prstGeom>
          <a:solidFill>
            <a:schemeClr val="tx1">
              <a:alpha val="74901"/>
            </a:schemeClr>
          </a:solidFill>
          <a:ln w="9525">
            <a:noFill/>
            <a:miter lim="800000"/>
            <a:headEnd/>
            <a:tailEnd/>
          </a:ln>
          <a:effectLst>
            <a:outerShdw dist="35921" dir="2700000" algn="ctr" rotWithShape="0">
              <a:schemeClr val="tx1"/>
            </a:outerShdw>
          </a:effectLst>
        </p:spPr>
      </p:pic>
      <p:sp>
        <p:nvSpPr>
          <p:cNvPr id="33" name="TextBox 32"/>
          <p:cNvSpPr txBox="1">
            <a:spLocks noChangeArrowheads="1"/>
          </p:cNvSpPr>
          <p:nvPr/>
        </p:nvSpPr>
        <p:spPr bwMode="auto">
          <a:xfrm>
            <a:off x="468313" y="2322673"/>
            <a:ext cx="1852612" cy="900000"/>
          </a:xfrm>
          <a:prstGeom prst="rect">
            <a:avLst/>
          </a:prstGeom>
          <a:solidFill>
            <a:schemeClr val="accent2"/>
          </a:solidFill>
          <a:ln w="9525">
            <a:noFill/>
            <a:miter lim="800000"/>
            <a:headEnd/>
            <a:tailEnd/>
          </a:ln>
          <a:effectLst>
            <a:outerShdw dist="35921" dir="2700000" algn="ctr" rotWithShape="0">
              <a:schemeClr val="accent2">
                <a:lumMod val="90000"/>
              </a:schemeClr>
            </a:outerShdw>
          </a:effectLst>
        </p:spPr>
        <p:txBody>
          <a:bodyPr/>
          <a:lstStyle/>
          <a:p>
            <a:pPr eaLnBrk="0" latinLnBrk="1" hangingPunct="0">
              <a:spcBef>
                <a:spcPct val="0"/>
              </a:spcBef>
              <a:buFontTx/>
              <a:buNone/>
              <a:defRPr/>
            </a:pPr>
            <a:r>
              <a:rPr lang="ko-KR" altLang="en-US" sz="1500" b="1" dirty="0">
                <a:solidFill>
                  <a:schemeClr val="tx1"/>
                </a:solidFill>
              </a:rPr>
              <a:t>다이아 소결체</a:t>
            </a:r>
          </a:p>
          <a:p>
            <a:pPr eaLnBrk="0" latinLnBrk="1" hangingPunct="0">
              <a:spcBef>
                <a:spcPct val="0"/>
              </a:spcBef>
              <a:buFontTx/>
              <a:buNone/>
              <a:defRPr/>
            </a:pPr>
            <a:r>
              <a:rPr lang="en-US" altLang="ko-KR" sz="1100" b="1" i="1" dirty="0">
                <a:solidFill>
                  <a:srgbClr val="5F5F5F"/>
                </a:solidFill>
              </a:rPr>
              <a:t>CTM</a:t>
            </a:r>
          </a:p>
          <a:p>
            <a:pPr eaLnBrk="0" latinLnBrk="1" hangingPunct="0">
              <a:spcBef>
                <a:spcPct val="0"/>
              </a:spcBef>
              <a:buFontTx/>
              <a:buNone/>
              <a:defRPr/>
            </a:pPr>
            <a:endParaRPr lang="en-US" altLang="ko-KR" sz="1100" b="1" i="1" dirty="0">
              <a:solidFill>
                <a:srgbClr val="5F5F5F"/>
              </a:solidFill>
            </a:endParaRPr>
          </a:p>
          <a:p>
            <a:pPr eaLnBrk="0" latinLnBrk="1" hangingPunct="0">
              <a:spcBef>
                <a:spcPct val="0"/>
              </a:spcBef>
              <a:buFontTx/>
              <a:buNone/>
              <a:defRPr/>
            </a:pPr>
            <a:endParaRPr lang="en-US" altLang="ko-KR" sz="1100" b="1" i="1" dirty="0">
              <a:solidFill>
                <a:srgbClr val="5F5F5F"/>
              </a:solidFill>
            </a:endParaRPr>
          </a:p>
        </p:txBody>
      </p:sp>
      <p:sp>
        <p:nvSpPr>
          <p:cNvPr id="34" name="Text Box 30"/>
          <p:cNvSpPr txBox="1">
            <a:spLocks noChangeArrowheads="1"/>
          </p:cNvSpPr>
          <p:nvPr/>
        </p:nvSpPr>
        <p:spPr bwMode="auto">
          <a:xfrm>
            <a:off x="8037513" y="2328530"/>
            <a:ext cx="1123950" cy="900000"/>
          </a:xfrm>
          <a:prstGeom prst="rect">
            <a:avLst/>
          </a:prstGeom>
          <a:solidFill>
            <a:schemeClr val="bg1"/>
          </a:solidFill>
          <a:ln w="9525" algn="ctr">
            <a:noFill/>
            <a:miter lim="800000"/>
            <a:headEnd/>
            <a:tailEnd/>
          </a:ln>
          <a:effectLst>
            <a:outerShdw dist="35921" dir="2700000" algn="ctr" rotWithShape="0">
              <a:schemeClr val="hlink">
                <a:alpha val="50000"/>
              </a:schemeClr>
            </a:outerShdw>
          </a:effectLst>
        </p:spPr>
        <p:txBody>
          <a:bodyPr wrap="none" lIns="72000" rIns="36000" anchor="ctr"/>
          <a:lstStyle/>
          <a:p>
            <a:pPr defTabSz="957263">
              <a:spcBef>
                <a:spcPct val="0"/>
              </a:spcBef>
              <a:buNone/>
              <a:defRPr/>
            </a:pPr>
            <a:r>
              <a:rPr lang="ko-KR" altLang="en-US" sz="1200" b="1" dirty="0" smtClean="0"/>
              <a:t>자동차</a:t>
            </a:r>
            <a:r>
              <a:rPr lang="en-US" altLang="ko-KR" sz="1200" b="1" dirty="0" smtClean="0"/>
              <a:t>, </a:t>
            </a:r>
            <a:r>
              <a:rPr lang="ko-KR" altLang="en-US" sz="1200" b="1" dirty="0" smtClean="0"/>
              <a:t>기계</a:t>
            </a:r>
            <a:endParaRPr lang="ko-KR" altLang="en-US" sz="1200" b="1" dirty="0"/>
          </a:p>
          <a:p>
            <a:pPr defTabSz="957263">
              <a:spcBef>
                <a:spcPct val="0"/>
              </a:spcBef>
              <a:buNone/>
              <a:defRPr/>
            </a:pPr>
            <a:r>
              <a:rPr lang="ko-KR" altLang="en-US" sz="1200" b="1" dirty="0" smtClean="0"/>
              <a:t>항공</a:t>
            </a:r>
            <a:endParaRPr lang="en-US" altLang="ko-KR" sz="1200" b="1" dirty="0" smtClean="0"/>
          </a:p>
          <a:p>
            <a:pPr defTabSz="957263">
              <a:spcBef>
                <a:spcPct val="0"/>
              </a:spcBef>
              <a:buNone/>
              <a:defRPr/>
            </a:pPr>
            <a:r>
              <a:rPr lang="ko-KR" altLang="en-US" sz="1200" b="1" dirty="0" smtClean="0"/>
              <a:t>목공</a:t>
            </a:r>
            <a:endParaRPr lang="ko-KR" altLang="en-US" sz="1200" b="1" dirty="0"/>
          </a:p>
          <a:p>
            <a:pPr defTabSz="957263">
              <a:spcBef>
                <a:spcPct val="0"/>
              </a:spcBef>
              <a:buNone/>
              <a:defRPr/>
            </a:pPr>
            <a:r>
              <a:rPr lang="ko-KR" altLang="en-US" sz="1200" b="1" dirty="0" smtClean="0"/>
              <a:t>에너지</a:t>
            </a:r>
            <a:endParaRPr lang="en-US" altLang="ko-KR" sz="1200" b="1" dirty="0" smtClean="0"/>
          </a:p>
        </p:txBody>
      </p:sp>
      <p:pic>
        <p:nvPicPr>
          <p:cNvPr id="35" name="Picture 7"/>
          <p:cNvPicPr>
            <a:picLocks noChangeArrowheads="1"/>
          </p:cNvPicPr>
          <p:nvPr/>
        </p:nvPicPr>
        <p:blipFill>
          <a:blip r:embed="rId4" cstate="print"/>
          <a:srcRect/>
          <a:stretch>
            <a:fillRect/>
          </a:stretch>
        </p:blipFill>
        <p:spPr bwMode="auto">
          <a:xfrm>
            <a:off x="2665413" y="2322675"/>
            <a:ext cx="1439862" cy="900000"/>
          </a:xfrm>
          <a:prstGeom prst="rect">
            <a:avLst/>
          </a:prstGeom>
          <a:solidFill>
            <a:srgbClr val="F3F2B7"/>
          </a:solidFill>
          <a:ln w="9525" algn="ctr">
            <a:noFill/>
            <a:miter lim="800000"/>
            <a:headEnd/>
            <a:tailEnd/>
          </a:ln>
          <a:effectLst>
            <a:outerShdw dist="35921" dir="2700000" algn="ctr" rotWithShape="0">
              <a:schemeClr val="tx1"/>
            </a:outerShdw>
          </a:effectLst>
        </p:spPr>
      </p:pic>
      <p:pic>
        <p:nvPicPr>
          <p:cNvPr id="36" name="Picture 78"/>
          <p:cNvPicPr preferRelativeResize="0">
            <a:picLocks noChangeArrowheads="1"/>
          </p:cNvPicPr>
          <p:nvPr/>
        </p:nvPicPr>
        <p:blipFill>
          <a:blip r:embed="rId5" cstate="print">
            <a:lum bright="14000" contrast="4000"/>
          </a:blip>
          <a:srcRect/>
          <a:stretch>
            <a:fillRect/>
          </a:stretch>
        </p:blipFill>
        <p:spPr bwMode="auto">
          <a:xfrm>
            <a:off x="4622800" y="2322675"/>
            <a:ext cx="1439863" cy="900000"/>
          </a:xfrm>
          <a:prstGeom prst="rect">
            <a:avLst/>
          </a:prstGeom>
          <a:noFill/>
          <a:ln w="9525">
            <a:noFill/>
            <a:miter lim="800000"/>
            <a:headEnd/>
            <a:tailEnd/>
          </a:ln>
          <a:effectLst>
            <a:outerShdw dist="35921" dir="2700000" algn="ctr" rotWithShape="0">
              <a:schemeClr val="tx1"/>
            </a:outerShdw>
          </a:effectLst>
        </p:spPr>
      </p:pic>
      <p:pic>
        <p:nvPicPr>
          <p:cNvPr id="37" name="그림 19" descr="img_product1_05.gif"/>
          <p:cNvPicPr preferRelativeResize="0">
            <a:picLocks/>
          </p:cNvPicPr>
          <p:nvPr/>
        </p:nvPicPr>
        <p:blipFill>
          <a:blip r:embed="rId6" cstate="print">
            <a:lum bright="14000" contrast="4000"/>
          </a:blip>
          <a:srcRect t="2238" r="2646"/>
          <a:stretch>
            <a:fillRect/>
          </a:stretch>
        </p:blipFill>
        <p:spPr bwMode="auto">
          <a:xfrm>
            <a:off x="6075991" y="4376700"/>
            <a:ext cx="1439863" cy="900000"/>
          </a:xfrm>
          <a:prstGeom prst="rect">
            <a:avLst/>
          </a:prstGeom>
          <a:noFill/>
          <a:ln w="9525">
            <a:noFill/>
            <a:miter lim="800000"/>
            <a:headEnd/>
            <a:tailEnd/>
          </a:ln>
          <a:effectLst>
            <a:outerShdw dist="35921" dir="2700000" algn="ctr" rotWithShape="0">
              <a:schemeClr val="tx1"/>
            </a:outerShdw>
          </a:effectLst>
        </p:spPr>
      </p:pic>
      <p:sp>
        <p:nvSpPr>
          <p:cNvPr id="38" name="TextBox 37"/>
          <p:cNvSpPr txBox="1">
            <a:spLocks noChangeArrowheads="1"/>
          </p:cNvSpPr>
          <p:nvPr/>
        </p:nvSpPr>
        <p:spPr bwMode="auto">
          <a:xfrm>
            <a:off x="468313" y="4369242"/>
            <a:ext cx="1852612" cy="900000"/>
          </a:xfrm>
          <a:prstGeom prst="rect">
            <a:avLst/>
          </a:prstGeom>
          <a:solidFill>
            <a:schemeClr val="accent2"/>
          </a:solidFill>
          <a:ln w="9525">
            <a:noFill/>
            <a:miter lim="800000"/>
            <a:headEnd/>
            <a:tailEnd/>
          </a:ln>
          <a:effectLst>
            <a:outerShdw dist="35921" dir="2700000" algn="ctr" rotWithShape="0">
              <a:schemeClr val="accent2">
                <a:lumMod val="90000"/>
              </a:schemeClr>
            </a:outerShdw>
          </a:effectLst>
        </p:spPr>
        <p:txBody>
          <a:bodyPr/>
          <a:lstStyle/>
          <a:p>
            <a:pPr eaLnBrk="0" latinLnBrk="1" hangingPunct="0">
              <a:spcBef>
                <a:spcPct val="0"/>
              </a:spcBef>
              <a:buNone/>
              <a:defRPr/>
            </a:pPr>
            <a:r>
              <a:rPr lang="ko-KR" altLang="en-US" sz="1500" b="1" dirty="0">
                <a:solidFill>
                  <a:schemeClr val="tx1"/>
                </a:solidFill>
              </a:rPr>
              <a:t>다이아몬드 와이어</a:t>
            </a:r>
          </a:p>
          <a:p>
            <a:pPr eaLnBrk="0" latinLnBrk="1" hangingPunct="0">
              <a:spcBef>
                <a:spcPct val="0"/>
              </a:spcBef>
              <a:buNone/>
              <a:defRPr/>
            </a:pPr>
            <a:r>
              <a:rPr lang="en-US" altLang="ko-KR" sz="1100" b="1" i="1" dirty="0">
                <a:solidFill>
                  <a:srgbClr val="5F5F5F"/>
                </a:solidFill>
              </a:rPr>
              <a:t>DW</a:t>
            </a:r>
          </a:p>
        </p:txBody>
      </p:sp>
      <p:sp>
        <p:nvSpPr>
          <p:cNvPr id="41" name="Text Box 64"/>
          <p:cNvSpPr txBox="1">
            <a:spLocks noChangeArrowheads="1"/>
          </p:cNvSpPr>
          <p:nvPr/>
        </p:nvSpPr>
        <p:spPr bwMode="auto">
          <a:xfrm>
            <a:off x="8037513" y="4363371"/>
            <a:ext cx="1123950" cy="900000"/>
          </a:xfrm>
          <a:prstGeom prst="rect">
            <a:avLst/>
          </a:prstGeom>
          <a:solidFill>
            <a:schemeClr val="bg1"/>
          </a:solidFill>
          <a:ln w="9525" algn="ctr">
            <a:noFill/>
            <a:miter lim="800000"/>
            <a:headEnd/>
            <a:tailEnd/>
          </a:ln>
          <a:effectLst>
            <a:outerShdw dist="35921" dir="2700000" algn="ctr" rotWithShape="0">
              <a:schemeClr val="hlink">
                <a:alpha val="50000"/>
              </a:schemeClr>
            </a:outerShdw>
          </a:effectLst>
        </p:spPr>
        <p:txBody>
          <a:bodyPr wrap="none" lIns="72000" rIns="36000" anchor="ctr"/>
          <a:lstStyle/>
          <a:p>
            <a:pPr defTabSz="957263">
              <a:spcBef>
                <a:spcPct val="0"/>
              </a:spcBef>
              <a:buNone/>
              <a:defRPr/>
            </a:pPr>
            <a:r>
              <a:rPr lang="en-US" altLang="ko-KR" sz="1200" b="1" dirty="0"/>
              <a:t>LED</a:t>
            </a:r>
          </a:p>
          <a:p>
            <a:pPr defTabSz="957263">
              <a:spcBef>
                <a:spcPct val="0"/>
              </a:spcBef>
              <a:buNone/>
              <a:defRPr/>
            </a:pPr>
            <a:r>
              <a:rPr lang="ko-KR" altLang="en-US" sz="1200" b="1" dirty="0" smtClean="0"/>
              <a:t>태양광</a:t>
            </a:r>
          </a:p>
        </p:txBody>
      </p:sp>
      <p:pic>
        <p:nvPicPr>
          <p:cNvPr id="42" name="그림 41" descr="500배-1.bmp"/>
          <p:cNvPicPr>
            <a:picLocks/>
          </p:cNvPicPr>
          <p:nvPr/>
        </p:nvPicPr>
        <p:blipFill>
          <a:blip r:embed="rId7" cstate="print"/>
          <a:srcRect r="10715" b="10701"/>
          <a:stretch>
            <a:fillRect/>
          </a:stretch>
        </p:blipFill>
        <p:spPr bwMode="auto">
          <a:xfrm>
            <a:off x="2665413" y="4374004"/>
            <a:ext cx="1439862" cy="900000"/>
          </a:xfrm>
          <a:prstGeom prst="rect">
            <a:avLst/>
          </a:prstGeom>
          <a:solidFill>
            <a:schemeClr val="accent2"/>
          </a:solidFill>
          <a:ln w="9525" algn="ctr">
            <a:noFill/>
            <a:miter lim="800000"/>
            <a:headEnd/>
            <a:tailEnd/>
          </a:ln>
          <a:effectLst>
            <a:outerShdw dist="35921" dir="2700000" algn="ctr" rotWithShape="0">
              <a:schemeClr val="tx1"/>
            </a:outerShdw>
          </a:effectLst>
        </p:spPr>
      </p:pic>
      <p:pic>
        <p:nvPicPr>
          <p:cNvPr id="43" name="Picture 79"/>
          <p:cNvPicPr preferRelativeResize="0">
            <a:picLocks noChangeArrowheads="1"/>
          </p:cNvPicPr>
          <p:nvPr/>
        </p:nvPicPr>
        <p:blipFill>
          <a:blip r:embed="rId8" cstate="print">
            <a:lum bright="14000" contrast="4000"/>
          </a:blip>
          <a:srcRect/>
          <a:stretch>
            <a:fillRect/>
          </a:stretch>
        </p:blipFill>
        <p:spPr bwMode="auto">
          <a:xfrm>
            <a:off x="4633433" y="4366067"/>
            <a:ext cx="1439863" cy="900000"/>
          </a:xfrm>
          <a:prstGeom prst="rect">
            <a:avLst/>
          </a:prstGeom>
          <a:noFill/>
          <a:ln w="9525">
            <a:noFill/>
            <a:miter lim="800000"/>
            <a:headEnd/>
            <a:tailEnd/>
          </a:ln>
          <a:effectLst>
            <a:outerShdw dist="35921" dir="2700000" algn="ctr" rotWithShape="0">
              <a:schemeClr val="tx1"/>
            </a:outerShdw>
          </a:effectLst>
        </p:spPr>
      </p:pic>
      <p:sp>
        <p:nvSpPr>
          <p:cNvPr id="44" name="TextBox 43"/>
          <p:cNvSpPr txBox="1">
            <a:spLocks noChangeArrowheads="1"/>
          </p:cNvSpPr>
          <p:nvPr/>
        </p:nvSpPr>
        <p:spPr bwMode="auto">
          <a:xfrm>
            <a:off x="468313" y="3340956"/>
            <a:ext cx="1852612" cy="900000"/>
          </a:xfrm>
          <a:prstGeom prst="rect">
            <a:avLst/>
          </a:prstGeom>
          <a:solidFill>
            <a:schemeClr val="accent2"/>
          </a:solidFill>
          <a:ln w="9525">
            <a:noFill/>
            <a:miter lim="800000"/>
            <a:headEnd/>
            <a:tailEnd/>
          </a:ln>
          <a:effectLst>
            <a:outerShdw dist="35921" dir="2700000" algn="ctr" rotWithShape="0">
              <a:schemeClr val="accent2">
                <a:lumMod val="90000"/>
              </a:schemeClr>
            </a:outerShdw>
          </a:effectLst>
        </p:spPr>
        <p:txBody>
          <a:bodyPr/>
          <a:lstStyle/>
          <a:p>
            <a:pPr eaLnBrk="0" latinLnBrk="1" hangingPunct="0">
              <a:spcBef>
                <a:spcPct val="0"/>
              </a:spcBef>
              <a:buFontTx/>
              <a:buNone/>
              <a:defRPr/>
            </a:pPr>
            <a:r>
              <a:rPr lang="ko-KR" altLang="en-US" sz="1500" b="1" dirty="0">
                <a:solidFill>
                  <a:schemeClr val="tx1"/>
                </a:solidFill>
              </a:rPr>
              <a:t>초경</a:t>
            </a:r>
          </a:p>
          <a:p>
            <a:pPr eaLnBrk="0" latinLnBrk="1" hangingPunct="0">
              <a:spcBef>
                <a:spcPct val="0"/>
              </a:spcBef>
              <a:buFontTx/>
              <a:buNone/>
              <a:defRPr/>
            </a:pPr>
            <a:r>
              <a:rPr lang="en-US" altLang="ko-KR" sz="1100" b="1" i="1" dirty="0">
                <a:solidFill>
                  <a:srgbClr val="5F5F5F"/>
                </a:solidFill>
              </a:rPr>
              <a:t>HM </a:t>
            </a:r>
          </a:p>
        </p:txBody>
      </p:sp>
      <p:sp>
        <p:nvSpPr>
          <p:cNvPr id="46" name="Text Box 38"/>
          <p:cNvSpPr txBox="1">
            <a:spLocks noChangeArrowheads="1"/>
          </p:cNvSpPr>
          <p:nvPr/>
        </p:nvSpPr>
        <p:spPr bwMode="auto">
          <a:xfrm>
            <a:off x="8037513" y="3362222"/>
            <a:ext cx="1123950" cy="900000"/>
          </a:xfrm>
          <a:prstGeom prst="rect">
            <a:avLst/>
          </a:prstGeom>
          <a:solidFill>
            <a:schemeClr val="bg1"/>
          </a:solidFill>
          <a:ln w="9525" algn="ctr">
            <a:noFill/>
            <a:miter lim="800000"/>
            <a:headEnd/>
            <a:tailEnd/>
          </a:ln>
          <a:effectLst>
            <a:outerShdw dist="35921" dir="2700000" algn="ctr" rotWithShape="0">
              <a:schemeClr val="hlink">
                <a:alpha val="50000"/>
              </a:schemeClr>
            </a:outerShdw>
          </a:effectLst>
        </p:spPr>
        <p:txBody>
          <a:bodyPr wrap="none" lIns="72000" rIns="36000" anchor="ctr"/>
          <a:lstStyle/>
          <a:p>
            <a:pPr defTabSz="957263">
              <a:spcBef>
                <a:spcPct val="0"/>
              </a:spcBef>
              <a:buNone/>
              <a:defRPr/>
            </a:pPr>
            <a:r>
              <a:rPr lang="ko-KR" altLang="en-US" sz="1200" b="1"/>
              <a:t>기계</a:t>
            </a:r>
          </a:p>
          <a:p>
            <a:pPr defTabSz="957263">
              <a:spcBef>
                <a:spcPct val="0"/>
              </a:spcBef>
              <a:buNone/>
              <a:defRPr/>
            </a:pPr>
            <a:r>
              <a:rPr lang="ko-KR" altLang="en-US" sz="1200" b="1"/>
              <a:t>철강</a:t>
            </a:r>
          </a:p>
          <a:p>
            <a:pPr defTabSz="957263">
              <a:spcBef>
                <a:spcPct val="0"/>
              </a:spcBef>
              <a:buNone/>
              <a:defRPr/>
            </a:pPr>
            <a:r>
              <a:rPr lang="en-US" altLang="ko-KR" sz="1200" b="1"/>
              <a:t>IT</a:t>
            </a:r>
            <a:endParaRPr lang="ko-KR" altLang="en-US" sz="1200" b="1"/>
          </a:p>
        </p:txBody>
      </p:sp>
      <p:pic>
        <p:nvPicPr>
          <p:cNvPr id="47" name="Picture 21" descr="크기변환_수정"/>
          <p:cNvPicPr>
            <a:picLocks noChangeAspect="1" noChangeArrowheads="1"/>
          </p:cNvPicPr>
          <p:nvPr/>
        </p:nvPicPr>
        <p:blipFill>
          <a:blip r:embed="rId9" cstate="print"/>
          <a:srcRect/>
          <a:stretch>
            <a:fillRect/>
          </a:stretch>
        </p:blipFill>
        <p:spPr bwMode="auto">
          <a:xfrm>
            <a:off x="2665414" y="3340956"/>
            <a:ext cx="1460020" cy="900000"/>
          </a:xfrm>
          <a:prstGeom prst="rect">
            <a:avLst/>
          </a:prstGeom>
          <a:solidFill>
            <a:srgbClr val="D9D9D9"/>
          </a:solidFill>
          <a:ln w="9525" algn="ctr">
            <a:noFill/>
            <a:miter lim="800000"/>
            <a:headEnd/>
            <a:tailEnd/>
          </a:ln>
          <a:effectLst>
            <a:outerShdw dist="35921" dir="2700000" algn="ctr" rotWithShape="0">
              <a:schemeClr val="tx1"/>
            </a:outerShdw>
          </a:effectLst>
        </p:spPr>
      </p:pic>
      <p:sp>
        <p:nvSpPr>
          <p:cNvPr id="49" name="TextBox 17"/>
          <p:cNvSpPr txBox="1">
            <a:spLocks noChangeArrowheads="1"/>
          </p:cNvSpPr>
          <p:nvPr/>
        </p:nvSpPr>
        <p:spPr bwMode="auto">
          <a:xfrm>
            <a:off x="8039100" y="989259"/>
            <a:ext cx="1122363" cy="254000"/>
          </a:xfrm>
          <a:prstGeom prst="rect">
            <a:avLst/>
          </a:prstGeom>
          <a:noFill/>
          <a:ln w="9525">
            <a:noFill/>
            <a:miter lim="800000"/>
            <a:headEnd/>
            <a:tailEnd/>
          </a:ln>
        </p:spPr>
        <p:txBody>
          <a:bodyPr anchor="ctr"/>
          <a:lstStyle/>
          <a:p>
            <a:pPr algn="ctr" eaLnBrk="0" latinLnBrk="1" hangingPunct="0">
              <a:spcBef>
                <a:spcPct val="0"/>
              </a:spcBef>
              <a:buFontTx/>
              <a:buNone/>
            </a:pPr>
            <a:r>
              <a:rPr lang="en-US" altLang="ko-KR" b="1" u="sng">
                <a:solidFill>
                  <a:schemeClr val="folHlink"/>
                </a:solidFill>
              </a:rPr>
              <a:t>Industry</a:t>
            </a:r>
          </a:p>
        </p:txBody>
      </p:sp>
      <p:pic>
        <p:nvPicPr>
          <p:cNvPr id="50" name="Picture 3" descr="D:\DATA\11 연구소 업무\20 과제\2012 WC300\10 자료\Grinding-Wheel-2.jpg"/>
          <p:cNvPicPr preferRelativeResize="0">
            <a:picLocks noChangeArrowheads="1"/>
          </p:cNvPicPr>
          <p:nvPr/>
        </p:nvPicPr>
        <p:blipFill>
          <a:blip r:embed="rId10" cstate="print">
            <a:lum bright="14000" contrast="4000"/>
          </a:blip>
          <a:srcRect l="18227" r="27261" b="17653"/>
          <a:stretch>
            <a:fillRect/>
          </a:stretch>
        </p:blipFill>
        <p:spPr bwMode="auto">
          <a:xfrm>
            <a:off x="6086624" y="1304394"/>
            <a:ext cx="1439863" cy="900000"/>
          </a:xfrm>
          <a:prstGeom prst="rect">
            <a:avLst/>
          </a:prstGeom>
          <a:noFill/>
          <a:ln w="9525" algn="ctr">
            <a:noFill/>
            <a:miter lim="800000"/>
            <a:headEnd/>
            <a:tailEnd/>
          </a:ln>
          <a:effectLst>
            <a:outerShdw dist="35921" dir="2700000" algn="ctr" rotWithShape="0">
              <a:schemeClr val="tx1"/>
            </a:outerShdw>
          </a:effectLst>
        </p:spPr>
      </p:pic>
      <p:pic>
        <p:nvPicPr>
          <p:cNvPr id="51" name="Picture 6" descr="diamondintro"/>
          <p:cNvPicPr preferRelativeResize="0">
            <a:picLocks noChangeArrowheads="1"/>
          </p:cNvPicPr>
          <p:nvPr/>
        </p:nvPicPr>
        <p:blipFill>
          <a:blip r:embed="rId11" cstate="print">
            <a:lum bright="14000" contrast="4000"/>
          </a:blip>
          <a:srcRect l="25224" t="9056" r="10016" b="9753"/>
          <a:stretch>
            <a:fillRect/>
          </a:stretch>
        </p:blipFill>
        <p:spPr bwMode="auto">
          <a:xfrm>
            <a:off x="4618038" y="1304394"/>
            <a:ext cx="1439862" cy="900000"/>
          </a:xfrm>
          <a:prstGeom prst="rect">
            <a:avLst/>
          </a:prstGeom>
          <a:noFill/>
          <a:ln w="9525" algn="ctr">
            <a:noFill/>
            <a:miter lim="800000"/>
            <a:headEnd/>
            <a:tailEnd/>
          </a:ln>
          <a:effectLst>
            <a:outerShdw dist="35921" dir="2700000" algn="ctr" rotWithShape="0">
              <a:schemeClr val="tx1"/>
            </a:outerShdw>
          </a:effectLst>
        </p:spPr>
      </p:pic>
      <p:pic>
        <p:nvPicPr>
          <p:cNvPr id="52" name="Picture 17"/>
          <p:cNvPicPr>
            <a:picLocks noChangeArrowheads="1"/>
          </p:cNvPicPr>
          <p:nvPr/>
        </p:nvPicPr>
        <p:blipFill>
          <a:blip r:embed="rId12" cstate="print">
            <a:lum bright="14000" contrast="4000"/>
          </a:blip>
          <a:srcRect b="31847"/>
          <a:stretch>
            <a:fillRect/>
          </a:stretch>
        </p:blipFill>
        <p:spPr bwMode="auto">
          <a:xfrm>
            <a:off x="4622800" y="3356831"/>
            <a:ext cx="1439863" cy="900000"/>
          </a:xfrm>
          <a:prstGeom prst="rect">
            <a:avLst/>
          </a:prstGeom>
          <a:noFill/>
          <a:ln w="9525" algn="ctr">
            <a:noFill/>
            <a:miter lim="800000"/>
            <a:headEnd/>
            <a:tailEnd/>
          </a:ln>
          <a:effectLst>
            <a:outerShdw dist="35921" dir="2700000" algn="ctr" rotWithShape="0">
              <a:schemeClr val="tx1"/>
            </a:outerShdw>
          </a:effectLst>
        </p:spPr>
      </p:pic>
      <p:pic>
        <p:nvPicPr>
          <p:cNvPr id="53" name="_x85710200" descr="EMB0001d620b9a7"/>
          <p:cNvPicPr preferRelativeResize="0">
            <a:picLocks noChangeArrowheads="1"/>
          </p:cNvPicPr>
          <p:nvPr/>
        </p:nvPicPr>
        <p:blipFill>
          <a:blip r:embed="rId13" cstate="print">
            <a:lum bright="14000" contrast="4000"/>
          </a:blip>
          <a:srcRect l="4256" r="3253"/>
          <a:stretch>
            <a:fillRect/>
          </a:stretch>
        </p:blipFill>
        <p:spPr bwMode="auto">
          <a:xfrm>
            <a:off x="6086624" y="3356831"/>
            <a:ext cx="1439863" cy="900000"/>
          </a:xfrm>
          <a:prstGeom prst="rect">
            <a:avLst/>
          </a:prstGeom>
          <a:noFill/>
          <a:ln w="9525" algn="ctr">
            <a:noFill/>
            <a:miter lim="800000"/>
            <a:headEnd/>
            <a:tailEnd/>
          </a:ln>
          <a:effectLst>
            <a:outerShdw dist="35921" dir="2700000" algn="ctr" rotWithShape="0">
              <a:schemeClr val="tx1"/>
            </a:outerShdw>
          </a:effectLst>
        </p:spPr>
      </p:pic>
      <p:sp>
        <p:nvSpPr>
          <p:cNvPr id="40" name="TextBox 39"/>
          <p:cNvSpPr txBox="1">
            <a:spLocks noChangeArrowheads="1"/>
          </p:cNvSpPr>
          <p:nvPr/>
        </p:nvSpPr>
        <p:spPr bwMode="auto">
          <a:xfrm>
            <a:off x="461218" y="5404181"/>
            <a:ext cx="1852612" cy="900000"/>
          </a:xfrm>
          <a:prstGeom prst="rect">
            <a:avLst/>
          </a:prstGeom>
          <a:solidFill>
            <a:schemeClr val="accent2"/>
          </a:solidFill>
          <a:ln w="9525">
            <a:noFill/>
            <a:miter lim="800000"/>
            <a:headEnd/>
            <a:tailEnd/>
          </a:ln>
          <a:effectLst>
            <a:outerShdw dist="35921" dir="2700000" algn="ctr" rotWithShape="0">
              <a:schemeClr val="accent2">
                <a:lumMod val="90000"/>
              </a:schemeClr>
            </a:outerShdw>
          </a:effectLst>
        </p:spPr>
        <p:txBody>
          <a:bodyPr/>
          <a:lstStyle/>
          <a:p>
            <a:pPr eaLnBrk="0" latinLnBrk="1" hangingPunct="0">
              <a:spcBef>
                <a:spcPct val="0"/>
              </a:spcBef>
              <a:buNone/>
              <a:defRPr/>
            </a:pPr>
            <a:r>
              <a:rPr lang="en-US" altLang="ko-KR" sz="1500" b="1" dirty="0" smtClean="0">
                <a:solidFill>
                  <a:schemeClr val="tx1"/>
                </a:solidFill>
              </a:rPr>
              <a:t>PDC</a:t>
            </a:r>
          </a:p>
          <a:p>
            <a:pPr eaLnBrk="0" latinLnBrk="1" hangingPunct="0">
              <a:spcBef>
                <a:spcPct val="0"/>
              </a:spcBef>
              <a:buNone/>
              <a:defRPr/>
            </a:pPr>
            <a:r>
              <a:rPr lang="en-US" altLang="ko-KR" sz="1100" b="1" i="1" dirty="0" smtClean="0">
                <a:solidFill>
                  <a:srgbClr val="5F5F5F"/>
                </a:solidFill>
              </a:rPr>
              <a:t>Polycrystalline Diamond Compact</a:t>
            </a:r>
          </a:p>
          <a:p>
            <a:pPr eaLnBrk="0" latinLnBrk="1" hangingPunct="0">
              <a:spcBef>
                <a:spcPct val="0"/>
              </a:spcBef>
              <a:buNone/>
              <a:defRPr/>
            </a:pPr>
            <a:endParaRPr lang="en-US" altLang="ko-KR" sz="1100" b="1" i="1" dirty="0">
              <a:solidFill>
                <a:srgbClr val="5F5F5F"/>
              </a:solidFill>
            </a:endParaRPr>
          </a:p>
        </p:txBody>
      </p:sp>
      <p:sp>
        <p:nvSpPr>
          <p:cNvPr id="45" name="Text Box 64"/>
          <p:cNvSpPr txBox="1">
            <a:spLocks noChangeArrowheads="1"/>
          </p:cNvSpPr>
          <p:nvPr/>
        </p:nvSpPr>
        <p:spPr bwMode="auto">
          <a:xfrm>
            <a:off x="8030418" y="5366411"/>
            <a:ext cx="1123950" cy="900000"/>
          </a:xfrm>
          <a:prstGeom prst="rect">
            <a:avLst/>
          </a:prstGeom>
          <a:solidFill>
            <a:schemeClr val="bg1"/>
          </a:solidFill>
          <a:ln w="9525" algn="ctr">
            <a:noFill/>
            <a:miter lim="800000"/>
            <a:headEnd/>
            <a:tailEnd/>
          </a:ln>
          <a:effectLst>
            <a:outerShdw dist="35921" dir="2700000" algn="ctr" rotWithShape="0">
              <a:schemeClr val="hlink">
                <a:alpha val="50000"/>
              </a:schemeClr>
            </a:outerShdw>
          </a:effectLst>
        </p:spPr>
        <p:txBody>
          <a:bodyPr wrap="none" lIns="72000" rIns="36000" anchor="ctr"/>
          <a:lstStyle/>
          <a:p>
            <a:pPr defTabSz="957263">
              <a:spcBef>
                <a:spcPct val="0"/>
              </a:spcBef>
              <a:buNone/>
              <a:defRPr/>
            </a:pPr>
            <a:r>
              <a:rPr lang="ko-KR" altLang="en-US" sz="1200" b="1" dirty="0" smtClean="0"/>
              <a:t>석유</a:t>
            </a:r>
            <a:r>
              <a:rPr lang="en-US" altLang="ko-KR" sz="1200" b="1" dirty="0" smtClean="0"/>
              <a:t>,</a:t>
            </a:r>
            <a:r>
              <a:rPr lang="ko-KR" altLang="en-US" sz="1200" b="1" dirty="0" smtClean="0"/>
              <a:t>가스 시추</a:t>
            </a:r>
            <a:endParaRPr lang="en-US" altLang="ko-KR" sz="1200" b="1" dirty="0" smtClean="0"/>
          </a:p>
          <a:p>
            <a:pPr defTabSz="957263">
              <a:spcBef>
                <a:spcPct val="0"/>
              </a:spcBef>
              <a:buNone/>
              <a:defRPr/>
            </a:pPr>
            <a:endParaRPr lang="en-US" altLang="ko-KR" sz="1200" b="1" dirty="0" smtClean="0"/>
          </a:p>
        </p:txBody>
      </p:sp>
      <p:pic>
        <p:nvPicPr>
          <p:cNvPr id="36865" name="Picture 1"/>
          <p:cNvPicPr>
            <a:picLocks noChangeAspect="1" noChangeArrowheads="1"/>
          </p:cNvPicPr>
          <p:nvPr/>
        </p:nvPicPr>
        <p:blipFill>
          <a:blip r:embed="rId14" cstate="print">
            <a:lum bright="14000" contrast="4000"/>
          </a:blip>
          <a:srcRect/>
          <a:stretch>
            <a:fillRect/>
          </a:stretch>
        </p:blipFill>
        <p:spPr bwMode="auto">
          <a:xfrm>
            <a:off x="2683392" y="5411968"/>
            <a:ext cx="1431408" cy="900000"/>
          </a:xfrm>
          <a:prstGeom prst="rect">
            <a:avLst/>
          </a:prstGeom>
          <a:solidFill>
            <a:schemeClr val="tx1">
              <a:alpha val="74901"/>
            </a:schemeClr>
          </a:solidFill>
          <a:ln w="9525">
            <a:noFill/>
            <a:miter lim="800000"/>
            <a:headEnd/>
            <a:tailEnd/>
          </a:ln>
          <a:effectLst>
            <a:outerShdw dist="35921" dir="2700000" algn="ctr" rotWithShape="0">
              <a:schemeClr val="tx1"/>
            </a:outerShdw>
          </a:effectLst>
        </p:spPr>
      </p:pic>
      <p:pic>
        <p:nvPicPr>
          <p:cNvPr id="55" name="Picture 6" descr="diamondintro"/>
          <p:cNvPicPr>
            <a:picLocks noChangeArrowheads="1"/>
          </p:cNvPicPr>
          <p:nvPr/>
        </p:nvPicPr>
        <p:blipFill>
          <a:blip r:embed="rId15" cstate="screen">
            <a:lum bright="14000" contrast="4000"/>
          </a:blip>
          <a:srcRect/>
          <a:stretch>
            <a:fillRect/>
          </a:stretch>
        </p:blipFill>
        <p:spPr bwMode="auto">
          <a:xfrm>
            <a:off x="6076723" y="2329651"/>
            <a:ext cx="1440000" cy="900000"/>
          </a:xfrm>
          <a:prstGeom prst="rect">
            <a:avLst/>
          </a:prstGeom>
          <a:noFill/>
          <a:ln w="9525">
            <a:noFill/>
            <a:miter lim="800000"/>
            <a:headEnd/>
            <a:tailEnd/>
          </a:ln>
          <a:effectLst>
            <a:outerShdw dist="35921" dir="2700000" algn="ctr" rotWithShape="0">
              <a:schemeClr val="tx1"/>
            </a:outerShdw>
          </a:effectLst>
        </p:spPr>
      </p:pic>
      <p:grpSp>
        <p:nvGrpSpPr>
          <p:cNvPr id="56" name="그룹 55"/>
          <p:cNvGrpSpPr/>
          <p:nvPr/>
        </p:nvGrpSpPr>
        <p:grpSpPr>
          <a:xfrm>
            <a:off x="4667698" y="5411973"/>
            <a:ext cx="1408100" cy="893134"/>
            <a:chOff x="963876" y="5609514"/>
            <a:chExt cx="1561893" cy="1027746"/>
          </a:xfrm>
        </p:grpSpPr>
        <p:pic>
          <p:nvPicPr>
            <p:cNvPr id="58" name="그림 57" descr="products_and_services.jpg"/>
            <p:cNvPicPr>
              <a:picLocks noChangeAspect="1"/>
            </p:cNvPicPr>
            <p:nvPr/>
          </p:nvPicPr>
          <p:blipFill>
            <a:blip r:embed="rId16" cstate="screen">
              <a:lum bright="14000" contrast="4000"/>
            </a:blip>
            <a:srcRect/>
            <a:stretch>
              <a:fillRect/>
            </a:stretch>
          </p:blipFill>
          <p:spPr>
            <a:xfrm>
              <a:off x="963876" y="5609514"/>
              <a:ext cx="823775" cy="1002506"/>
            </a:xfrm>
            <a:prstGeom prst="rect">
              <a:avLst/>
            </a:prstGeom>
            <a:solidFill>
              <a:schemeClr val="tx1">
                <a:alpha val="74901"/>
              </a:schemeClr>
            </a:solidFill>
            <a:ln w="9525">
              <a:noFill/>
              <a:miter lim="800000"/>
              <a:headEnd/>
              <a:tailEnd/>
            </a:ln>
            <a:effectLst>
              <a:outerShdw dist="35921" dir="2700000" algn="ctr" rotWithShape="0">
                <a:schemeClr val="tx1"/>
              </a:outerShdw>
            </a:effectLst>
          </p:spPr>
        </p:pic>
        <p:pic>
          <p:nvPicPr>
            <p:cNvPr id="57" name="그림 56" descr="imageServer.jpg"/>
            <p:cNvPicPr>
              <a:picLocks noChangeAspect="1"/>
            </p:cNvPicPr>
            <p:nvPr/>
          </p:nvPicPr>
          <p:blipFill>
            <a:blip r:embed="rId17" cstate="screen">
              <a:lum bright="14000" contrast="4000"/>
            </a:blip>
            <a:srcRect r="63129" b="5699"/>
            <a:stretch>
              <a:fillRect/>
            </a:stretch>
          </p:blipFill>
          <p:spPr>
            <a:xfrm>
              <a:off x="1738291" y="5661250"/>
              <a:ext cx="787478" cy="952966"/>
            </a:xfrm>
            <a:prstGeom prst="rect">
              <a:avLst/>
            </a:prstGeom>
            <a:solidFill>
              <a:schemeClr val="tx1">
                <a:alpha val="74901"/>
              </a:schemeClr>
            </a:solidFill>
            <a:ln w="9525">
              <a:noFill/>
              <a:miter lim="800000"/>
              <a:headEnd/>
              <a:tailEnd/>
            </a:ln>
            <a:effectLst>
              <a:outerShdw dist="35921" dir="2700000" algn="ctr" rotWithShape="0">
                <a:schemeClr val="tx1"/>
              </a:outerShdw>
            </a:effectLst>
          </p:spPr>
        </p:pic>
        <p:sp>
          <p:nvSpPr>
            <p:cNvPr id="59" name="타원 28"/>
            <p:cNvSpPr>
              <a:spLocks noChangeArrowheads="1"/>
            </p:cNvSpPr>
            <p:nvPr/>
          </p:nvSpPr>
          <p:spPr bwMode="auto">
            <a:xfrm>
              <a:off x="2166918" y="5643578"/>
              <a:ext cx="200538" cy="220001"/>
            </a:xfrm>
            <a:prstGeom prst="ellipse">
              <a:avLst/>
            </a:prstGeom>
            <a:noFill/>
            <a:ln w="9525" algn="ctr">
              <a:solidFill>
                <a:srgbClr val="FF0000"/>
              </a:solidFill>
              <a:prstDash val="sysDash"/>
              <a:round/>
              <a:headEnd/>
              <a:tailEnd/>
            </a:ln>
          </p:spPr>
          <p:txBody>
            <a:bodyPr wrap="square" rIns="0">
              <a:spAutoFit/>
            </a:bodyPr>
            <a:lstStyle/>
            <a:p>
              <a:pPr marL="180975" indent="-180975"/>
              <a:endParaRPr lang="ko-KR" altLang="en-US" sz="1100">
                <a:latin typeface="+mn-lt"/>
                <a:ea typeface="+mn-ea"/>
              </a:endParaRPr>
            </a:p>
          </p:txBody>
        </p:sp>
        <p:cxnSp>
          <p:nvCxnSpPr>
            <p:cNvPr id="60" name="직선 연결선 32"/>
            <p:cNvCxnSpPr>
              <a:cxnSpLocks noChangeShapeType="1"/>
              <a:endCxn id="59" idx="0"/>
            </p:cNvCxnSpPr>
            <p:nvPr/>
          </p:nvCxnSpPr>
          <p:spPr bwMode="auto">
            <a:xfrm>
              <a:off x="1695091" y="5635528"/>
              <a:ext cx="572096" cy="8049"/>
            </a:xfrm>
            <a:prstGeom prst="line">
              <a:avLst/>
            </a:prstGeom>
            <a:noFill/>
            <a:ln w="9525" algn="ctr">
              <a:solidFill>
                <a:srgbClr val="FF0000"/>
              </a:solidFill>
              <a:prstDash val="sysDash"/>
              <a:round/>
              <a:headEnd/>
              <a:tailEnd/>
            </a:ln>
          </p:spPr>
        </p:cxnSp>
        <p:cxnSp>
          <p:nvCxnSpPr>
            <p:cNvPr id="61" name="직선 연결선 32"/>
            <p:cNvCxnSpPr>
              <a:cxnSpLocks noChangeShapeType="1"/>
              <a:endCxn id="59" idx="4"/>
            </p:cNvCxnSpPr>
            <p:nvPr/>
          </p:nvCxnSpPr>
          <p:spPr bwMode="auto">
            <a:xfrm flipV="1">
              <a:off x="1742266" y="5863579"/>
              <a:ext cx="524921" cy="773681"/>
            </a:xfrm>
            <a:prstGeom prst="line">
              <a:avLst/>
            </a:prstGeom>
            <a:noFill/>
            <a:ln w="9525" algn="ctr">
              <a:solidFill>
                <a:srgbClr val="FF0000"/>
              </a:solidFill>
              <a:prstDash val="sysDash"/>
              <a:round/>
              <a:headEnd/>
              <a:tailEnd/>
            </a:ln>
          </p:spPr>
        </p:cxnSp>
      </p:gr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en-US" altLang="ko-KR" sz="2000" b="1"/>
              <a:t>Key Investment Highlights</a:t>
            </a:r>
          </a:p>
        </p:txBody>
      </p:sp>
      <p:sp>
        <p:nvSpPr>
          <p:cNvPr id="15363"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19609008-59AB-49F0-96F7-C77DBFDB3D8F}" type="slidenum">
              <a:rPr kumimoji="0" lang="ko-KR" altLang="en-US" sz="1200">
                <a:solidFill>
                  <a:schemeClr val="tx1"/>
                </a:solidFill>
              </a:rPr>
              <a:pPr algn="r" defTabSz="957263">
                <a:spcBef>
                  <a:spcPct val="0"/>
                </a:spcBef>
                <a:buFontTx/>
                <a:buNone/>
              </a:pPr>
              <a:t>6</a:t>
            </a:fld>
            <a:endParaRPr kumimoji="0" lang="en-US" altLang="ko-KR" sz="1200">
              <a:solidFill>
                <a:schemeClr val="tx1"/>
              </a:solidFill>
            </a:endParaRPr>
          </a:p>
        </p:txBody>
      </p:sp>
      <p:grpSp>
        <p:nvGrpSpPr>
          <p:cNvPr id="32" name="그룹 31"/>
          <p:cNvGrpSpPr/>
          <p:nvPr/>
        </p:nvGrpSpPr>
        <p:grpSpPr>
          <a:xfrm>
            <a:off x="1036638" y="1418448"/>
            <a:ext cx="7613650" cy="708025"/>
            <a:chOff x="1036638" y="1471613"/>
            <a:chExt cx="7613650" cy="708025"/>
          </a:xfrm>
        </p:grpSpPr>
        <p:sp>
          <p:nvSpPr>
            <p:cNvPr id="18" name="직사각형 17"/>
            <p:cNvSpPr/>
            <p:nvPr/>
          </p:nvSpPr>
          <p:spPr bwMode="auto">
            <a:xfrm>
              <a:off x="1036638" y="1481138"/>
              <a:ext cx="1054100" cy="690562"/>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endParaRPr lang="ko-KR" altLang="en-US" sz="1800" b="1">
                <a:latin typeface="Tahoma" pitchFamily="34" charset="0"/>
              </a:endParaRPr>
            </a:p>
          </p:txBody>
        </p:sp>
        <p:sp>
          <p:nvSpPr>
            <p:cNvPr id="23" name="Rectangle 13"/>
            <p:cNvSpPr>
              <a:spLocks noChangeArrowheads="1"/>
            </p:cNvSpPr>
            <p:nvPr/>
          </p:nvSpPr>
          <p:spPr bwMode="auto">
            <a:xfrm>
              <a:off x="2551113" y="1471613"/>
              <a:ext cx="6099175" cy="708025"/>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36000" rIns="36000"/>
            <a:lstStyle/>
            <a:p>
              <a:pPr marL="269875" indent="-179388" defTabSz="957263">
                <a:spcBef>
                  <a:spcPct val="0"/>
                </a:spcBef>
                <a:defRPr/>
              </a:pPr>
              <a:r>
                <a:rPr lang="ko-KR" altLang="en-US" b="1" dirty="0"/>
                <a:t>국내 최초</a:t>
              </a:r>
              <a:r>
                <a:rPr lang="en-US" altLang="ko-KR" b="1" dirty="0"/>
                <a:t>/</a:t>
              </a:r>
              <a:r>
                <a:rPr lang="ko-KR" altLang="en-US" b="1" dirty="0"/>
                <a:t>유일의</a:t>
              </a:r>
              <a:r>
                <a:rPr lang="en-US" altLang="ko-KR" b="1" dirty="0"/>
                <a:t> </a:t>
              </a:r>
              <a:r>
                <a:rPr lang="ko-KR" altLang="en-US" b="1" dirty="0"/>
                <a:t>글로벌 리더</a:t>
              </a:r>
            </a:p>
            <a:p>
              <a:pPr marL="630238" lvl="1" indent="-173038" defTabSz="957263">
                <a:spcBef>
                  <a:spcPct val="0"/>
                </a:spcBef>
                <a:buFont typeface="Vrinda" pitchFamily="34" charset="0"/>
                <a:buChar char="-"/>
                <a:defRPr/>
              </a:pPr>
              <a:r>
                <a:rPr lang="en-US" altLang="ko-KR" sz="1400" dirty="0"/>
                <a:t>Powerful</a:t>
              </a:r>
              <a:r>
                <a:rPr lang="ko-KR" altLang="en-US" sz="1400" dirty="0"/>
                <a:t>한 제품들을 보유한 </a:t>
              </a:r>
              <a:r>
                <a:rPr lang="en-US" altLang="ko-KR" sz="1400" dirty="0"/>
                <a:t>Global Top </a:t>
              </a:r>
              <a:r>
                <a:rPr lang="en-US" altLang="ko-KR" sz="1400" dirty="0" smtClean="0"/>
                <a:t>Brand</a:t>
              </a:r>
              <a:endParaRPr lang="en-US" altLang="ko-KR" sz="1400" dirty="0"/>
            </a:p>
          </p:txBody>
        </p:sp>
      </p:grpSp>
      <p:grpSp>
        <p:nvGrpSpPr>
          <p:cNvPr id="34" name="그룹 33"/>
          <p:cNvGrpSpPr/>
          <p:nvPr/>
        </p:nvGrpSpPr>
        <p:grpSpPr>
          <a:xfrm>
            <a:off x="1036638" y="3308681"/>
            <a:ext cx="7613650" cy="708025"/>
            <a:chOff x="1036638" y="3351213"/>
            <a:chExt cx="7613650" cy="708025"/>
          </a:xfrm>
        </p:grpSpPr>
        <p:sp>
          <p:nvSpPr>
            <p:cNvPr id="19" name="직사각형 18"/>
            <p:cNvSpPr/>
            <p:nvPr/>
          </p:nvSpPr>
          <p:spPr bwMode="auto">
            <a:xfrm>
              <a:off x="1036638" y="3354388"/>
              <a:ext cx="1054100" cy="692150"/>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endParaRPr lang="ko-KR" altLang="en-US" sz="1800" b="1">
                <a:latin typeface="Tahoma" pitchFamily="34" charset="0"/>
              </a:endParaRPr>
            </a:p>
          </p:txBody>
        </p:sp>
        <p:sp>
          <p:nvSpPr>
            <p:cNvPr id="24" name="Rectangle 13"/>
            <p:cNvSpPr>
              <a:spLocks noChangeArrowheads="1"/>
            </p:cNvSpPr>
            <p:nvPr/>
          </p:nvSpPr>
          <p:spPr bwMode="auto">
            <a:xfrm>
              <a:off x="2551113" y="3351213"/>
              <a:ext cx="6099175" cy="708025"/>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36000" rIns="36000"/>
            <a:lstStyle/>
            <a:p>
              <a:pPr marL="269875" indent="-179388" defTabSz="957263">
                <a:spcBef>
                  <a:spcPct val="0"/>
                </a:spcBef>
                <a:defRPr/>
              </a:pPr>
              <a:r>
                <a:rPr lang="ko-KR" altLang="en-US" b="1" dirty="0"/>
                <a:t>안정적인 </a:t>
              </a:r>
              <a:r>
                <a:rPr lang="en-US" altLang="ko-KR" b="1" dirty="0"/>
                <a:t>Portfolio</a:t>
              </a:r>
            </a:p>
            <a:p>
              <a:pPr marL="630238" lvl="1" indent="-173038" defTabSz="957263">
                <a:spcBef>
                  <a:spcPct val="0"/>
                </a:spcBef>
                <a:buFont typeface="Vrinda" pitchFamily="34" charset="0"/>
                <a:buChar char="-"/>
                <a:defRPr/>
              </a:pPr>
              <a:r>
                <a:rPr lang="ko-KR" altLang="en-US" sz="1400" dirty="0"/>
                <a:t>지역별</a:t>
              </a:r>
              <a:r>
                <a:rPr lang="en-US" altLang="ko-KR" sz="1400" dirty="0"/>
                <a:t>, </a:t>
              </a:r>
              <a:r>
                <a:rPr lang="ko-KR" altLang="en-US" sz="1400" dirty="0"/>
                <a:t>산업별 매출 </a:t>
              </a:r>
              <a:r>
                <a:rPr lang="en-US" altLang="ko-KR" sz="1400" dirty="0"/>
                <a:t>Portfolio</a:t>
              </a:r>
              <a:r>
                <a:rPr lang="ko-KR" altLang="en-US" sz="1400" dirty="0"/>
                <a:t> 균형</a:t>
              </a:r>
            </a:p>
          </p:txBody>
        </p:sp>
      </p:grpSp>
      <p:grpSp>
        <p:nvGrpSpPr>
          <p:cNvPr id="35" name="그룹 34"/>
          <p:cNvGrpSpPr/>
          <p:nvPr/>
        </p:nvGrpSpPr>
        <p:grpSpPr>
          <a:xfrm>
            <a:off x="1036638" y="4277684"/>
            <a:ext cx="7613650" cy="709613"/>
            <a:chOff x="1036638" y="4298950"/>
            <a:chExt cx="7613650" cy="709613"/>
          </a:xfrm>
        </p:grpSpPr>
        <p:sp>
          <p:nvSpPr>
            <p:cNvPr id="20" name="직사각형 19" descr="profitability"/>
            <p:cNvSpPr>
              <a:spLocks noChangeArrowheads="1"/>
            </p:cNvSpPr>
            <p:nvPr/>
          </p:nvSpPr>
          <p:spPr bwMode="gray">
            <a:xfrm>
              <a:off x="1036638" y="4298950"/>
              <a:ext cx="1054100" cy="692150"/>
            </a:xfrm>
            <a:prstGeom prst="rect">
              <a:avLst/>
            </a:prstGeom>
            <a:blipFill dpi="0" rotWithShape="1">
              <a:blip r:embed="rId2" cstate="print"/>
              <a:srcRect/>
              <a:stretch>
                <a:fillRect/>
              </a:stretch>
            </a:blipFill>
            <a:ln w="12700" algn="ctr">
              <a:solidFill>
                <a:schemeClr val="tx1"/>
              </a:solidFill>
              <a:round/>
              <a:headEnd/>
              <a:tailEnd/>
            </a:ln>
            <a:effectLst>
              <a:outerShdw dist="38100" dir="2700000" algn="tl" rotWithShape="0">
                <a:srgbClr val="000000">
                  <a:alpha val="39999"/>
                </a:srgbClr>
              </a:outerShdw>
            </a:effectLst>
          </p:spPr>
          <p:txBody>
            <a:bodyPr lIns="0" tIns="0" rIns="0" bIns="0" anchor="ctr"/>
            <a:lstStyle/>
            <a:p>
              <a:pPr algn="ctr" defTabSz="957263">
                <a:spcBef>
                  <a:spcPct val="0"/>
                </a:spcBef>
                <a:buFontTx/>
                <a:buNone/>
                <a:defRPr/>
              </a:pPr>
              <a:endParaRPr lang="en-US" altLang="ko-KR" sz="2400" b="1">
                <a:latin typeface="Tahoma" pitchFamily="34" charset="0"/>
              </a:endParaRPr>
            </a:p>
          </p:txBody>
        </p:sp>
        <p:sp>
          <p:nvSpPr>
            <p:cNvPr id="25" name="Rectangle 13"/>
            <p:cNvSpPr>
              <a:spLocks noChangeArrowheads="1"/>
            </p:cNvSpPr>
            <p:nvPr/>
          </p:nvSpPr>
          <p:spPr bwMode="auto">
            <a:xfrm>
              <a:off x="2551113" y="4298950"/>
              <a:ext cx="6099175" cy="70961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36000" rIns="36000"/>
            <a:lstStyle/>
            <a:p>
              <a:pPr marL="269875" indent="-179388" defTabSz="957263">
                <a:spcBef>
                  <a:spcPct val="0"/>
                </a:spcBef>
                <a:defRPr/>
              </a:pPr>
              <a:r>
                <a:rPr lang="ko-KR" altLang="en-US" b="1" dirty="0"/>
                <a:t>탁월한 수익성</a:t>
              </a:r>
            </a:p>
            <a:p>
              <a:pPr marL="630238" lvl="1" indent="-173038" defTabSz="957263">
                <a:spcBef>
                  <a:spcPct val="0"/>
                </a:spcBef>
                <a:buFont typeface="Vrinda" pitchFamily="34" charset="0"/>
                <a:buChar char="-"/>
                <a:defRPr/>
              </a:pPr>
              <a:r>
                <a:rPr lang="ko-KR" altLang="en-US" sz="1400" dirty="0"/>
                <a:t>이익과 현금 중심의 경영 전략</a:t>
              </a:r>
              <a:endParaRPr lang="ko-KR" altLang="en-US" sz="1400" b="1" dirty="0"/>
            </a:p>
          </p:txBody>
        </p:sp>
      </p:grpSp>
      <p:grpSp>
        <p:nvGrpSpPr>
          <p:cNvPr id="36" name="그룹 35"/>
          <p:cNvGrpSpPr/>
          <p:nvPr/>
        </p:nvGrpSpPr>
        <p:grpSpPr>
          <a:xfrm>
            <a:off x="1036638" y="5222247"/>
            <a:ext cx="7613650" cy="714375"/>
            <a:chOff x="1036638" y="5243513"/>
            <a:chExt cx="7613650" cy="714375"/>
          </a:xfrm>
        </p:grpSpPr>
        <p:sp>
          <p:nvSpPr>
            <p:cNvPr id="21" name="직사각형 20"/>
            <p:cNvSpPr>
              <a:spLocks noChangeArrowheads="1"/>
            </p:cNvSpPr>
            <p:nvPr/>
          </p:nvSpPr>
          <p:spPr bwMode="auto">
            <a:xfrm>
              <a:off x="1036638" y="5243513"/>
              <a:ext cx="1054100" cy="692150"/>
            </a:xfrm>
            <a:prstGeom prst="rect">
              <a:avLst/>
            </a:prstGeom>
            <a:solidFill>
              <a:schemeClr val="accent1"/>
            </a:solidFill>
            <a:ln w="12700" algn="ctr">
              <a:solidFill>
                <a:schemeClr val="tx1"/>
              </a:solidFill>
              <a:round/>
              <a:headEnd/>
              <a:tailEnd/>
            </a:ln>
            <a:effectLst>
              <a:outerShdw dist="38100" dir="2700000" algn="tl" rotWithShape="0">
                <a:srgbClr val="000000">
                  <a:alpha val="39999"/>
                </a:srgbClr>
              </a:outerShdw>
            </a:effectLst>
          </p:spPr>
          <p:txBody>
            <a:bodyPr lIns="0" tIns="0" rIns="0" bIns="0" anchor="ctr"/>
            <a:lstStyle/>
            <a:p>
              <a:pPr algn="ctr" defTabSz="957263">
                <a:spcBef>
                  <a:spcPct val="0"/>
                </a:spcBef>
                <a:buFontTx/>
                <a:buNone/>
                <a:defRPr/>
              </a:pPr>
              <a:endParaRPr lang="ko-KR" altLang="en-US" sz="1800" b="1">
                <a:latin typeface="Tahoma" pitchFamily="34" charset="0"/>
              </a:endParaRPr>
            </a:p>
          </p:txBody>
        </p:sp>
        <p:sp>
          <p:nvSpPr>
            <p:cNvPr id="26" name="Rectangle 13"/>
            <p:cNvSpPr>
              <a:spLocks noChangeArrowheads="1"/>
            </p:cNvSpPr>
            <p:nvPr/>
          </p:nvSpPr>
          <p:spPr bwMode="auto">
            <a:xfrm>
              <a:off x="2551113" y="5248275"/>
              <a:ext cx="6099175" cy="70961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36000" rIns="36000"/>
            <a:lstStyle/>
            <a:p>
              <a:pPr marL="269875" indent="-179388" defTabSz="957263">
                <a:spcBef>
                  <a:spcPct val="0"/>
                </a:spcBef>
              </a:pPr>
              <a:r>
                <a:rPr lang="ko-KR" altLang="en-US" b="1" dirty="0" smtClean="0"/>
                <a:t>핵심 역량에 기반한 </a:t>
              </a:r>
              <a:r>
                <a:rPr lang="ko-KR" altLang="en-US" b="1" dirty="0" err="1" smtClean="0"/>
                <a:t>신사업</a:t>
              </a:r>
              <a:r>
                <a:rPr lang="ko-KR" altLang="en-US" b="1" dirty="0" smtClean="0"/>
                <a:t> 전개 </a:t>
              </a:r>
              <a:r>
                <a:rPr lang="ko-KR" altLang="en-US" sz="1400" dirty="0">
                  <a:solidFill>
                    <a:schemeClr val="bg2"/>
                  </a:solidFill>
                </a:rPr>
                <a:t/>
              </a:r>
              <a:br>
                <a:rPr lang="ko-KR" altLang="en-US" sz="1400" dirty="0">
                  <a:solidFill>
                    <a:schemeClr val="bg2"/>
                  </a:solidFill>
                </a:rPr>
              </a:br>
              <a:r>
                <a:rPr lang="ko-KR" altLang="en-US" sz="1400" dirty="0" smtClean="0">
                  <a:solidFill>
                    <a:schemeClr val="tx1"/>
                  </a:solidFill>
                </a:rPr>
                <a:t>      </a:t>
              </a:r>
              <a:r>
                <a:rPr lang="ko-KR" altLang="en-US" sz="1300" dirty="0" smtClean="0">
                  <a:solidFill>
                    <a:schemeClr val="tx1"/>
                  </a:solidFill>
                </a:rPr>
                <a:t>다이아 </a:t>
              </a:r>
              <a:r>
                <a:rPr lang="en-US" altLang="ko-KR" sz="1300" dirty="0">
                  <a:solidFill>
                    <a:schemeClr val="tx1"/>
                  </a:solidFill>
                </a:rPr>
                <a:t>&gt; </a:t>
              </a:r>
              <a:r>
                <a:rPr lang="ko-KR" altLang="en-US" sz="1300" dirty="0">
                  <a:solidFill>
                    <a:schemeClr val="tx1"/>
                  </a:solidFill>
                </a:rPr>
                <a:t>디스플레이 </a:t>
              </a:r>
              <a:r>
                <a:rPr lang="en-US" altLang="ko-KR" sz="1300" dirty="0">
                  <a:solidFill>
                    <a:schemeClr val="tx1"/>
                  </a:solidFill>
                </a:rPr>
                <a:t>&gt; CTM &gt; HM &gt; </a:t>
              </a:r>
              <a:r>
                <a:rPr lang="en-US" altLang="ko-KR" sz="1300" b="1" dirty="0">
                  <a:solidFill>
                    <a:schemeClr val="tx1"/>
                  </a:solidFill>
                </a:rPr>
                <a:t>DW, MP, Slurry, PDC, </a:t>
              </a:r>
              <a:r>
                <a:rPr lang="ko-KR" altLang="en-US" sz="1300" b="1" dirty="0" smtClean="0">
                  <a:solidFill>
                    <a:schemeClr val="tx1"/>
                  </a:solidFill>
                </a:rPr>
                <a:t>복합소재</a:t>
              </a:r>
              <a:endParaRPr lang="ko-KR" altLang="en-US" sz="1300" dirty="0">
                <a:solidFill>
                  <a:schemeClr val="tx1"/>
                </a:solidFill>
              </a:endParaRPr>
            </a:p>
          </p:txBody>
        </p:sp>
      </p:grpSp>
      <p:grpSp>
        <p:nvGrpSpPr>
          <p:cNvPr id="33" name="그룹 32"/>
          <p:cNvGrpSpPr/>
          <p:nvPr/>
        </p:nvGrpSpPr>
        <p:grpSpPr>
          <a:xfrm>
            <a:off x="1036638" y="2354742"/>
            <a:ext cx="7613650" cy="719138"/>
            <a:chOff x="1036638" y="2365375"/>
            <a:chExt cx="7613650" cy="719138"/>
          </a:xfrm>
        </p:grpSpPr>
        <p:sp>
          <p:nvSpPr>
            <p:cNvPr id="22" name="직사각형 21"/>
            <p:cNvSpPr/>
            <p:nvPr/>
          </p:nvSpPr>
          <p:spPr bwMode="auto">
            <a:xfrm>
              <a:off x="1036638" y="2365375"/>
              <a:ext cx="1054100" cy="690563"/>
            </a:xfrm>
            <a:prstGeom prst="rect">
              <a:avLst/>
            </a:prstGeom>
            <a:solidFill>
              <a:schemeClr val="accent1"/>
            </a:solidFill>
            <a:ln w="1270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lIns="0" tIns="0" rIns="0" bIns="0" anchor="ctr"/>
            <a:lstStyle/>
            <a:p>
              <a:pPr algn="ctr" defTabSz="957263">
                <a:spcBef>
                  <a:spcPct val="0"/>
                </a:spcBef>
                <a:buFontTx/>
                <a:buNone/>
                <a:defRPr/>
              </a:pPr>
              <a:endParaRPr lang="ko-KR" altLang="en-US" sz="1800" b="1">
                <a:latin typeface="Tahoma" pitchFamily="34" charset="0"/>
              </a:endParaRPr>
            </a:p>
          </p:txBody>
        </p:sp>
        <p:sp>
          <p:nvSpPr>
            <p:cNvPr id="27" name="Rectangle 13"/>
            <p:cNvSpPr>
              <a:spLocks noChangeArrowheads="1"/>
            </p:cNvSpPr>
            <p:nvPr/>
          </p:nvSpPr>
          <p:spPr bwMode="auto">
            <a:xfrm>
              <a:off x="2551113" y="2374900"/>
              <a:ext cx="6099175" cy="709613"/>
            </a:xfrm>
            <a:prstGeom prst="rect">
              <a:avLst/>
            </a:prstGeom>
            <a:solidFill>
              <a:schemeClr val="bg1"/>
            </a:solidFill>
            <a:ln w="9525" algn="ctr">
              <a:noFill/>
              <a:miter lim="800000"/>
              <a:headEnd/>
              <a:tailEnd/>
            </a:ln>
            <a:effectLst>
              <a:outerShdw dist="35921" dir="2700000" algn="ctr" rotWithShape="0">
                <a:srgbClr val="808080">
                  <a:alpha val="50000"/>
                </a:srgbClr>
              </a:outerShdw>
            </a:effectLst>
          </p:spPr>
          <p:txBody>
            <a:bodyPr lIns="36000" rIns="36000"/>
            <a:lstStyle/>
            <a:p>
              <a:pPr marL="269875" indent="-179388" defTabSz="957263">
                <a:spcBef>
                  <a:spcPct val="0"/>
                </a:spcBef>
              </a:pPr>
              <a:r>
                <a:rPr lang="ko-KR" altLang="en-US" b="1" dirty="0"/>
                <a:t>지속적으로 성장하는</a:t>
              </a:r>
              <a:r>
                <a:rPr lang="en-US" altLang="ko-KR" b="1" dirty="0"/>
                <a:t> </a:t>
              </a:r>
              <a:r>
                <a:rPr lang="ko-KR" altLang="en-US" b="1" dirty="0"/>
                <a:t>비즈니스 모델 </a:t>
              </a:r>
              <a:r>
                <a:rPr lang="en-US" altLang="ko-KR" sz="1400" i="1" dirty="0"/>
                <a:t>; Diamond forever</a:t>
              </a:r>
            </a:p>
            <a:p>
              <a:pPr marL="630238" lvl="1" indent="-173038" defTabSz="957263">
                <a:spcBef>
                  <a:spcPct val="0"/>
                </a:spcBef>
                <a:buFont typeface="Vrinda" pitchFamily="34" charset="0"/>
                <a:buChar char="-"/>
              </a:pPr>
              <a:r>
                <a:rPr lang="ko-KR" altLang="en-US" sz="1400" dirty="0"/>
                <a:t>모든 산업의 쌀알처럼 계속해서 소모되고 사용되는 제품</a:t>
              </a:r>
              <a:r>
                <a:rPr lang="en-US" altLang="ko-KR" sz="1400" dirty="0"/>
                <a:t>(</a:t>
              </a:r>
              <a:r>
                <a:rPr lang="ko-KR" altLang="en-US" sz="1400" dirty="0"/>
                <a:t>산업</a:t>
              </a:r>
              <a:r>
                <a:rPr lang="en-US" altLang="ko-KR" sz="1400" dirty="0"/>
                <a:t>)</a:t>
              </a:r>
            </a:p>
          </p:txBody>
        </p:sp>
      </p:grpSp>
      <p:pic>
        <p:nvPicPr>
          <p:cNvPr id="28" name="Picture 14" descr="j0195812"/>
          <p:cNvPicPr>
            <a:picLocks noChangeAspect="1" noChangeArrowheads="1"/>
          </p:cNvPicPr>
          <p:nvPr/>
        </p:nvPicPr>
        <p:blipFill>
          <a:blip r:embed="rId3" cstate="print"/>
          <a:srcRect/>
          <a:stretch>
            <a:fillRect/>
          </a:stretch>
        </p:blipFill>
        <p:spPr bwMode="auto">
          <a:xfrm>
            <a:off x="1249363" y="5270500"/>
            <a:ext cx="592137" cy="609600"/>
          </a:xfrm>
          <a:prstGeom prst="rect">
            <a:avLst/>
          </a:prstGeom>
          <a:noFill/>
          <a:ln w="9525">
            <a:noFill/>
            <a:miter lim="800000"/>
            <a:headEnd/>
            <a:tailEnd/>
          </a:ln>
        </p:spPr>
      </p:pic>
      <p:pic>
        <p:nvPicPr>
          <p:cNvPr id="29" name="Picture 15" descr="MC900412608[1]"/>
          <p:cNvPicPr>
            <a:picLocks noChangeAspect="1" noChangeArrowheads="1"/>
          </p:cNvPicPr>
          <p:nvPr/>
        </p:nvPicPr>
        <p:blipFill>
          <a:blip r:embed="rId4" cstate="print"/>
          <a:srcRect/>
          <a:stretch>
            <a:fillRect/>
          </a:stretch>
        </p:blipFill>
        <p:spPr bwMode="auto">
          <a:xfrm>
            <a:off x="1279525" y="2386013"/>
            <a:ext cx="584200" cy="638175"/>
          </a:xfrm>
          <a:prstGeom prst="rect">
            <a:avLst/>
          </a:prstGeom>
          <a:noFill/>
          <a:ln w="9525">
            <a:noFill/>
            <a:miter lim="800000"/>
            <a:headEnd/>
            <a:tailEnd/>
          </a:ln>
        </p:spPr>
      </p:pic>
      <p:pic>
        <p:nvPicPr>
          <p:cNvPr id="30" name="Picture 16" descr="MC900217342[1]"/>
          <p:cNvPicPr>
            <a:picLocks noChangeAspect="1" noChangeArrowheads="1"/>
          </p:cNvPicPr>
          <p:nvPr/>
        </p:nvPicPr>
        <p:blipFill>
          <a:blip r:embed="rId5" cstate="print"/>
          <a:srcRect/>
          <a:stretch>
            <a:fillRect/>
          </a:stretch>
        </p:blipFill>
        <p:spPr bwMode="auto">
          <a:xfrm>
            <a:off x="1212850" y="3384550"/>
            <a:ext cx="614363" cy="631825"/>
          </a:xfrm>
          <a:prstGeom prst="rect">
            <a:avLst/>
          </a:prstGeom>
          <a:noFill/>
          <a:ln w="9525">
            <a:noFill/>
            <a:miter lim="800000"/>
            <a:headEnd/>
            <a:tailEnd/>
          </a:ln>
        </p:spPr>
      </p:pic>
      <p:pic>
        <p:nvPicPr>
          <p:cNvPr id="31" name="Picture 17" descr="MC900324132[1]"/>
          <p:cNvPicPr>
            <a:picLocks noChangeAspect="1" noChangeArrowheads="1"/>
          </p:cNvPicPr>
          <p:nvPr/>
        </p:nvPicPr>
        <p:blipFill>
          <a:blip r:embed="rId6" cstate="print"/>
          <a:srcRect/>
          <a:stretch>
            <a:fillRect/>
          </a:stretch>
        </p:blipFill>
        <p:spPr bwMode="auto">
          <a:xfrm>
            <a:off x="1282072" y="1442260"/>
            <a:ext cx="576262" cy="6492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88950" y="231775"/>
            <a:ext cx="9169400" cy="304800"/>
          </a:xfrm>
          <a:prstGeom prst="rect">
            <a:avLst/>
          </a:prstGeom>
          <a:noFill/>
          <a:ln w="9525">
            <a:noFill/>
            <a:miter lim="800000"/>
            <a:headEnd/>
            <a:tailEnd/>
          </a:ln>
        </p:spPr>
        <p:txBody>
          <a:bodyPr lIns="0" tIns="0" rIns="0" bIns="0">
            <a:spAutoFit/>
          </a:bodyPr>
          <a:lstStyle/>
          <a:p>
            <a:pPr defTabSz="957263">
              <a:spcBef>
                <a:spcPct val="0"/>
              </a:spcBef>
              <a:buFontTx/>
              <a:buNone/>
            </a:pPr>
            <a:r>
              <a:rPr lang="ko-KR" altLang="en-US" sz="2000" b="1">
                <a:solidFill>
                  <a:schemeClr val="tx2"/>
                </a:solidFill>
              </a:rPr>
              <a:t>목차</a:t>
            </a:r>
          </a:p>
        </p:txBody>
      </p:sp>
      <p:sp>
        <p:nvSpPr>
          <p:cNvPr id="6147" name="Rectangle 3"/>
          <p:cNvSpPr>
            <a:spLocks noChangeArrowheads="1"/>
          </p:cNvSpPr>
          <p:nvPr/>
        </p:nvSpPr>
        <p:spPr bwMode="auto">
          <a:xfrm>
            <a:off x="1470025" y="1242961"/>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1</a:t>
            </a:r>
          </a:p>
        </p:txBody>
      </p:sp>
      <p:sp>
        <p:nvSpPr>
          <p:cNvPr id="6148" name="Rectangle 3"/>
          <p:cNvSpPr>
            <a:spLocks noChangeArrowheads="1"/>
          </p:cNvSpPr>
          <p:nvPr/>
        </p:nvSpPr>
        <p:spPr bwMode="auto">
          <a:xfrm>
            <a:off x="2308225" y="1255661"/>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ko-KR" altLang="en-US" sz="1800" b="1" dirty="0"/>
              <a:t>회사 </a:t>
            </a:r>
            <a:r>
              <a:rPr lang="ko-KR" altLang="en-US" sz="1800" b="1" dirty="0" smtClean="0"/>
              <a:t>소개</a:t>
            </a:r>
            <a:endParaRPr lang="ko-KR" altLang="en-US" sz="1800" b="1" dirty="0"/>
          </a:p>
        </p:txBody>
      </p:sp>
      <p:sp>
        <p:nvSpPr>
          <p:cNvPr id="6149" name="Text Box 8"/>
          <p:cNvSpPr txBox="1">
            <a:spLocks noChangeArrowheads="1"/>
          </p:cNvSpPr>
          <p:nvPr/>
        </p:nvSpPr>
        <p:spPr bwMode="auto">
          <a:xfrm>
            <a:off x="2362200" y="1798586"/>
            <a:ext cx="2908300" cy="1446550"/>
          </a:xfrm>
          <a:prstGeom prst="rect">
            <a:avLst/>
          </a:prstGeom>
          <a:noFill/>
          <a:ln w="9525" algn="ctr">
            <a:noFill/>
            <a:miter lim="800000"/>
            <a:headEnd/>
            <a:tailEnd/>
          </a:ln>
        </p:spPr>
        <p:txBody>
          <a:bodyPr rIns="0">
            <a:spAutoFit/>
          </a:bodyPr>
          <a:lstStyle/>
          <a:p>
            <a:pPr marL="177800" indent="-177800" defTabSz="957263"/>
            <a:r>
              <a:rPr lang="ko-KR" altLang="en-US" b="1" dirty="0"/>
              <a:t>회사 </a:t>
            </a:r>
            <a:r>
              <a:rPr lang="ko-KR" altLang="en-US" b="1" dirty="0" smtClean="0"/>
              <a:t>연혁                          </a:t>
            </a:r>
            <a:endParaRPr lang="en-US" altLang="ko-KR" b="1" dirty="0"/>
          </a:p>
          <a:p>
            <a:pPr marL="177800" indent="-177800" defTabSz="957263"/>
            <a:r>
              <a:rPr lang="ko-KR" altLang="en-US" b="1" dirty="0"/>
              <a:t>주식 </a:t>
            </a:r>
            <a:r>
              <a:rPr lang="ko-KR" altLang="en-US" b="1" dirty="0" smtClean="0"/>
              <a:t>정보</a:t>
            </a:r>
            <a:endParaRPr lang="en-US" altLang="ko-KR" b="1" dirty="0" smtClean="0"/>
          </a:p>
          <a:p>
            <a:pPr marL="177800" indent="-177800" defTabSz="957263"/>
            <a:r>
              <a:rPr lang="ko-KR" altLang="en-US" b="1" dirty="0" smtClean="0"/>
              <a:t>사업 부문 소개</a:t>
            </a:r>
            <a:endParaRPr lang="en-US" altLang="ko-KR" b="1" dirty="0" smtClean="0"/>
          </a:p>
          <a:p>
            <a:pPr marL="177800" indent="-177800" defTabSz="957263"/>
            <a:r>
              <a:rPr lang="en-US" altLang="ko-KR" b="1" dirty="0" smtClean="0"/>
              <a:t>Key Investment Highlights</a:t>
            </a:r>
          </a:p>
        </p:txBody>
      </p:sp>
      <p:sp>
        <p:nvSpPr>
          <p:cNvPr id="6151" name="Rectangle 3"/>
          <p:cNvSpPr>
            <a:spLocks noChangeArrowheads="1"/>
          </p:cNvSpPr>
          <p:nvPr/>
        </p:nvSpPr>
        <p:spPr bwMode="auto">
          <a:xfrm>
            <a:off x="1470025" y="3555637"/>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a:solidFill>
                  <a:schemeClr val="bg1"/>
                </a:solidFill>
              </a:rPr>
              <a:t>2</a:t>
            </a:r>
          </a:p>
        </p:txBody>
      </p:sp>
      <p:sp>
        <p:nvSpPr>
          <p:cNvPr id="6152" name="Rectangle 3"/>
          <p:cNvSpPr>
            <a:spLocks noChangeArrowheads="1"/>
          </p:cNvSpPr>
          <p:nvPr/>
        </p:nvSpPr>
        <p:spPr bwMode="auto">
          <a:xfrm>
            <a:off x="2308225" y="3568337"/>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상반기 실적</a:t>
            </a:r>
            <a:endParaRPr lang="ko-KR" altLang="en-US" sz="1800" b="1" dirty="0"/>
          </a:p>
        </p:txBody>
      </p:sp>
      <p:sp>
        <p:nvSpPr>
          <p:cNvPr id="6153" name="Text Box 12"/>
          <p:cNvSpPr txBox="1">
            <a:spLocks noChangeArrowheads="1"/>
          </p:cNvSpPr>
          <p:nvPr/>
        </p:nvSpPr>
        <p:spPr bwMode="auto">
          <a:xfrm>
            <a:off x="2362200" y="4111262"/>
            <a:ext cx="2908300" cy="707886"/>
          </a:xfrm>
          <a:prstGeom prst="rect">
            <a:avLst/>
          </a:prstGeom>
          <a:noFill/>
          <a:ln w="9525" algn="ctr">
            <a:noFill/>
            <a:miter lim="800000"/>
            <a:headEnd/>
            <a:tailEnd/>
          </a:ln>
        </p:spPr>
        <p:txBody>
          <a:bodyPr rIns="0">
            <a:spAutoFit/>
          </a:bodyPr>
          <a:lstStyle/>
          <a:p>
            <a:pPr marL="177800" indent="-177800" defTabSz="957263"/>
            <a:r>
              <a:rPr lang="ko-KR" altLang="en-US" b="1" dirty="0" smtClean="0"/>
              <a:t>주요 실적</a:t>
            </a:r>
            <a:endParaRPr lang="en-US" altLang="ko-KR" b="1" dirty="0" smtClean="0"/>
          </a:p>
          <a:p>
            <a:pPr marL="177800" indent="-177800" defTabSz="957263"/>
            <a:r>
              <a:rPr lang="ko-KR" altLang="en-US" b="1" dirty="0" smtClean="0"/>
              <a:t>신규 사업</a:t>
            </a:r>
            <a:endParaRPr lang="en-US" altLang="ko-KR" b="1" dirty="0"/>
          </a:p>
        </p:txBody>
      </p:sp>
      <p:sp>
        <p:nvSpPr>
          <p:cNvPr id="6154" name="AutoShape 22"/>
          <p:cNvSpPr>
            <a:spLocks noChangeArrowheads="1"/>
          </p:cNvSpPr>
          <p:nvPr/>
        </p:nvSpPr>
        <p:spPr bwMode="auto">
          <a:xfrm rot="5400000">
            <a:off x="742950" y="3641620"/>
            <a:ext cx="241300" cy="190500"/>
          </a:xfrm>
          <a:prstGeom prst="triangle">
            <a:avLst>
              <a:gd name="adj" fmla="val 50000"/>
            </a:avLst>
          </a:prstGeom>
          <a:solidFill>
            <a:schemeClr val="tx1"/>
          </a:solidFill>
          <a:ln w="9525" algn="ctr">
            <a:solidFill>
              <a:schemeClr val="tx1"/>
            </a:solidFill>
            <a:miter lim="800000"/>
            <a:headEnd/>
            <a:tailEnd/>
          </a:ln>
        </p:spPr>
        <p:txBody>
          <a:bodyPr wrap="none" rIns="0" anchor="ctr"/>
          <a:lstStyle/>
          <a:p>
            <a:pPr algn="ctr">
              <a:spcBef>
                <a:spcPct val="0"/>
              </a:spcBef>
              <a:buFontTx/>
              <a:buNone/>
            </a:pPr>
            <a:endParaRPr lang="ko-KR" altLang="en-US" sz="1800" b="1"/>
          </a:p>
        </p:txBody>
      </p:sp>
      <p:sp>
        <p:nvSpPr>
          <p:cNvPr id="6156"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4DD1B48E-CD9B-4999-B309-B0B927894846}" type="slidenum">
              <a:rPr kumimoji="0" lang="ko-KR" altLang="en-US" sz="1200">
                <a:solidFill>
                  <a:schemeClr val="tx1"/>
                </a:solidFill>
              </a:rPr>
              <a:pPr algn="r" defTabSz="957263">
                <a:spcBef>
                  <a:spcPct val="0"/>
                </a:spcBef>
                <a:buFontTx/>
                <a:buNone/>
              </a:pPr>
              <a:t>7</a:t>
            </a:fld>
            <a:endParaRPr kumimoji="0" lang="en-US" altLang="ko-KR" sz="1200">
              <a:solidFill>
                <a:schemeClr val="tx1"/>
              </a:solidFill>
            </a:endParaRPr>
          </a:p>
        </p:txBody>
      </p:sp>
      <p:sp>
        <p:nvSpPr>
          <p:cNvPr id="13" name="Rectangle 3"/>
          <p:cNvSpPr>
            <a:spLocks noChangeArrowheads="1"/>
          </p:cNvSpPr>
          <p:nvPr/>
        </p:nvSpPr>
        <p:spPr bwMode="auto">
          <a:xfrm>
            <a:off x="1473563" y="5143492"/>
            <a:ext cx="503238" cy="430213"/>
          </a:xfrm>
          <a:prstGeom prst="rect">
            <a:avLst/>
          </a:prstGeom>
          <a:solidFill>
            <a:srgbClr val="5F5F5F"/>
          </a:solidFill>
          <a:ln w="9525" algn="ctr">
            <a:noFill/>
            <a:miter lim="800000"/>
            <a:headEnd/>
            <a:tailEnd/>
          </a:ln>
        </p:spPr>
        <p:txBody>
          <a:bodyPr wrap="none" lIns="0" tIns="0" rIns="0" bIns="0" anchor="ctr"/>
          <a:lstStyle/>
          <a:p>
            <a:pPr algn="ctr">
              <a:spcBef>
                <a:spcPct val="0"/>
              </a:spcBef>
              <a:buFontTx/>
              <a:buNone/>
            </a:pPr>
            <a:r>
              <a:rPr lang="en-US" altLang="ko-KR" sz="1800" b="1" dirty="0">
                <a:solidFill>
                  <a:schemeClr val="bg1"/>
                </a:solidFill>
              </a:rPr>
              <a:t>3</a:t>
            </a:r>
          </a:p>
        </p:txBody>
      </p:sp>
      <p:sp>
        <p:nvSpPr>
          <p:cNvPr id="14" name="Rectangle 3"/>
          <p:cNvSpPr>
            <a:spLocks noChangeArrowheads="1"/>
          </p:cNvSpPr>
          <p:nvPr/>
        </p:nvSpPr>
        <p:spPr bwMode="auto">
          <a:xfrm>
            <a:off x="2311763" y="5156192"/>
            <a:ext cx="6069013" cy="404813"/>
          </a:xfrm>
          <a:prstGeom prst="rect">
            <a:avLst/>
          </a:prstGeom>
          <a:solidFill>
            <a:srgbClr val="DDDDDD"/>
          </a:solidFill>
          <a:ln w="9525" algn="ctr">
            <a:noFill/>
            <a:miter lim="800000"/>
            <a:headEnd/>
            <a:tailEnd/>
          </a:ln>
        </p:spPr>
        <p:txBody>
          <a:bodyPr wrap="none" lIns="144000" tIns="72000" rIns="0" bIns="36000" anchor="ctr"/>
          <a:lstStyle/>
          <a:p>
            <a:pPr>
              <a:spcBef>
                <a:spcPct val="0"/>
              </a:spcBef>
              <a:buFontTx/>
              <a:buNone/>
            </a:pPr>
            <a:r>
              <a:rPr lang="en-US" altLang="ko-KR" sz="1800" b="1" dirty="0" smtClean="0"/>
              <a:t>2013</a:t>
            </a:r>
            <a:r>
              <a:rPr lang="ko-KR" altLang="en-US" sz="1800" b="1" dirty="0" smtClean="0"/>
              <a:t>년 연간 실적전망</a:t>
            </a:r>
            <a:endParaRPr lang="ko-KR" altLang="en-US" sz="18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88950" y="231775"/>
            <a:ext cx="9169400" cy="304800"/>
          </a:xfrm>
          <a:prstGeom prst="rect">
            <a:avLst/>
          </a:prstGeom>
          <a:noFill/>
          <a:ln w="9525" algn="ctr">
            <a:noFill/>
            <a:miter lim="800000"/>
            <a:headEnd/>
            <a:tailEnd/>
          </a:ln>
        </p:spPr>
        <p:txBody>
          <a:bodyPr lIns="0" tIns="0" rIns="0" bIns="0">
            <a:spAutoFit/>
          </a:bodyPr>
          <a:lstStyle/>
          <a:p>
            <a:pPr defTabSz="957263">
              <a:spcBef>
                <a:spcPct val="0"/>
              </a:spcBef>
              <a:buFontTx/>
              <a:buNone/>
            </a:pPr>
            <a:r>
              <a:rPr kumimoji="0" lang="ko-KR" altLang="en-US" sz="2000" b="1" dirty="0"/>
              <a:t>주요 </a:t>
            </a:r>
            <a:r>
              <a:rPr kumimoji="0" lang="ko-KR" altLang="en-US" sz="2000" b="1" dirty="0" smtClean="0"/>
              <a:t>실적</a:t>
            </a:r>
            <a:endParaRPr kumimoji="0" lang="ko-KR" altLang="en-US" sz="2000" b="1" dirty="0">
              <a:solidFill>
                <a:srgbClr val="FF0000"/>
              </a:solidFill>
            </a:endParaRPr>
          </a:p>
        </p:txBody>
      </p:sp>
      <p:sp>
        <p:nvSpPr>
          <p:cNvPr id="10243" name="슬라이드 번호 개체 틀 3"/>
          <p:cNvSpPr txBox="1">
            <a:spLocks noGrp="1"/>
          </p:cNvSpPr>
          <p:nvPr/>
        </p:nvSpPr>
        <p:spPr bwMode="auto">
          <a:xfrm>
            <a:off x="7721600" y="6643688"/>
            <a:ext cx="2063750" cy="182562"/>
          </a:xfrm>
          <a:prstGeom prst="rect">
            <a:avLst/>
          </a:prstGeom>
          <a:noFill/>
          <a:ln w="9525">
            <a:noFill/>
            <a:miter lim="800000"/>
            <a:headEnd/>
            <a:tailEnd/>
          </a:ln>
        </p:spPr>
        <p:txBody>
          <a:bodyPr lIns="0" tIns="0" rIns="0" bIns="0">
            <a:spAutoFit/>
          </a:bodyPr>
          <a:lstStyle/>
          <a:p>
            <a:pPr algn="r" defTabSz="957263">
              <a:spcBef>
                <a:spcPct val="0"/>
              </a:spcBef>
              <a:buFontTx/>
              <a:buNone/>
            </a:pPr>
            <a:fld id="{B14CFA18-E097-40B1-93E8-62A36BE20FE3}" type="slidenum">
              <a:rPr kumimoji="0" lang="ko-KR" altLang="en-US" sz="1200">
                <a:solidFill>
                  <a:schemeClr val="tx1"/>
                </a:solidFill>
              </a:rPr>
              <a:pPr algn="r" defTabSz="957263">
                <a:spcBef>
                  <a:spcPct val="0"/>
                </a:spcBef>
                <a:buFontTx/>
                <a:buNone/>
              </a:pPr>
              <a:t>8</a:t>
            </a:fld>
            <a:endParaRPr kumimoji="0" lang="en-US" altLang="ko-KR" sz="1200">
              <a:solidFill>
                <a:schemeClr val="tx1"/>
              </a:solidFill>
            </a:endParaRPr>
          </a:p>
        </p:txBody>
      </p:sp>
      <p:sp>
        <p:nvSpPr>
          <p:cNvPr id="11268" name="Text Box 5"/>
          <p:cNvSpPr txBox="1">
            <a:spLocks noChangeArrowheads="1"/>
          </p:cNvSpPr>
          <p:nvPr/>
        </p:nvSpPr>
        <p:spPr bwMode="auto">
          <a:xfrm>
            <a:off x="821250" y="824011"/>
            <a:ext cx="8333600" cy="5661846"/>
          </a:xfrm>
          <a:prstGeom prst="rect">
            <a:avLst/>
          </a:prstGeom>
          <a:solidFill>
            <a:schemeClr val="bg1"/>
          </a:solidFill>
          <a:ln w="9525" algn="ctr">
            <a:noFill/>
            <a:miter lim="800000"/>
            <a:headEnd/>
            <a:tailEnd/>
          </a:ln>
          <a:effectLst>
            <a:outerShdw dist="35921" dir="2700000" algn="ctr" rotWithShape="0">
              <a:srgbClr val="808080"/>
            </a:outerShdw>
          </a:effectLst>
        </p:spPr>
        <p:txBody>
          <a:bodyPr lIns="288000" rIns="36000"/>
          <a:lstStyle/>
          <a:p>
            <a:pPr marL="180975" indent="-180975" defTabSz="957263">
              <a:lnSpc>
                <a:spcPct val="110000"/>
              </a:lnSpc>
              <a:defRPr/>
            </a:pPr>
            <a:r>
              <a:rPr lang="ko-KR" altLang="en-US" sz="1800" b="1" dirty="0" smtClean="0"/>
              <a:t>재무</a:t>
            </a:r>
            <a:endParaRPr lang="en-US" altLang="ko-KR" sz="1800" b="1" dirty="0" smtClean="0"/>
          </a:p>
          <a:p>
            <a:pPr marL="638175" lvl="1" indent="-180975" defTabSz="957263">
              <a:lnSpc>
                <a:spcPct val="110000"/>
              </a:lnSpc>
              <a:buNone/>
              <a:defRPr/>
            </a:pPr>
            <a:r>
              <a:rPr lang="ko-KR" altLang="en-US" b="1" dirty="0" smtClean="0"/>
              <a:t>① 매출 부진 </a:t>
            </a:r>
            <a:r>
              <a:rPr lang="en-US" altLang="ko-KR" b="1" dirty="0" smtClean="0"/>
              <a:t>: </a:t>
            </a:r>
            <a:r>
              <a:rPr lang="ko-KR" altLang="en-US" dirty="0" smtClean="0"/>
              <a:t>광산</a:t>
            </a:r>
            <a:r>
              <a:rPr lang="en-US" altLang="ko-KR" dirty="0" smtClean="0"/>
              <a:t>, </a:t>
            </a:r>
            <a:r>
              <a:rPr lang="ko-KR" altLang="en-US" dirty="0" smtClean="0"/>
              <a:t>건설</a:t>
            </a:r>
            <a:r>
              <a:rPr lang="en-US" altLang="ko-KR" dirty="0" smtClean="0"/>
              <a:t>, </a:t>
            </a:r>
            <a:r>
              <a:rPr lang="ko-KR" altLang="en-US" dirty="0" smtClean="0"/>
              <a:t>석재 시장 침체</a:t>
            </a:r>
            <a:endParaRPr lang="en-US" altLang="ko-KR" dirty="0" smtClean="0"/>
          </a:p>
          <a:p>
            <a:pPr marL="638175" lvl="1" indent="-180975" defTabSz="957263">
              <a:lnSpc>
                <a:spcPct val="110000"/>
              </a:lnSpc>
              <a:buNone/>
              <a:defRPr/>
            </a:pPr>
            <a:r>
              <a:rPr lang="ko-KR" altLang="en-US" b="1" dirty="0" smtClean="0">
                <a:solidFill>
                  <a:schemeClr val="tx1"/>
                </a:solidFill>
              </a:rPr>
              <a:t>② 영업이익률 유지 </a:t>
            </a:r>
            <a:r>
              <a:rPr lang="en-US" altLang="ko-KR" b="1" dirty="0" smtClean="0">
                <a:solidFill>
                  <a:schemeClr val="tx1"/>
                </a:solidFill>
              </a:rPr>
              <a:t>: </a:t>
            </a:r>
            <a:r>
              <a:rPr lang="ko-KR" altLang="en-US" dirty="0" smtClean="0">
                <a:solidFill>
                  <a:schemeClr val="tx1"/>
                </a:solidFill>
              </a:rPr>
              <a:t>생산성 향상</a:t>
            </a:r>
            <a:r>
              <a:rPr lang="en-US" altLang="ko-KR" dirty="0" smtClean="0">
                <a:solidFill>
                  <a:schemeClr val="tx1"/>
                </a:solidFill>
              </a:rPr>
              <a:t> </a:t>
            </a:r>
            <a:r>
              <a:rPr lang="ko-KR" altLang="en-US" dirty="0" smtClean="0">
                <a:solidFill>
                  <a:schemeClr val="tx1"/>
                </a:solidFill>
              </a:rPr>
              <a:t>및</a:t>
            </a:r>
            <a:r>
              <a:rPr lang="en-US" altLang="ko-KR" dirty="0" smtClean="0">
                <a:solidFill>
                  <a:schemeClr val="tx1"/>
                </a:solidFill>
              </a:rPr>
              <a:t> </a:t>
            </a:r>
            <a:r>
              <a:rPr lang="ko-KR" altLang="en-US" dirty="0" smtClean="0">
                <a:solidFill>
                  <a:schemeClr val="tx1"/>
                </a:solidFill>
              </a:rPr>
              <a:t>원가절감</a:t>
            </a:r>
            <a:endParaRPr lang="en-US" altLang="ko-KR" dirty="0" smtClean="0">
              <a:solidFill>
                <a:schemeClr val="tx1"/>
              </a:solidFill>
            </a:endParaRPr>
          </a:p>
          <a:p>
            <a:pPr marL="630238" lvl="1" indent="-173038" defTabSz="957263">
              <a:lnSpc>
                <a:spcPct val="110000"/>
              </a:lnSpc>
              <a:buNone/>
              <a:defRPr/>
            </a:pPr>
            <a:endParaRPr lang="en-US" altLang="ko-KR" dirty="0" smtClean="0">
              <a:solidFill>
                <a:schemeClr val="tx1"/>
              </a:solidFill>
            </a:endParaRPr>
          </a:p>
          <a:p>
            <a:pPr marL="180975" indent="-180975" defTabSz="957263">
              <a:lnSpc>
                <a:spcPct val="110000"/>
              </a:lnSpc>
              <a:defRPr/>
            </a:pPr>
            <a:r>
              <a:rPr lang="ko-KR" altLang="en-US" sz="1800" b="1" dirty="0" smtClean="0"/>
              <a:t>전략</a:t>
            </a:r>
            <a:endParaRPr lang="en-US" altLang="ko-KR" sz="1800" b="1" dirty="0" smtClean="0"/>
          </a:p>
          <a:p>
            <a:pPr marL="638175" lvl="1" indent="-180975" defTabSz="957263">
              <a:lnSpc>
                <a:spcPct val="110000"/>
              </a:lnSpc>
              <a:buNone/>
              <a:defRPr/>
            </a:pPr>
            <a:r>
              <a:rPr lang="ko-KR" altLang="en-US" b="1" dirty="0" smtClean="0">
                <a:solidFill>
                  <a:schemeClr val="tx1"/>
                </a:solidFill>
              </a:rPr>
              <a:t>① 전략제품의 매출 </a:t>
            </a:r>
            <a:r>
              <a:rPr lang="en-US" altLang="ko-KR" b="1" dirty="0" smtClean="0">
                <a:solidFill>
                  <a:schemeClr val="tx1"/>
                </a:solidFill>
              </a:rPr>
              <a:t>10% </a:t>
            </a:r>
            <a:r>
              <a:rPr lang="ko-KR" altLang="en-US" b="1" dirty="0" smtClean="0">
                <a:solidFill>
                  <a:schemeClr val="tx1"/>
                </a:solidFill>
              </a:rPr>
              <a:t>성장</a:t>
            </a:r>
            <a:endParaRPr lang="en-US" altLang="ko-KR" b="1" dirty="0" smtClean="0">
              <a:solidFill>
                <a:srgbClr val="FF0000"/>
              </a:solidFill>
            </a:endParaRPr>
          </a:p>
          <a:p>
            <a:pPr marL="638175" lvl="1" indent="-180975" defTabSz="957263">
              <a:lnSpc>
                <a:spcPct val="110000"/>
              </a:lnSpc>
              <a:buNone/>
              <a:defRPr/>
            </a:pPr>
            <a:r>
              <a:rPr lang="ko-KR" altLang="en-US" b="1" dirty="0" smtClean="0">
                <a:solidFill>
                  <a:schemeClr val="tx1"/>
                </a:solidFill>
              </a:rPr>
              <a:t>② </a:t>
            </a:r>
            <a:r>
              <a:rPr lang="en-US" altLang="ko-KR" b="1" dirty="0" smtClean="0">
                <a:solidFill>
                  <a:schemeClr val="tx1"/>
                </a:solidFill>
              </a:rPr>
              <a:t>DW: </a:t>
            </a:r>
            <a:r>
              <a:rPr lang="ko-KR" altLang="en-US" dirty="0" smtClean="0">
                <a:solidFill>
                  <a:schemeClr val="tx1"/>
                </a:solidFill>
              </a:rPr>
              <a:t>품질향상을 통하여 양산 테스트 확대</a:t>
            </a:r>
            <a:endParaRPr lang="en-US" altLang="ko-KR" dirty="0" smtClean="0">
              <a:solidFill>
                <a:schemeClr val="tx1"/>
              </a:solidFill>
            </a:endParaRPr>
          </a:p>
          <a:p>
            <a:pPr marL="1095375" lvl="2" indent="-180975" defTabSz="957263">
              <a:lnSpc>
                <a:spcPct val="110000"/>
              </a:lnSpc>
              <a:buNone/>
              <a:defRPr/>
            </a:pPr>
            <a:r>
              <a:rPr lang="en-US" altLang="ko-KR" dirty="0" smtClean="0">
                <a:solidFill>
                  <a:schemeClr val="tx1"/>
                </a:solidFill>
              </a:rPr>
              <a:t>- LED </a:t>
            </a:r>
            <a:r>
              <a:rPr lang="ko-KR" altLang="en-US" dirty="0" smtClean="0">
                <a:solidFill>
                  <a:schemeClr val="tx1"/>
                </a:solidFill>
              </a:rPr>
              <a:t>사파이어 </a:t>
            </a:r>
            <a:r>
              <a:rPr lang="ko-KR" altLang="en-US" dirty="0" err="1" smtClean="0">
                <a:solidFill>
                  <a:schemeClr val="tx1"/>
                </a:solidFill>
              </a:rPr>
              <a:t>웨이퍼</a:t>
            </a:r>
            <a:r>
              <a:rPr lang="ko-KR" altLang="en-US" dirty="0" smtClean="0">
                <a:solidFill>
                  <a:schemeClr val="tx1"/>
                </a:solidFill>
              </a:rPr>
              <a:t> 절단용</a:t>
            </a:r>
            <a:r>
              <a:rPr lang="en-US" altLang="ko-KR" dirty="0" smtClean="0">
                <a:solidFill>
                  <a:schemeClr val="tx1"/>
                </a:solidFill>
              </a:rPr>
              <a:t>: </a:t>
            </a:r>
            <a:r>
              <a:rPr lang="ko-KR" altLang="en-US" dirty="0" smtClean="0">
                <a:solidFill>
                  <a:schemeClr val="tx1"/>
                </a:solidFill>
              </a:rPr>
              <a:t>국내 </a:t>
            </a:r>
            <a:r>
              <a:rPr lang="en-US" altLang="ko-KR" dirty="0" smtClean="0">
                <a:solidFill>
                  <a:schemeClr val="tx1"/>
                </a:solidFill>
              </a:rPr>
              <a:t>3</a:t>
            </a:r>
            <a:r>
              <a:rPr lang="ko-KR" altLang="en-US" dirty="0" smtClean="0">
                <a:solidFill>
                  <a:schemeClr val="tx1"/>
                </a:solidFill>
              </a:rPr>
              <a:t>社</a:t>
            </a:r>
            <a:r>
              <a:rPr lang="en-US" altLang="ko-KR" dirty="0" smtClean="0">
                <a:solidFill>
                  <a:schemeClr val="tx1"/>
                </a:solidFill>
              </a:rPr>
              <a:t>, </a:t>
            </a:r>
            <a:r>
              <a:rPr lang="ko-KR" altLang="en-US" dirty="0" smtClean="0">
                <a:solidFill>
                  <a:schemeClr val="tx1"/>
                </a:solidFill>
              </a:rPr>
              <a:t>중국 </a:t>
            </a:r>
            <a:r>
              <a:rPr lang="en-US" altLang="ko-KR" dirty="0" smtClean="0">
                <a:solidFill>
                  <a:schemeClr val="tx1"/>
                </a:solidFill>
              </a:rPr>
              <a:t>2</a:t>
            </a:r>
            <a:r>
              <a:rPr lang="ko-KR" altLang="en-US" dirty="0" smtClean="0">
                <a:solidFill>
                  <a:schemeClr val="tx1"/>
                </a:solidFill>
              </a:rPr>
              <a:t>社</a:t>
            </a:r>
            <a:endParaRPr lang="en-US" altLang="ko-KR" dirty="0" smtClean="0">
              <a:solidFill>
                <a:schemeClr val="tx1"/>
              </a:solidFill>
            </a:endParaRPr>
          </a:p>
          <a:p>
            <a:pPr marL="1095375" lvl="2" indent="-180975" defTabSz="957263">
              <a:lnSpc>
                <a:spcPct val="110000"/>
              </a:lnSpc>
              <a:buFontTx/>
              <a:buChar char="-"/>
              <a:defRPr/>
            </a:pPr>
            <a:r>
              <a:rPr lang="ko-KR" altLang="en-US" dirty="0" smtClean="0">
                <a:solidFill>
                  <a:schemeClr val="tx1"/>
                </a:solidFill>
              </a:rPr>
              <a:t>태양광 실리콘 </a:t>
            </a:r>
            <a:r>
              <a:rPr lang="ko-KR" altLang="en-US" dirty="0" err="1" smtClean="0">
                <a:solidFill>
                  <a:schemeClr val="tx1"/>
                </a:solidFill>
              </a:rPr>
              <a:t>웨이퍼</a:t>
            </a:r>
            <a:r>
              <a:rPr lang="ko-KR" altLang="en-US" dirty="0" smtClean="0">
                <a:solidFill>
                  <a:schemeClr val="tx1"/>
                </a:solidFill>
              </a:rPr>
              <a:t> 절단용</a:t>
            </a:r>
            <a:r>
              <a:rPr lang="en-US" altLang="ko-KR" dirty="0" smtClean="0">
                <a:solidFill>
                  <a:schemeClr val="tx1"/>
                </a:solidFill>
              </a:rPr>
              <a:t>: </a:t>
            </a:r>
            <a:r>
              <a:rPr lang="ko-KR" altLang="en-US" dirty="0" smtClean="0">
                <a:solidFill>
                  <a:schemeClr val="tx1"/>
                </a:solidFill>
              </a:rPr>
              <a:t>양산 테스트 진행</a:t>
            </a:r>
            <a:endParaRPr lang="en-US" altLang="ko-KR" b="1" dirty="0" smtClean="0">
              <a:solidFill>
                <a:srgbClr val="FF0000"/>
              </a:solidFill>
            </a:endParaRPr>
          </a:p>
          <a:p>
            <a:pPr marL="638175" lvl="1" indent="-180975" defTabSz="957263">
              <a:lnSpc>
                <a:spcPct val="110000"/>
              </a:lnSpc>
              <a:buNone/>
              <a:defRPr/>
            </a:pPr>
            <a:r>
              <a:rPr lang="ko-KR" altLang="en-US" b="1" dirty="0" smtClean="0"/>
              <a:t>③ </a:t>
            </a:r>
            <a:r>
              <a:rPr lang="en-US" altLang="ko-KR" b="1" dirty="0" smtClean="0"/>
              <a:t>PDC</a:t>
            </a:r>
          </a:p>
          <a:p>
            <a:pPr marL="1257300" lvl="2" indent="-342900" defTabSz="957263">
              <a:lnSpc>
                <a:spcPct val="110000"/>
              </a:lnSpc>
              <a:buNone/>
              <a:defRPr/>
            </a:pPr>
            <a:r>
              <a:rPr lang="en-US" altLang="ko-KR" dirty="0" smtClean="0"/>
              <a:t>- </a:t>
            </a:r>
            <a:r>
              <a:rPr lang="ko-KR" altLang="en-US" dirty="0" smtClean="0"/>
              <a:t>시추용 </a:t>
            </a:r>
            <a:r>
              <a:rPr lang="en-US" altLang="ko-KR" dirty="0" smtClean="0"/>
              <a:t>PDC  </a:t>
            </a:r>
            <a:r>
              <a:rPr lang="ko-KR" altLang="en-US" dirty="0" smtClean="0"/>
              <a:t>초도 매출 달성 </a:t>
            </a:r>
            <a:r>
              <a:rPr lang="en-US" altLang="ko-KR" dirty="0" smtClean="0"/>
              <a:t>(</a:t>
            </a:r>
            <a:r>
              <a:rPr lang="ko-KR" altLang="en-US" dirty="0" smtClean="0"/>
              <a:t>중국 </a:t>
            </a:r>
            <a:r>
              <a:rPr lang="en-US" altLang="ko-KR" dirty="0" smtClean="0"/>
              <a:t>1</a:t>
            </a:r>
            <a:r>
              <a:rPr lang="ko-KR" altLang="en-US" dirty="0" smtClean="0"/>
              <a:t>위 업체 등 </a:t>
            </a:r>
            <a:r>
              <a:rPr lang="en-US" altLang="ko-KR" dirty="0" smtClean="0"/>
              <a:t>2</a:t>
            </a:r>
            <a:r>
              <a:rPr lang="ko-KR" altLang="en-US" dirty="0" smtClean="0"/>
              <a:t>개社</a:t>
            </a:r>
            <a:r>
              <a:rPr lang="en-US" altLang="ko-KR" dirty="0" smtClean="0"/>
              <a:t>)</a:t>
            </a:r>
          </a:p>
          <a:p>
            <a:pPr marL="1257300" lvl="2" indent="-342900" defTabSz="957263">
              <a:lnSpc>
                <a:spcPct val="110000"/>
              </a:lnSpc>
              <a:buNone/>
              <a:defRPr/>
            </a:pPr>
            <a:r>
              <a:rPr lang="en-US" altLang="ko-KR" dirty="0" smtClean="0"/>
              <a:t>- </a:t>
            </a:r>
            <a:r>
              <a:rPr lang="ko-KR" altLang="en-US" dirty="0" smtClean="0"/>
              <a:t>북미 </a:t>
            </a:r>
            <a:r>
              <a:rPr lang="en-US" altLang="ko-KR" dirty="0" smtClean="0"/>
              <a:t>Major </a:t>
            </a:r>
            <a:r>
              <a:rPr lang="ko-KR" altLang="en-US" dirty="0" smtClean="0"/>
              <a:t>업체 양산 </a:t>
            </a:r>
            <a:r>
              <a:rPr lang="en-US" altLang="ko-KR" dirty="0" smtClean="0"/>
              <a:t>Test </a:t>
            </a:r>
            <a:r>
              <a:rPr lang="ko-KR" altLang="en-US" dirty="0" smtClean="0"/>
              <a:t>확대</a:t>
            </a:r>
            <a:endParaRPr lang="en-US" altLang="ko-KR" dirty="0" smtClean="0"/>
          </a:p>
          <a:p>
            <a:pPr marL="800100" lvl="1" indent="-342900" defTabSz="957263">
              <a:lnSpc>
                <a:spcPct val="110000"/>
              </a:lnSpc>
              <a:buNone/>
              <a:defRPr/>
            </a:pPr>
            <a:r>
              <a:rPr lang="ko-KR" altLang="en-US" b="1" dirty="0" smtClean="0"/>
              <a:t>④ 일진복합소재</a:t>
            </a:r>
            <a:endParaRPr lang="en-US" altLang="ko-KR" b="1" dirty="0" smtClean="0"/>
          </a:p>
          <a:p>
            <a:pPr marL="1257300" lvl="2" indent="-342900" defTabSz="957263">
              <a:lnSpc>
                <a:spcPct val="110000"/>
              </a:lnSpc>
              <a:buNone/>
              <a:defRPr/>
            </a:pPr>
            <a:r>
              <a:rPr lang="en-US" altLang="ko-KR" dirty="0" smtClean="0"/>
              <a:t>- CNG </a:t>
            </a:r>
            <a:r>
              <a:rPr lang="ko-KR" altLang="en-US" dirty="0" smtClean="0"/>
              <a:t>탱크 미주 첫 수출</a:t>
            </a:r>
            <a:endParaRPr lang="en-US" altLang="ko-KR" dirty="0" smtClean="0"/>
          </a:p>
          <a:p>
            <a:pPr marL="800100" lvl="1" indent="-342900" defTabSz="957263">
              <a:lnSpc>
                <a:spcPct val="110000"/>
              </a:lnSpc>
              <a:buNone/>
              <a:defRPr/>
            </a:pPr>
            <a:endParaRPr lang="en-US" altLang="ko-KR" dirty="0" smtClean="0"/>
          </a:p>
          <a:p>
            <a:pPr marL="800100" lvl="1" indent="-342900" defTabSz="957263">
              <a:lnSpc>
                <a:spcPct val="110000"/>
              </a:lnSpc>
              <a:buNone/>
              <a:defRPr/>
            </a:pPr>
            <a:endParaRPr lang="en-US" altLang="ko-KR" dirty="0" smtClean="0"/>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McK Disclaimer"/>
  <p:tag name="RESIZE" val="Yes"/>
  <p:tag name="LLEFT" val=" 210.125"/>
  <p:tag name="LTOP" val=" 469.875"/>
</p:tagLst>
</file>

<file path=ppt/theme/theme1.xml><?xml version="1.0" encoding="utf-8"?>
<a:theme xmlns:a="http://schemas.openxmlformats.org/drawingml/2006/main" name="Blank">
  <a:themeElements>
    <a:clrScheme name="Blank 16">
      <a:dk1>
        <a:srgbClr val="000000"/>
      </a:dk1>
      <a:lt1>
        <a:srgbClr val="FFFFFF"/>
      </a:lt1>
      <a:dk2>
        <a:srgbClr val="000000"/>
      </a:dk2>
      <a:lt2>
        <a:srgbClr val="000000"/>
      </a:lt2>
      <a:accent1>
        <a:srgbClr val="FFFFFF"/>
      </a:accent1>
      <a:accent2>
        <a:srgbClr val="D2DDFF"/>
      </a:accent2>
      <a:accent3>
        <a:srgbClr val="FFFFFF"/>
      </a:accent3>
      <a:accent4>
        <a:srgbClr val="000000"/>
      </a:accent4>
      <a:accent5>
        <a:srgbClr val="FFFFFF"/>
      </a:accent5>
      <a:accent6>
        <a:srgbClr val="BEC8E7"/>
      </a:accent6>
      <a:hlink>
        <a:srgbClr val="88AADD"/>
      </a:hlink>
      <a:folHlink>
        <a:srgbClr val="003366"/>
      </a:folHlink>
    </a:clrScheme>
    <a:fontScheme name="Blank">
      <a:majorFont>
        <a:latin typeface="Tahoma"/>
        <a:ea typeface="HY그래픽M"/>
        <a:cs typeface=""/>
      </a:majorFont>
      <a:minorFont>
        <a:latin typeface="Tahoma"/>
        <a:ea typeface="HY그래픽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57263"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rgbClr val="000000"/>
            </a:solidFill>
            <a:effectLst/>
            <a:latin typeface="Tahoma" pitchFamily="34" charset="0"/>
            <a:ea typeface="HY그래픽M" pitchFamily="18" charset="-127"/>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ctr" defTabSz="957263" rtl="0" eaLnBrk="1" fontAlgn="base" latinLnBrk="0" hangingPunct="1">
          <a:lnSpc>
            <a:spcPct val="100000"/>
          </a:lnSpc>
          <a:spcBef>
            <a:spcPct val="0"/>
          </a:spcBef>
          <a:spcAft>
            <a:spcPct val="0"/>
          </a:spcAft>
          <a:buClrTx/>
          <a:buSzTx/>
          <a:buFontTx/>
          <a:buNone/>
          <a:tabLst/>
          <a:defRPr kumimoji="1" lang="en-US" sz="1800" b="1" i="0" u="none" strike="noStrike" cap="none" normalizeH="0" baseline="0" smtClean="0">
            <a:ln>
              <a:noFill/>
            </a:ln>
            <a:solidFill>
              <a:srgbClr val="000000"/>
            </a:solidFill>
            <a:effectLst/>
            <a:latin typeface="Tahoma" pitchFamily="34" charset="0"/>
            <a:ea typeface="HY그래픽M" pitchFamily="18" charset="-127"/>
          </a:defRPr>
        </a:defPPr>
      </a:lstStyle>
    </a:lnDef>
  </a:objectDefaults>
  <a:extraClrSchemeLst>
    <a:extraClrScheme>
      <a:clrScheme name="Blank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Blank 3">
        <a:dk1>
          <a:srgbClr val="002960"/>
        </a:dk1>
        <a:lt1>
          <a:srgbClr val="FFFFFF"/>
        </a:lt1>
        <a:dk2>
          <a:srgbClr val="002960"/>
        </a:dk2>
        <a:lt2>
          <a:srgbClr val="FFBE3D"/>
        </a:lt2>
        <a:accent1>
          <a:srgbClr val="0066CC"/>
        </a:accent1>
        <a:accent2>
          <a:srgbClr val="5F8DFF"/>
        </a:accent2>
        <a:accent3>
          <a:srgbClr val="AAACB6"/>
        </a:accent3>
        <a:accent4>
          <a:srgbClr val="DADADA"/>
        </a:accent4>
        <a:accent5>
          <a:srgbClr val="AAB8E2"/>
        </a:accent5>
        <a:accent6>
          <a:srgbClr val="557FE7"/>
        </a:accent6>
        <a:hlink>
          <a:srgbClr val="96C5F8"/>
        </a:hlink>
        <a:folHlink>
          <a:srgbClr val="D8E9FC"/>
        </a:folHlink>
      </a:clrScheme>
      <a:clrMap bg1="dk2" tx1="lt1" bg2="dk1" tx2="lt2" accent1="accent1" accent2="accent2" accent3="accent3" accent4="accent4" accent5="accent5" accent6="accent6" hlink="hlink" folHlink="folHlink"/>
    </a:extraClrScheme>
    <a:extraClrScheme>
      <a:clrScheme name="Blank 4">
        <a:dk1>
          <a:srgbClr val="000000"/>
        </a:dk1>
        <a:lt1>
          <a:srgbClr val="FFFFFF"/>
        </a:lt1>
        <a:dk2>
          <a:srgbClr val="000000"/>
        </a:dk2>
        <a:lt2>
          <a:srgbClr val="FFBE3D"/>
        </a:lt2>
        <a:accent1>
          <a:srgbClr val="002960"/>
        </a:accent1>
        <a:accent2>
          <a:srgbClr val="0066CC"/>
        </a:accent2>
        <a:accent3>
          <a:srgbClr val="AAAAAA"/>
        </a:accent3>
        <a:accent4>
          <a:srgbClr val="DADADA"/>
        </a:accent4>
        <a:accent5>
          <a:srgbClr val="AAACB6"/>
        </a:accent5>
        <a:accent6>
          <a:srgbClr val="005CB9"/>
        </a:accent6>
        <a:hlink>
          <a:srgbClr val="91B0FF"/>
        </a:hlink>
        <a:folHlink>
          <a:srgbClr val="C7E0FB"/>
        </a:folHlink>
      </a:clrScheme>
      <a:clrMap bg1="dk2" tx1="lt1" bg2="dk1" tx2="lt2" accent1="accent1" accent2="accent2" accent3="accent3" accent4="accent4" accent5="accent5" accent6="accent6" hlink="hlink" folHlink="folHlink"/>
    </a:extraClrScheme>
    <a:extraClrScheme>
      <a:clrScheme name="Blank 5">
        <a:dk1>
          <a:srgbClr val="000000"/>
        </a:dk1>
        <a:lt1>
          <a:srgbClr val="FFFFFF"/>
        </a:lt1>
        <a:dk2>
          <a:srgbClr val="002960"/>
        </a:dk2>
        <a:lt2>
          <a:srgbClr val="FFFFFF"/>
        </a:lt2>
        <a:accent1>
          <a:srgbClr val="C7E0FB"/>
        </a:accent1>
        <a:accent2>
          <a:srgbClr val="FFCC66"/>
        </a:accent2>
        <a:accent3>
          <a:srgbClr val="FFFFFF"/>
        </a:accent3>
        <a:accent4>
          <a:srgbClr val="000000"/>
        </a:accent4>
        <a:accent5>
          <a:srgbClr val="E0EDFD"/>
        </a:accent5>
        <a:accent6>
          <a:srgbClr val="E7B95C"/>
        </a:accent6>
        <a:hlink>
          <a:srgbClr val="4F8636"/>
        </a:hlink>
        <a:folHlink>
          <a:srgbClr val="002960"/>
        </a:folHlink>
      </a:clrScheme>
      <a:clrMap bg1="lt1" tx1="dk1" bg2="lt2" tx2="dk2" accent1="accent1" accent2="accent2" accent3="accent3" accent4="accent4" accent5="accent5" accent6="accent6" hlink="hlink" folHlink="folHlink"/>
    </a:extraClrScheme>
    <a:extraClrScheme>
      <a:clrScheme name="Blank 6">
        <a:dk1>
          <a:srgbClr val="002960"/>
        </a:dk1>
        <a:lt1>
          <a:srgbClr val="FFFFFF"/>
        </a:lt1>
        <a:dk2>
          <a:srgbClr val="002960"/>
        </a:dk2>
        <a:lt2>
          <a:srgbClr val="FFBE3D"/>
        </a:lt2>
        <a:accent1>
          <a:srgbClr val="0066CC"/>
        </a:accent1>
        <a:accent2>
          <a:srgbClr val="4F8636"/>
        </a:accent2>
        <a:accent3>
          <a:srgbClr val="AAACB6"/>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7">
        <a:dk1>
          <a:srgbClr val="000000"/>
        </a:dk1>
        <a:lt1>
          <a:srgbClr val="FFFFFF"/>
        </a:lt1>
        <a:dk2>
          <a:srgbClr val="000000"/>
        </a:dk2>
        <a:lt2>
          <a:srgbClr val="FFBE3D"/>
        </a:lt2>
        <a:accent1>
          <a:srgbClr val="0066CC"/>
        </a:accent1>
        <a:accent2>
          <a:srgbClr val="4F8636"/>
        </a:accent2>
        <a:accent3>
          <a:srgbClr val="AAAAAA"/>
        </a:accent3>
        <a:accent4>
          <a:srgbClr val="DADADA"/>
        </a:accent4>
        <a:accent5>
          <a:srgbClr val="AAB8E2"/>
        </a:accent5>
        <a:accent6>
          <a:srgbClr val="477930"/>
        </a:accent6>
        <a:hlink>
          <a:srgbClr val="FF9900"/>
        </a:hlink>
        <a:folHlink>
          <a:srgbClr val="FFBE3D"/>
        </a:folHlink>
      </a:clrScheme>
      <a:clrMap bg1="dk2" tx1="lt1" bg2="dk1" tx2="lt2" accent1="accent1" accent2="accent2" accent3="accent3" accent4="accent4" accent5="accent5" accent6="accent6" hlink="hlink" folHlink="folHlink"/>
    </a:extraClrScheme>
    <a:extraClrScheme>
      <a:clrScheme name="Blank 8">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Blank 9">
        <a:dk1>
          <a:srgbClr val="002960"/>
        </a:dk1>
        <a:lt1>
          <a:srgbClr val="FFFFFF"/>
        </a:lt1>
        <a:dk2>
          <a:srgbClr val="002960"/>
        </a:dk2>
        <a:lt2>
          <a:srgbClr val="FFBE3D"/>
        </a:lt2>
        <a:accent1>
          <a:srgbClr val="0066CC"/>
        </a:accent1>
        <a:accent2>
          <a:srgbClr val="50A2A0"/>
        </a:accent2>
        <a:accent3>
          <a:srgbClr val="AAACB6"/>
        </a:accent3>
        <a:accent4>
          <a:srgbClr val="DADADA"/>
        </a:accent4>
        <a:accent5>
          <a:srgbClr val="AAB8E2"/>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0">
        <a:dk1>
          <a:srgbClr val="000000"/>
        </a:dk1>
        <a:lt1>
          <a:srgbClr val="FFFFFF"/>
        </a:lt1>
        <a:dk2>
          <a:srgbClr val="000000"/>
        </a:dk2>
        <a:lt2>
          <a:srgbClr val="FFBE3D"/>
        </a:lt2>
        <a:accent1>
          <a:srgbClr val="174A7C"/>
        </a:accent1>
        <a:accent2>
          <a:srgbClr val="50A2A0"/>
        </a:accent2>
        <a:accent3>
          <a:srgbClr val="AAAAAA"/>
        </a:accent3>
        <a:accent4>
          <a:srgbClr val="DADADA"/>
        </a:accent4>
        <a:accent5>
          <a:srgbClr val="ABB1BF"/>
        </a:accent5>
        <a:accent6>
          <a:srgbClr val="489291"/>
        </a:accent6>
        <a:hlink>
          <a:srgbClr val="C7C293"/>
        </a:hlink>
        <a:folHlink>
          <a:srgbClr val="FFBE3D"/>
        </a:folHlink>
      </a:clrScheme>
      <a:clrMap bg1="dk2" tx1="lt1" bg2="dk1" tx2="lt2" accent1="accent1" accent2="accent2" accent3="accent3" accent4="accent4" accent5="accent5" accent6="accent6" hlink="hlink" folHlink="folHlink"/>
    </a:extraClrScheme>
    <a:extraClrScheme>
      <a:clrScheme name="Blank 11">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000000"/>
        </a:dk2>
        <a:lt2>
          <a:srgbClr val="000000"/>
        </a:lt2>
        <a:accent1>
          <a:srgbClr val="FFFFFF"/>
        </a:accent1>
        <a:accent2>
          <a:srgbClr val="DDDDFF"/>
        </a:accent2>
        <a:accent3>
          <a:srgbClr val="FFFFFF"/>
        </a:accent3>
        <a:accent4>
          <a:srgbClr val="000000"/>
        </a:accent4>
        <a:accent5>
          <a:srgbClr val="FFFFFF"/>
        </a:accent5>
        <a:accent6>
          <a:srgbClr val="C8C8E7"/>
        </a:accent6>
        <a:hlink>
          <a:srgbClr val="99AADD"/>
        </a:hlink>
        <a:folHlink>
          <a:srgbClr val="00336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0000"/>
        </a:dk2>
        <a:lt2>
          <a:srgbClr val="000000"/>
        </a:lt2>
        <a:accent1>
          <a:srgbClr val="FFFFFF"/>
        </a:accent1>
        <a:accent2>
          <a:srgbClr val="DDDDFF"/>
        </a:accent2>
        <a:accent3>
          <a:srgbClr val="FFFFFF"/>
        </a:accent3>
        <a:accent4>
          <a:srgbClr val="000000"/>
        </a:accent4>
        <a:accent5>
          <a:srgbClr val="FFFFFF"/>
        </a:accent5>
        <a:accent6>
          <a:srgbClr val="C8C8E7"/>
        </a:accent6>
        <a:hlink>
          <a:srgbClr val="88AADD"/>
        </a:hlink>
        <a:folHlink>
          <a:srgbClr val="003366"/>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0000"/>
        </a:dk2>
        <a:lt2>
          <a:srgbClr val="000000"/>
        </a:lt2>
        <a:accent1>
          <a:srgbClr val="FFFFFF"/>
        </a:accent1>
        <a:accent2>
          <a:srgbClr val="CCDDFF"/>
        </a:accent2>
        <a:accent3>
          <a:srgbClr val="FFFFFF"/>
        </a:accent3>
        <a:accent4>
          <a:srgbClr val="000000"/>
        </a:accent4>
        <a:accent5>
          <a:srgbClr val="FFFFFF"/>
        </a:accent5>
        <a:accent6>
          <a:srgbClr val="B9C8E7"/>
        </a:accent6>
        <a:hlink>
          <a:srgbClr val="88AADD"/>
        </a:hlink>
        <a:folHlink>
          <a:srgbClr val="003366"/>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0000"/>
        </a:dk2>
        <a:lt2>
          <a:srgbClr val="000000"/>
        </a:lt2>
        <a:accent1>
          <a:srgbClr val="FFFFFF"/>
        </a:accent1>
        <a:accent2>
          <a:srgbClr val="D2DDFF"/>
        </a:accent2>
        <a:accent3>
          <a:srgbClr val="FFFFFF"/>
        </a:accent3>
        <a:accent4>
          <a:srgbClr val="000000"/>
        </a:accent4>
        <a:accent5>
          <a:srgbClr val="FFFFFF"/>
        </a:accent5>
        <a:accent6>
          <a:srgbClr val="BEC8E7"/>
        </a:accent6>
        <a:hlink>
          <a:srgbClr val="88AADD"/>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78390</TotalTime>
  <Words>973</Words>
  <Application>Microsoft Office PowerPoint</Application>
  <PresentationFormat>A4 용지(210x297mm)</PresentationFormat>
  <Paragraphs>320</Paragraphs>
  <Slides>16</Slides>
  <Notes>9</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16</vt:i4>
      </vt:variant>
    </vt:vector>
  </HeadingPairs>
  <TitlesOfParts>
    <vt:vector size="18" baseType="lpstr">
      <vt:lpstr>Blank</vt:lpstr>
      <vt:lpstr>차트</vt:lpstr>
      <vt:lpstr>일진다이아몬드 경영설명회 </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vector>
  </TitlesOfParts>
  <Company>LOOXENT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IJ CF PSM</dc:title>
  <dc:creator>ijmail</dc:creator>
  <cp:lastModifiedBy>IJMAIL</cp:lastModifiedBy>
  <cp:revision>8236</cp:revision>
  <cp:lastPrinted>2006-08-30T13:33:06Z</cp:lastPrinted>
  <dcterms:created xsi:type="dcterms:W3CDTF">2006-10-12T07:32:12Z</dcterms:created>
  <dcterms:modified xsi:type="dcterms:W3CDTF">2013-09-03T00:28:29Z</dcterms:modified>
</cp:coreProperties>
</file>