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charts/colors8.xml" ContentType="application/vnd.ms-office.chartcolorstyle+xml"/>
  <Override PartName="/ppt/charts/style2.xml" ContentType="application/vnd.ms-office.chart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rts/colors6.xml" ContentType="application/vnd.ms-office.chartcolor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charts/style11.xml" ContentType="application/vnd.ms-office.chartstyle+xml"/>
  <Override PartName="/ppt/charts/colors4.xml" ContentType="application/vnd.ms-office.chartcolor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charts/colors2.xml" ContentType="application/vnd.ms-office.chartcolorstyle+xml"/>
  <Override PartName="/ppt/charts/colors3.xml" ContentType="application/vnd.ms-office.chartcolorstyl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olors11.xml" ContentType="application/vnd.ms-office.chartcolorstyle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10.xml" ContentType="application/vnd.openxmlformats-officedocument.drawingml.chart+xml"/>
  <Override PartName="/ppt/charts/colors10.xml" ContentType="application/vnd.ms-office.chartcolorstyle+xml"/>
  <Override PartName="/ppt/charts/style9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style6.xml" ContentType="application/vnd.ms-office.chartstyl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charts/style4.xml" ContentType="application/vnd.ms-office.chartstyle+xml"/>
  <Override PartName="/ppt/charts/style3.xml" ContentType="application/vnd.ms-office.chartstyle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charts/colors9.xml" ContentType="application/vnd.ms-office.chartcolorstyle+xml"/>
  <Override PartName="/ppt/charts/style1.xml" ContentType="application/vnd.ms-office.chart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charts/colors7.xml" ContentType="application/vnd.ms-office.chartcolor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charts/style10.xml" ContentType="application/vnd.ms-office.chartstyle+xml"/>
  <Override PartName="/ppt/charts/colors5.xml" ContentType="application/vnd.ms-office.chartcolor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0" r:id="rId2"/>
    <p:sldId id="278" r:id="rId3"/>
    <p:sldId id="276" r:id="rId4"/>
    <p:sldId id="281" r:id="rId5"/>
    <p:sldId id="277" r:id="rId6"/>
    <p:sldId id="284" r:id="rId7"/>
    <p:sldId id="282" r:id="rId8"/>
    <p:sldId id="283" r:id="rId9"/>
  </p:sldIdLst>
  <p:sldSz cx="9906000" cy="6858000" type="A4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E2E2E2"/>
    <a:srgbClr val="7FA3CF"/>
    <a:srgbClr val="F2F2F2"/>
    <a:srgbClr val="ED7D3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9" autoAdjust="0"/>
    <p:restoredTop sz="94764" autoAdjust="0"/>
  </p:normalViewPr>
  <p:slideViewPr>
    <p:cSldViewPr snapToGrid="0">
      <p:cViewPr varScale="1">
        <p:scale>
          <a:sx n="84" d="100"/>
          <a:sy n="84" d="100"/>
        </p:scale>
        <p:origin x="-408" y="-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D:\KG%20Chemicals\08.%20&#44160;&#53664;&#51088;&#47308;\04.%20IR\2016.08\data.xlsx" TargetMode="External"/></Relationships>
</file>

<file path=ppt/charts/_rels/chart10.xml.rels><?xml version="1.0" encoding="UTF-8" standalone="yes"?>
<Relationships xmlns="http://schemas.openxmlformats.org/package/2006/relationships"><Relationship Id="rId3" Type="http://schemas.microsoft.com/office/2011/relationships/chartStyle" Target="style10.xml"/><Relationship Id="rId2" Type="http://schemas.microsoft.com/office/2011/relationships/chartColorStyle" Target="colors10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Style" Target="style11.xml"/><Relationship Id="rId2" Type="http://schemas.microsoft.com/office/2011/relationships/chartColorStyle" Target="colors11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oleObject" Target="file:///D:\KG%20Chemicals\08.%20&#44160;&#53664;&#51088;&#47308;\04.%20IR\2016.08\data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Style" Target="style3.xml"/><Relationship Id="rId2" Type="http://schemas.microsoft.com/office/2011/relationships/chartColorStyle" Target="colors3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Style" Target="style4.xml"/><Relationship Id="rId2" Type="http://schemas.microsoft.com/office/2011/relationships/chartColorStyle" Target="colors4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Style" Target="style5.xml"/><Relationship Id="rId2" Type="http://schemas.microsoft.com/office/2011/relationships/chartColorStyle" Target="colors5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Style" Target="style6.xml"/><Relationship Id="rId2" Type="http://schemas.microsoft.com/office/2011/relationships/chartColorStyle" Target="colors6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Style" Target="style7.xml"/><Relationship Id="rId2" Type="http://schemas.microsoft.com/office/2011/relationships/chartColorStyle" Target="colors7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Style" Target="style8.xml"/><Relationship Id="rId2" Type="http://schemas.microsoft.com/office/2011/relationships/chartColorStyle" Target="colors8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Style" Target="style9.xml"/><Relationship Id="rId2" Type="http://schemas.microsoft.com/office/2011/relationships/chartColorStyle" Target="colors9.xml"/><Relationship Id="rId1" Type="http://schemas.openxmlformats.org/officeDocument/2006/relationships/oleObject" Target="file:///D:\KG%20Chemicals\08.%20&#44160;&#53664;&#51088;&#47308;\04.%20IR\2016.08\16&#45380;%20IR%20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200" b="0" dirty="0"/>
              <a:t>사업부문별 </a:t>
            </a:r>
            <a:r>
              <a:rPr lang="ko-KR" altLang="en-US" sz="1200" b="0" dirty="0" smtClean="0"/>
              <a:t>매출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단위</a:t>
            </a:r>
            <a:r>
              <a:rPr lang="en-US" altLang="ko-KR" sz="1000" b="0" dirty="0" smtClean="0"/>
              <a:t>:</a:t>
            </a:r>
            <a:r>
              <a:rPr lang="ko-KR" altLang="en-US" sz="1000" b="0" smtClean="0"/>
              <a:t>억원</a:t>
            </a:r>
            <a:r>
              <a:rPr lang="en-US" altLang="ko-KR" sz="1000" b="0" dirty="0" smtClean="0"/>
              <a:t>)</a:t>
            </a:r>
            <a:endParaRPr lang="ko-KR" sz="1200" b="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Sheet1!$D$28</c:f>
              <c:strCache>
                <c:ptCount val="1"/>
                <c:pt idx="0">
                  <c:v>'15.1H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Sheet1!$C$29:$C$31</c:f>
              <c:strCache>
                <c:ptCount val="3"/>
                <c:pt idx="0">
                  <c:v>비료사업</c:v>
                </c:pt>
                <c:pt idx="1">
                  <c:v>건설소재사업</c:v>
                </c:pt>
                <c:pt idx="2">
                  <c:v>환경사업</c:v>
                </c:pt>
              </c:strCache>
            </c:strRef>
          </c:cat>
          <c:val>
            <c:numRef>
              <c:f>Sheet1!$D$29:$D$31</c:f>
              <c:numCache>
                <c:formatCode>#,##0,,\ ;[Red]\-#,##0,,\ </c:formatCode>
                <c:ptCount val="3"/>
                <c:pt idx="0">
                  <c:v>551267426.03999996</c:v>
                </c:pt>
                <c:pt idx="1">
                  <c:v>327312215.44999999</c:v>
                </c:pt>
                <c:pt idx="2">
                  <c:v>70988386.420000002</c:v>
                </c:pt>
              </c:numCache>
            </c:numRef>
          </c:val>
        </c:ser>
        <c:ser>
          <c:idx val="1"/>
          <c:order val="1"/>
          <c:tx>
            <c:strRef>
              <c:f>Sheet1!$E$28</c:f>
              <c:strCache>
                <c:ptCount val="1"/>
                <c:pt idx="0">
                  <c:v>'16.1H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Sheet1!$C$29:$C$31</c:f>
              <c:strCache>
                <c:ptCount val="3"/>
                <c:pt idx="0">
                  <c:v>비료사업</c:v>
                </c:pt>
                <c:pt idx="1">
                  <c:v>건설소재사업</c:v>
                </c:pt>
                <c:pt idx="2">
                  <c:v>환경사업</c:v>
                </c:pt>
              </c:strCache>
            </c:strRef>
          </c:cat>
          <c:val>
            <c:numRef>
              <c:f>Sheet1!$E$29:$E$31</c:f>
              <c:numCache>
                <c:formatCode>#,##0,,\ ;[Red]\-#,##0,,\ </c:formatCode>
                <c:ptCount val="3"/>
                <c:pt idx="0">
                  <c:v>489661194.41000003</c:v>
                </c:pt>
                <c:pt idx="1">
                  <c:v>331498388.08999991</c:v>
                </c:pt>
                <c:pt idx="2">
                  <c:v>84059198.069999993</c:v>
                </c:pt>
              </c:numCache>
            </c:numRef>
          </c:val>
        </c:ser>
        <c:dLbls/>
        <c:gapWidth val="199"/>
        <c:axId val="83486592"/>
        <c:axId val="83488128"/>
      </c:barChart>
      <c:catAx>
        <c:axId val="834865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88128"/>
        <c:crosses val="autoZero"/>
        <c:auto val="1"/>
        <c:lblAlgn val="ctr"/>
        <c:lblOffset val="100"/>
      </c:catAx>
      <c:valAx>
        <c:axId val="834881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#,##0,,\ ;[Red]\-#,##0,,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34865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30222045038095"/>
          <c:y val="0.246811103167449"/>
          <c:w val="0.22284405074365704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dirty="0" smtClean="0"/>
              <a:t>탁도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단위</a:t>
            </a:r>
            <a:r>
              <a:rPr lang="en-US" altLang="ko-KR" sz="1000" dirty="0" smtClean="0"/>
              <a:t>:NTU)</a:t>
            </a:r>
            <a:endParaRPr lang="ko-KR" altLang="en-US" sz="11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Sheet2!$B$173</c:f>
              <c:strCache>
                <c:ptCount val="1"/>
                <c:pt idx="0">
                  <c:v>기존제품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Sheet2!$C$172</c:f>
              <c:strCache>
                <c:ptCount val="1"/>
                <c:pt idx="0">
                  <c:v>탁도</c:v>
                </c:pt>
              </c:strCache>
            </c:strRef>
          </c:cat>
          <c:val>
            <c:numRef>
              <c:f>Sheet2!$C$173</c:f>
              <c:numCache>
                <c:formatCode>#,##0.000_ ;[Red]\-#,##0.000\ </c:formatCode>
                <c:ptCount val="1"/>
                <c:pt idx="0">
                  <c:v>0.57600000000000007</c:v>
                </c:pt>
              </c:numCache>
            </c:numRef>
          </c:val>
        </c:ser>
        <c:ser>
          <c:idx val="1"/>
          <c:order val="1"/>
          <c:tx>
            <c:strRef>
              <c:f>Sheet2!$B$174</c:f>
              <c:strCache>
                <c:ptCount val="1"/>
                <c:pt idx="0">
                  <c:v>조류제거제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Sheet2!$C$172</c:f>
              <c:strCache>
                <c:ptCount val="1"/>
                <c:pt idx="0">
                  <c:v>탁도</c:v>
                </c:pt>
              </c:strCache>
            </c:strRef>
          </c:cat>
          <c:val>
            <c:numRef>
              <c:f>Sheet2!$C$174</c:f>
              <c:numCache>
                <c:formatCode>#,##0.000_ ;[Red]\-#,##0.000\ </c:formatCode>
                <c:ptCount val="1"/>
                <c:pt idx="0">
                  <c:v>0.41600000000000004</c:v>
                </c:pt>
              </c:numCache>
            </c:numRef>
          </c:val>
        </c:ser>
        <c:dLbls/>
        <c:gapWidth val="219"/>
        <c:overlap val="-27"/>
        <c:axId val="87869312"/>
        <c:axId val="87870848"/>
      </c:barChart>
      <c:catAx>
        <c:axId val="87869312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87870848"/>
        <c:crosses val="autoZero"/>
        <c:auto val="1"/>
        <c:lblAlgn val="ctr"/>
        <c:lblOffset val="100"/>
      </c:catAx>
      <c:valAx>
        <c:axId val="8787084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_ ;[Red]\-#,##0.000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869312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dirty="0" err="1" smtClean="0"/>
              <a:t>조류개체수</a:t>
            </a:r>
            <a:r>
              <a:rPr lang="ko-KR" altLang="en-US" sz="1100" dirty="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단위</a:t>
            </a:r>
            <a:r>
              <a:rPr lang="en-US" altLang="ko-KR" sz="1000" dirty="0" smtClean="0"/>
              <a:t>:cells/ml)</a:t>
            </a:r>
            <a:endParaRPr lang="ko-KR" altLang="en-US" sz="1100" dirty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Sheet2!$B$173</c:f>
              <c:strCache>
                <c:ptCount val="1"/>
                <c:pt idx="0">
                  <c:v>기존제품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Sheet2!$D$172</c:f>
              <c:strCache>
                <c:ptCount val="1"/>
                <c:pt idx="0">
                  <c:v>조류개체수</c:v>
                </c:pt>
              </c:strCache>
            </c:strRef>
          </c:cat>
          <c:val>
            <c:numRef>
              <c:f>Sheet2!$D$173</c:f>
              <c:numCache>
                <c:formatCode>#,##0_ ;[Red]\-#,##0\ </c:formatCode>
                <c:ptCount val="1"/>
                <c:pt idx="0">
                  <c:v>4085</c:v>
                </c:pt>
              </c:numCache>
            </c:numRef>
          </c:val>
        </c:ser>
        <c:ser>
          <c:idx val="1"/>
          <c:order val="1"/>
          <c:tx>
            <c:strRef>
              <c:f>Sheet2!$B$174</c:f>
              <c:strCache>
                <c:ptCount val="1"/>
                <c:pt idx="0">
                  <c:v>조류제거제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Val val="1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Sheet2!$D$172</c:f>
              <c:strCache>
                <c:ptCount val="1"/>
                <c:pt idx="0">
                  <c:v>조류개체수</c:v>
                </c:pt>
              </c:strCache>
            </c:strRef>
          </c:cat>
          <c:val>
            <c:numRef>
              <c:f>Sheet2!$D$174</c:f>
              <c:numCache>
                <c:formatCode>#,##0_ ;[Red]\-#,##0\ </c:formatCode>
                <c:ptCount val="1"/>
                <c:pt idx="0">
                  <c:v>1748</c:v>
                </c:pt>
              </c:numCache>
            </c:numRef>
          </c:val>
        </c:ser>
        <c:dLbls/>
        <c:gapWidth val="219"/>
        <c:overlap val="-27"/>
        <c:axId val="87916928"/>
        <c:axId val="87918464"/>
      </c:barChart>
      <c:catAx>
        <c:axId val="87916928"/>
        <c:scaling>
          <c:orientation val="minMax"/>
        </c:scaling>
        <c:delete val="1"/>
        <c:axPos val="b"/>
        <c:numFmt formatCode="General" sourceLinked="1"/>
        <c:majorTickMark val="none"/>
        <c:tickLblPos val="none"/>
        <c:crossAx val="87918464"/>
        <c:crosses val="autoZero"/>
        <c:auto val="1"/>
        <c:lblAlgn val="ctr"/>
        <c:lblOffset val="100"/>
      </c:catAx>
      <c:valAx>
        <c:axId val="8791846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0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16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ko-KR" altLang="en-US" sz="1200" b="0" dirty="0"/>
              <a:t>사업부문별 </a:t>
            </a:r>
            <a:r>
              <a:rPr lang="ko-KR" altLang="en-US" sz="1200" b="0" dirty="0" smtClean="0"/>
              <a:t>영업이익</a:t>
            </a:r>
            <a:r>
              <a:rPr lang="ko-KR" altLang="en-US" sz="1000" b="0" dirty="0" smtClean="0"/>
              <a:t> </a:t>
            </a:r>
            <a:r>
              <a:rPr lang="en-US" altLang="ko-KR" sz="1000" b="0" dirty="0" smtClean="0"/>
              <a:t>(</a:t>
            </a:r>
            <a:r>
              <a:rPr lang="ko-KR" altLang="en-US" sz="1000" b="0" smtClean="0"/>
              <a:t>단위</a:t>
            </a:r>
            <a:r>
              <a:rPr lang="en-US" altLang="ko-KR" sz="1000" b="0" dirty="0" smtClean="0"/>
              <a:t>:</a:t>
            </a:r>
            <a:r>
              <a:rPr lang="ko-KR" altLang="en-US" sz="1000" b="0" smtClean="0"/>
              <a:t>억원</a:t>
            </a:r>
            <a:r>
              <a:rPr lang="en-US" altLang="ko-KR" sz="1000" b="0" dirty="0" smtClean="0"/>
              <a:t>)</a:t>
            </a:r>
            <a:endParaRPr lang="ko-KR" altLang="en-US" sz="1200" b="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clustered"/>
        <c:ser>
          <c:idx val="0"/>
          <c:order val="0"/>
          <c:tx>
            <c:strRef>
              <c:f>Sheet1!$D$33</c:f>
              <c:strCache>
                <c:ptCount val="1"/>
                <c:pt idx="0">
                  <c:v>'15.1H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dLbl>
              <c:idx val="2"/>
              <c:layout>
                <c:manualLayout>
                  <c:x val="0"/>
                  <c:y val="0.12106141141607876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Sheet1!$C$34:$C$36</c:f>
              <c:strCache>
                <c:ptCount val="3"/>
                <c:pt idx="0">
                  <c:v>비료사업</c:v>
                </c:pt>
                <c:pt idx="1">
                  <c:v>건설소재사업</c:v>
                </c:pt>
                <c:pt idx="2">
                  <c:v>환경사업</c:v>
                </c:pt>
              </c:strCache>
            </c:strRef>
          </c:cat>
          <c:val>
            <c:numRef>
              <c:f>Sheet1!$D$34:$D$36</c:f>
              <c:numCache>
                <c:formatCode>#,##0,,\ ;[Red]\-#,##0,,\ </c:formatCode>
                <c:ptCount val="3"/>
                <c:pt idx="0">
                  <c:v>27781443.399999999</c:v>
                </c:pt>
                <c:pt idx="1">
                  <c:v>38424288.830000006</c:v>
                </c:pt>
                <c:pt idx="2">
                  <c:v>-4054579.08</c:v>
                </c:pt>
              </c:numCache>
            </c:numRef>
          </c:val>
        </c:ser>
        <c:ser>
          <c:idx val="1"/>
          <c:order val="1"/>
          <c:tx>
            <c:strRef>
              <c:f>Sheet1!$E$33</c:f>
              <c:strCache>
                <c:ptCount val="1"/>
                <c:pt idx="0">
                  <c:v>'16.1H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dLbl>
              <c:idx val="0"/>
              <c:layout>
                <c:manualLayout>
                  <c:x val="-2.8385707538152882E-17"/>
                  <c:y val="8.9480173655362497E-2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0.10527120698765974"/>
                </c:manualLayout>
              </c:layout>
              <c:showVal val="1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Sheet1!$C$34:$C$36</c:f>
              <c:strCache>
                <c:ptCount val="3"/>
                <c:pt idx="0">
                  <c:v>비료사업</c:v>
                </c:pt>
                <c:pt idx="1">
                  <c:v>건설소재사업</c:v>
                </c:pt>
                <c:pt idx="2">
                  <c:v>환경사업</c:v>
                </c:pt>
              </c:strCache>
            </c:strRef>
          </c:cat>
          <c:val>
            <c:numRef>
              <c:f>Sheet1!$E$34:$E$36</c:f>
              <c:numCache>
                <c:formatCode>#,##0,,\ ;[Red]\-#,##0,,\ </c:formatCode>
                <c:ptCount val="3"/>
                <c:pt idx="0">
                  <c:v>-1866087.48</c:v>
                </c:pt>
                <c:pt idx="1">
                  <c:v>44439069.270000003</c:v>
                </c:pt>
                <c:pt idx="2">
                  <c:v>-2892476.48</c:v>
                </c:pt>
              </c:numCache>
            </c:numRef>
          </c:val>
        </c:ser>
        <c:dLbls/>
        <c:gapWidth val="199"/>
        <c:axId val="84125184"/>
        <c:axId val="84126720"/>
      </c:barChart>
      <c:catAx>
        <c:axId val="8412518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126720"/>
        <c:crosses val="autoZero"/>
        <c:auto val="1"/>
        <c:lblAlgn val="ctr"/>
        <c:lblOffset val="100"/>
      </c:catAx>
      <c:valAx>
        <c:axId val="8412672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#,##0,,\ ;[Red]\-#,##0,,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125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7330223097112859"/>
          <c:y val="0.25733814523184606"/>
          <c:w val="0.22284405074365701"/>
          <c:h val="7.8125546806649182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dirty="0"/>
              <a:t>건설소재사업 판매량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/>
              <a:t>단위</a:t>
            </a:r>
            <a:r>
              <a:rPr lang="en-US" altLang="ko-KR" sz="1000" dirty="0"/>
              <a:t>:</a:t>
            </a:r>
            <a:r>
              <a:rPr lang="ko-KR" altLang="en-US" sz="1000"/>
              <a:t>톤</a:t>
            </a:r>
            <a:r>
              <a:rPr lang="en-US" altLang="ko-KR" sz="1000" dirty="0"/>
              <a:t>)</a:t>
            </a:r>
            <a:endParaRPr lang="ko-KR" altLang="en-US" sz="10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Sheet2!$B$139</c:f>
              <c:strCache>
                <c:ptCount val="1"/>
                <c:pt idx="0">
                  <c:v>PC계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Sheet2!$C$138:$F$138</c:f>
              <c:strCache>
                <c:ptCount val="4"/>
                <c:pt idx="0">
                  <c:v>13.1H</c:v>
                </c:pt>
                <c:pt idx="1">
                  <c:v>14.1H</c:v>
                </c:pt>
                <c:pt idx="2">
                  <c:v>15.1H</c:v>
                </c:pt>
                <c:pt idx="3">
                  <c:v>16.1H</c:v>
                </c:pt>
              </c:strCache>
            </c:strRef>
          </c:cat>
          <c:val>
            <c:numRef>
              <c:f>Sheet2!$C$139:$F$139</c:f>
              <c:numCache>
                <c:formatCode>#,##0_ ;[Red]\-#,##0\ </c:formatCode>
                <c:ptCount val="4"/>
                <c:pt idx="0">
                  <c:v>10266</c:v>
                </c:pt>
                <c:pt idx="1">
                  <c:v>11742.249999999996</c:v>
                </c:pt>
                <c:pt idx="2">
                  <c:v>14134.933999999997</c:v>
                </c:pt>
                <c:pt idx="3">
                  <c:v>16656.133000000002</c:v>
                </c:pt>
              </c:numCache>
            </c:numRef>
          </c:val>
        </c:ser>
        <c:ser>
          <c:idx val="1"/>
          <c:order val="1"/>
          <c:tx>
            <c:strRef>
              <c:f>Sheet2!$B$140</c:f>
              <c:strCache>
                <c:ptCount val="1"/>
                <c:pt idx="0">
                  <c:v>나프탈렌계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Sheet2!$C$138:$F$138</c:f>
              <c:strCache>
                <c:ptCount val="4"/>
                <c:pt idx="0">
                  <c:v>13.1H</c:v>
                </c:pt>
                <c:pt idx="1">
                  <c:v>14.1H</c:v>
                </c:pt>
                <c:pt idx="2">
                  <c:v>15.1H</c:v>
                </c:pt>
                <c:pt idx="3">
                  <c:v>16.1H</c:v>
                </c:pt>
              </c:strCache>
            </c:strRef>
          </c:cat>
          <c:val>
            <c:numRef>
              <c:f>Sheet2!$C$140:$F$140</c:f>
              <c:numCache>
                <c:formatCode>#,##0_ ;[Red]\-#,##0\ </c:formatCode>
                <c:ptCount val="4"/>
                <c:pt idx="0">
                  <c:v>22133</c:v>
                </c:pt>
                <c:pt idx="1">
                  <c:v>20234.401399999999</c:v>
                </c:pt>
                <c:pt idx="2">
                  <c:v>19008.833999999995</c:v>
                </c:pt>
                <c:pt idx="3">
                  <c:v>19430.970319999997</c:v>
                </c:pt>
              </c:numCache>
            </c:numRef>
          </c:val>
        </c:ser>
        <c:ser>
          <c:idx val="2"/>
          <c:order val="2"/>
          <c:tx>
            <c:strRef>
              <c:f>Sheet2!$B$141</c:f>
              <c:strCache>
                <c:ptCount val="1"/>
                <c:pt idx="0">
                  <c:v>다이웰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Sheet2!$C$138:$F$138</c:f>
              <c:strCache>
                <c:ptCount val="4"/>
                <c:pt idx="0">
                  <c:v>13.1H</c:v>
                </c:pt>
                <c:pt idx="1">
                  <c:v>14.1H</c:v>
                </c:pt>
                <c:pt idx="2">
                  <c:v>15.1H</c:v>
                </c:pt>
                <c:pt idx="3">
                  <c:v>16.1H</c:v>
                </c:pt>
              </c:strCache>
            </c:strRef>
          </c:cat>
          <c:val>
            <c:numRef>
              <c:f>Sheet2!$C$141:$F$141</c:f>
              <c:numCache>
                <c:formatCode>#,##0_ ;[Red]\-#,##0\ </c:formatCode>
                <c:ptCount val="4"/>
                <c:pt idx="0">
                  <c:v>4856</c:v>
                </c:pt>
                <c:pt idx="1">
                  <c:v>6137.5650999999989</c:v>
                </c:pt>
                <c:pt idx="2">
                  <c:v>6188.2128500000008</c:v>
                </c:pt>
                <c:pt idx="3">
                  <c:v>7596.0403999999999</c:v>
                </c:pt>
              </c:numCache>
            </c:numRef>
          </c:val>
        </c:ser>
        <c:ser>
          <c:idx val="3"/>
          <c:order val="3"/>
          <c:tx>
            <c:strRef>
              <c:f>Sheet2!$B$142</c:f>
              <c:strCache>
                <c:ptCount val="1"/>
                <c:pt idx="0">
                  <c:v>혼화제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Sheet2!$C$138:$F$138</c:f>
              <c:strCache>
                <c:ptCount val="4"/>
                <c:pt idx="0">
                  <c:v>13.1H</c:v>
                </c:pt>
                <c:pt idx="1">
                  <c:v>14.1H</c:v>
                </c:pt>
                <c:pt idx="2">
                  <c:v>15.1H</c:v>
                </c:pt>
                <c:pt idx="3">
                  <c:v>16.1H</c:v>
                </c:pt>
              </c:strCache>
            </c:strRef>
          </c:cat>
          <c:val>
            <c:numRef>
              <c:f>Sheet2!$C$142:$F$142</c:f>
              <c:numCache>
                <c:formatCode>#,##0_ ;[Red]\-#,##0\ </c:formatCode>
                <c:ptCount val="4"/>
                <c:pt idx="0">
                  <c:v>1510</c:v>
                </c:pt>
                <c:pt idx="1">
                  <c:v>1786</c:v>
                </c:pt>
                <c:pt idx="2">
                  <c:v>2708</c:v>
                </c:pt>
                <c:pt idx="3">
                  <c:v>2288.2200000000003</c:v>
                </c:pt>
              </c:numCache>
            </c:numRef>
          </c:val>
        </c:ser>
        <c:dLbls/>
        <c:overlap val="100"/>
        <c:axId val="84360192"/>
        <c:axId val="84378368"/>
      </c:barChart>
      <c:catAx>
        <c:axId val="84360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378368"/>
        <c:crosses val="autoZero"/>
        <c:auto val="1"/>
        <c:lblAlgn val="ctr"/>
        <c:lblOffset val="100"/>
      </c:catAx>
      <c:valAx>
        <c:axId val="8437836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360192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legend>
      <c:legendPos val="b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PC </a:t>
            </a:r>
            <a:r>
              <a:rPr lang="ko-KR" altLang="en-US" sz="1000"/>
              <a:t>생산능력 </a:t>
            </a:r>
            <a:r>
              <a:rPr lang="en-US" altLang="ko-KR" sz="800" dirty="0"/>
              <a:t>(</a:t>
            </a:r>
            <a:r>
              <a:rPr lang="ko-KR" altLang="en-US" sz="800"/>
              <a:t>단위</a:t>
            </a:r>
            <a:r>
              <a:rPr lang="en-US" altLang="ko-KR" sz="800" dirty="0"/>
              <a:t>:</a:t>
            </a:r>
            <a:r>
              <a:rPr lang="ko-KR" altLang="en-US" sz="800"/>
              <a:t>톤</a:t>
            </a:r>
            <a:r>
              <a:rPr lang="en-US" altLang="ko-KR" sz="800" dirty="0"/>
              <a:t>/</a:t>
            </a:r>
            <a:r>
              <a:rPr lang="ko-KR" altLang="en-US" sz="800"/>
              <a:t>년</a:t>
            </a:r>
            <a:r>
              <a:rPr lang="en-US" altLang="ko-KR" sz="800" dirty="0"/>
              <a:t>)</a:t>
            </a:r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ndard"/>
        <c:ser>
          <c:idx val="0"/>
          <c:order val="0"/>
          <c:tx>
            <c:strRef>
              <c:f>Sheet2!$B$6</c:f>
              <c:strCache>
                <c:ptCount val="1"/>
                <c:pt idx="0">
                  <c:v>Capa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Sheet2!$C$5:$H$5</c:f>
              <c:strCache>
                <c:ptCount val="6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  <c:pt idx="5">
                  <c:v>'16 末</c:v>
                </c:pt>
              </c:strCache>
            </c:strRef>
          </c:cat>
          <c:val>
            <c:numRef>
              <c:f>Sheet2!$C$6:$H$6</c:f>
              <c:numCache>
                <c:formatCode>#,##0_ ;[Red]\-#,##0\ </c:formatCode>
                <c:ptCount val="6"/>
                <c:pt idx="0">
                  <c:v>12000</c:v>
                </c:pt>
                <c:pt idx="1">
                  <c:v>24000</c:v>
                </c:pt>
                <c:pt idx="2">
                  <c:v>24000</c:v>
                </c:pt>
                <c:pt idx="3">
                  <c:v>44700</c:v>
                </c:pt>
                <c:pt idx="4">
                  <c:v>44700</c:v>
                </c:pt>
                <c:pt idx="5">
                  <c:v>66700</c:v>
                </c:pt>
              </c:numCache>
            </c:numRef>
          </c:val>
        </c:ser>
        <c:dLbls/>
        <c:marker val="1"/>
        <c:axId val="84420480"/>
        <c:axId val="84422016"/>
      </c:lineChart>
      <c:catAx>
        <c:axId val="84420480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22016"/>
        <c:crosses val="autoZero"/>
        <c:auto val="1"/>
        <c:lblAlgn val="ctr"/>
        <c:lblOffset val="100"/>
      </c:catAx>
      <c:valAx>
        <c:axId val="8442201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20480"/>
        <c:crosses val="autoZero"/>
        <c:crossBetween val="between"/>
        <c:majorUnit val="20000"/>
      </c:valAx>
      <c:spPr>
        <a:noFill/>
        <a:ln>
          <a:noFill/>
        </a:ln>
        <a:effectLst/>
      </c:spPr>
    </c:plotArea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dirty="0"/>
              <a:t>PC</a:t>
            </a:r>
            <a:r>
              <a:rPr lang="en-US" altLang="ko-KR" sz="1000" baseline="0" dirty="0"/>
              <a:t> </a:t>
            </a:r>
            <a:r>
              <a:rPr lang="ko-KR" altLang="en-US" sz="1000" baseline="0"/>
              <a:t>매출수량 </a:t>
            </a:r>
            <a:r>
              <a:rPr lang="en-US" altLang="ko-KR" sz="800" baseline="0" dirty="0"/>
              <a:t>(</a:t>
            </a:r>
            <a:r>
              <a:rPr lang="ko-KR" altLang="en-US" sz="800" baseline="0"/>
              <a:t>단위</a:t>
            </a:r>
            <a:r>
              <a:rPr lang="en-US" altLang="ko-KR" sz="800" baseline="0" dirty="0"/>
              <a:t>:</a:t>
            </a:r>
            <a:r>
              <a:rPr lang="ko-KR" altLang="en-US" sz="800" baseline="0"/>
              <a:t>톤</a:t>
            </a:r>
            <a:r>
              <a:rPr lang="en-US" altLang="ko-KR" sz="800" baseline="0" dirty="0"/>
              <a:t>/</a:t>
            </a:r>
            <a:r>
              <a:rPr lang="ko-KR" altLang="en-US" sz="800" baseline="0"/>
              <a:t>월</a:t>
            </a:r>
            <a:r>
              <a:rPr lang="en-US" altLang="ko-KR" sz="800" baseline="0" dirty="0"/>
              <a:t>)</a:t>
            </a:r>
            <a:endParaRPr lang="ko-KR" altLang="en-US" sz="800"/>
          </a:p>
        </c:rich>
      </c:tx>
      <c:layout>
        <c:manualLayout>
          <c:xMode val="edge"/>
          <c:yMode val="edge"/>
          <c:x val="0.34559007766024891"/>
          <c:y val="3.8259704026343162E-2"/>
        </c:manualLayout>
      </c:layout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Sheet2!$B$43</c:f>
              <c:strCache>
                <c:ptCount val="1"/>
                <c:pt idx="0">
                  <c:v>국내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Sheet2!$C$42:$H$42</c:f>
              <c:strCache>
                <c:ptCount val="6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  <c:pt idx="5">
                  <c:v>'16. 1H</c:v>
                </c:pt>
              </c:strCache>
            </c:strRef>
          </c:cat>
          <c:val>
            <c:numRef>
              <c:f>Sheet2!$C$43:$H$43</c:f>
              <c:numCache>
                <c:formatCode>#,##0_ ;[Red]\-#,##0\ </c:formatCode>
                <c:ptCount val="6"/>
                <c:pt idx="0">
                  <c:v>293.05792083333347</c:v>
                </c:pt>
                <c:pt idx="1">
                  <c:v>301.2716083333334</c:v>
                </c:pt>
                <c:pt idx="2">
                  <c:v>426.9798374999998</c:v>
                </c:pt>
                <c:pt idx="3">
                  <c:v>567.70970833333342</c:v>
                </c:pt>
                <c:pt idx="4">
                  <c:v>593.40220833333319</c:v>
                </c:pt>
                <c:pt idx="5">
                  <c:v>737.43408333333309</c:v>
                </c:pt>
              </c:numCache>
            </c:numRef>
          </c:val>
        </c:ser>
        <c:ser>
          <c:idx val="1"/>
          <c:order val="1"/>
          <c:tx>
            <c:strRef>
              <c:f>Sheet2!$B$44</c:f>
              <c:strCache>
                <c:ptCount val="1"/>
                <c:pt idx="0">
                  <c:v>해외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Sheet2!$C$42:$H$42</c:f>
              <c:strCache>
                <c:ptCount val="6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  <c:pt idx="5">
                  <c:v>'16. 1H</c:v>
                </c:pt>
              </c:strCache>
            </c:strRef>
          </c:cat>
          <c:val>
            <c:numRef>
              <c:f>Sheet2!$C$44:$H$44</c:f>
              <c:numCache>
                <c:formatCode>#,##0_ ;[Red]\-#,##0\ </c:formatCode>
                <c:ptCount val="6"/>
                <c:pt idx="0">
                  <c:v>525.0633333333335</c:v>
                </c:pt>
                <c:pt idx="1">
                  <c:v>833.12750000000017</c:v>
                </c:pt>
                <c:pt idx="2">
                  <c:v>1308.6683333333328</c:v>
                </c:pt>
                <c:pt idx="3">
                  <c:v>1419.221166666666</c:v>
                </c:pt>
                <c:pt idx="4">
                  <c:v>1739.1724999999997</c:v>
                </c:pt>
                <c:pt idx="5">
                  <c:v>2095.4823333333343</c:v>
                </c:pt>
              </c:numCache>
            </c:numRef>
          </c:val>
        </c:ser>
        <c:dLbls/>
        <c:overlap val="100"/>
        <c:axId val="84472192"/>
        <c:axId val="84473728"/>
      </c:barChart>
      <c:catAx>
        <c:axId val="84472192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73728"/>
        <c:crosses val="autoZero"/>
        <c:auto val="1"/>
        <c:lblAlgn val="ctr"/>
        <c:lblOffset val="100"/>
      </c:catAx>
      <c:valAx>
        <c:axId val="84473728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 ;[Red]\-#,##0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4721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0362155665860471"/>
          <c:y val="0.11360756230547622"/>
          <c:w val="0.29637841884506777"/>
          <c:h val="0.12792689005154348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dirty="0"/>
              <a:t>전사 영업이익 </a:t>
            </a:r>
            <a:r>
              <a:rPr lang="ko-KR" altLang="en-US" sz="1000" dirty="0" smtClean="0"/>
              <a:t>비중 </a:t>
            </a:r>
            <a:r>
              <a:rPr lang="en-US" altLang="ko-KR" sz="800" dirty="0" smtClean="0"/>
              <a:t>(</a:t>
            </a:r>
            <a:r>
              <a:rPr lang="ko-KR" altLang="en-US" sz="800" smtClean="0"/>
              <a:t>단위</a:t>
            </a:r>
            <a:r>
              <a:rPr lang="en-US" altLang="ko-KR" sz="800" dirty="0" smtClean="0"/>
              <a:t>:</a:t>
            </a:r>
            <a:r>
              <a:rPr lang="ko-KR" altLang="en-US" sz="800" smtClean="0"/>
              <a:t>억원</a:t>
            </a:r>
            <a:r>
              <a:rPr lang="en-US" altLang="ko-KR" sz="800" dirty="0" smtClean="0"/>
              <a:t>)</a:t>
            </a:r>
            <a:endParaRPr lang="ko-KR" altLang="en-US" sz="8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Sheet2!$B$70</c:f>
              <c:strCache>
                <c:ptCount val="1"/>
                <c:pt idx="0">
                  <c:v>소재사업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Sheet2!$C$69:$H$69</c:f>
              <c:strCache>
                <c:ptCount val="6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  <c:pt idx="5">
                  <c:v>'16. 1H</c:v>
                </c:pt>
              </c:strCache>
            </c:strRef>
          </c:cat>
          <c:val>
            <c:numRef>
              <c:f>Sheet2!$C$70:$H$70</c:f>
              <c:numCache>
                <c:formatCode>#,##0,,\ ;[Red]\-#,##0,,\ </c:formatCode>
                <c:ptCount val="6"/>
                <c:pt idx="0">
                  <c:v>10970916.25</c:v>
                </c:pt>
                <c:pt idx="1">
                  <c:v>9864161.9000000041</c:v>
                </c:pt>
                <c:pt idx="2">
                  <c:v>55710214.351799287</c:v>
                </c:pt>
                <c:pt idx="3">
                  <c:v>39322634.785392068</c:v>
                </c:pt>
                <c:pt idx="4">
                  <c:v>74930929.290000007</c:v>
                </c:pt>
                <c:pt idx="5">
                  <c:v>44502121.82</c:v>
                </c:pt>
              </c:numCache>
            </c:numRef>
          </c:val>
        </c:ser>
        <c:ser>
          <c:idx val="1"/>
          <c:order val="1"/>
          <c:tx>
            <c:strRef>
              <c:f>Sheet2!$B$71</c:f>
              <c:strCache>
                <c:ptCount val="1"/>
                <c:pt idx="0">
                  <c:v>기타사업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Sheet2!$C$69:$H$69</c:f>
              <c:strCache>
                <c:ptCount val="6"/>
                <c:pt idx="0">
                  <c:v>'11</c:v>
                </c:pt>
                <c:pt idx="1">
                  <c:v>'12</c:v>
                </c:pt>
                <c:pt idx="2">
                  <c:v>'13</c:v>
                </c:pt>
                <c:pt idx="3">
                  <c:v>'14</c:v>
                </c:pt>
                <c:pt idx="4">
                  <c:v>'15</c:v>
                </c:pt>
                <c:pt idx="5">
                  <c:v>'16. 1H</c:v>
                </c:pt>
              </c:strCache>
            </c:strRef>
          </c:cat>
          <c:val>
            <c:numRef>
              <c:f>Sheet2!$C$71:$H$71</c:f>
              <c:numCache>
                <c:formatCode>#,##0,,\ ;[Red]\-#,##0,,\ </c:formatCode>
                <c:ptCount val="6"/>
                <c:pt idx="0">
                  <c:v>73845425.25</c:v>
                </c:pt>
                <c:pt idx="1">
                  <c:v>-21160687.240000006</c:v>
                </c:pt>
                <c:pt idx="2">
                  <c:v>27070414.028200716</c:v>
                </c:pt>
                <c:pt idx="3">
                  <c:v>29962924.074607935</c:v>
                </c:pt>
                <c:pt idx="4">
                  <c:v>21828586.239999998</c:v>
                </c:pt>
                <c:pt idx="5">
                  <c:v>-1577471.53</c:v>
                </c:pt>
              </c:numCache>
            </c:numRef>
          </c:val>
        </c:ser>
        <c:dLbls/>
        <c:overlap val="100"/>
        <c:axId val="84860288"/>
        <c:axId val="84870272"/>
      </c:barChart>
      <c:catAx>
        <c:axId val="8486028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870272"/>
        <c:crosses val="autoZero"/>
        <c:auto val="1"/>
        <c:lblAlgn val="ctr"/>
        <c:lblOffset val="100"/>
      </c:catAx>
      <c:valAx>
        <c:axId val="84870272"/>
        <c:scaling>
          <c:orientation val="minMax"/>
          <c:max val="100000000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,\ ;[Red]\-#,##0,,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48602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PC </a:t>
            </a:r>
            <a:r>
              <a:rPr lang="ko-KR" altLang="en-US" sz="1100" smtClean="0"/>
              <a:t>제조원가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원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톤</a:t>
            </a:r>
            <a:r>
              <a:rPr lang="en-US" altLang="ko-KR" sz="1000" dirty="0" smtClean="0"/>
              <a:t>)</a:t>
            </a:r>
            <a:endParaRPr lang="ko-KR" altLang="en-US" sz="11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Sheet2!$B$73</c:f>
              <c:strCache>
                <c:ptCount val="1"/>
                <c:pt idx="0">
                  <c:v>재료비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Sheet2!$C$72:$E$72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Sheet2!$C$73:$E$73</c:f>
              <c:numCache>
                <c:formatCode>#,##0,\ ;[Red]\-#,##0,\ </c:formatCode>
                <c:ptCount val="3"/>
                <c:pt idx="0">
                  <c:v>964452.17465787148</c:v>
                </c:pt>
                <c:pt idx="1">
                  <c:v>780824.66293766012</c:v>
                </c:pt>
                <c:pt idx="2">
                  <c:v>693137.50516494503</c:v>
                </c:pt>
              </c:numCache>
            </c:numRef>
          </c:val>
        </c:ser>
        <c:ser>
          <c:idx val="1"/>
          <c:order val="1"/>
          <c:tx>
            <c:strRef>
              <c:f>Sheet2!$B$74</c:f>
              <c:strCache>
                <c:ptCount val="1"/>
                <c:pt idx="0">
                  <c:v>노무비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Sheet2!$C$72:$E$72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Sheet2!$C$74:$E$74</c:f>
              <c:numCache>
                <c:formatCode>#,##0,\ ;[Red]\-#,##0,\ </c:formatCode>
                <c:ptCount val="3"/>
                <c:pt idx="0">
                  <c:v>44547.034163630989</c:v>
                </c:pt>
                <c:pt idx="1">
                  <c:v>42384.237489325358</c:v>
                </c:pt>
                <c:pt idx="2">
                  <c:v>43201.291736087966</c:v>
                </c:pt>
              </c:numCache>
            </c:numRef>
          </c:val>
        </c:ser>
        <c:ser>
          <c:idx val="2"/>
          <c:order val="2"/>
          <c:tx>
            <c:strRef>
              <c:f>Sheet2!$B$75</c:f>
              <c:strCache>
                <c:ptCount val="1"/>
                <c:pt idx="0">
                  <c:v>제조경비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Sheet2!$C$72:$E$72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Sheet2!$C$75:$E$75</c:f>
              <c:numCache>
                <c:formatCode>#,##0,\ ;[Red]\-#,##0,\ </c:formatCode>
                <c:ptCount val="3"/>
                <c:pt idx="0">
                  <c:v>77134.00255981095</c:v>
                </c:pt>
                <c:pt idx="1">
                  <c:v>75797.654312553408</c:v>
                </c:pt>
                <c:pt idx="2">
                  <c:v>68506.523992002651</c:v>
                </c:pt>
              </c:numCache>
            </c:numRef>
          </c:val>
        </c:ser>
        <c:dLbls/>
        <c:overlap val="100"/>
        <c:axId val="86180608"/>
        <c:axId val="86182144"/>
      </c:barChart>
      <c:catAx>
        <c:axId val="86180608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82144"/>
        <c:crosses val="autoZero"/>
        <c:auto val="1"/>
        <c:lblAlgn val="ctr"/>
        <c:lblOffset val="100"/>
      </c:catAx>
      <c:valAx>
        <c:axId val="86182144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\ ;[Red]\-#,##0,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180608"/>
        <c:crosses val="autoZero"/>
        <c:crossBetween val="between"/>
        <c:majorUnit val="3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4093801077605893"/>
          <c:y val="0.23850946124315842"/>
          <c:w val="0.51276166796341305"/>
          <c:h val="7.858029387770069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100" dirty="0"/>
              <a:t>PNS </a:t>
            </a:r>
            <a:r>
              <a:rPr lang="ko-KR" altLang="en-US" sz="1100" smtClean="0"/>
              <a:t>제조원가</a:t>
            </a:r>
            <a:r>
              <a:rPr lang="ko-KR" altLang="en-US" sz="1000" smtClean="0"/>
              <a:t> </a:t>
            </a:r>
            <a:r>
              <a:rPr lang="en-US" altLang="ko-KR" sz="1000" dirty="0" smtClean="0"/>
              <a:t>(</a:t>
            </a:r>
            <a:r>
              <a:rPr lang="ko-KR" altLang="en-US" sz="1000" smtClean="0"/>
              <a:t>원</a:t>
            </a:r>
            <a:r>
              <a:rPr lang="en-US" altLang="ko-KR" sz="1000" dirty="0" smtClean="0"/>
              <a:t>/</a:t>
            </a:r>
            <a:r>
              <a:rPr lang="ko-KR" altLang="en-US" sz="1000" smtClean="0"/>
              <a:t>톤</a:t>
            </a:r>
            <a:r>
              <a:rPr lang="en-US" altLang="ko-KR" sz="1000" dirty="0" smtClean="0"/>
              <a:t>)</a:t>
            </a:r>
            <a:endParaRPr lang="ko-KR" altLang="en-US" sz="1100"/>
          </a:p>
        </c:rich>
      </c:tx>
      <c:layout/>
      <c:spPr>
        <a:noFill/>
        <a:ln>
          <a:noFill/>
        </a:ln>
        <a:effectLst/>
      </c:spPr>
    </c:title>
    <c:plotArea>
      <c:layout/>
      <c:barChart>
        <c:barDir val="col"/>
        <c:grouping val="stacked"/>
        <c:ser>
          <c:idx val="0"/>
          <c:order val="0"/>
          <c:tx>
            <c:strRef>
              <c:f>Sheet2!$G$73</c:f>
              <c:strCache>
                <c:ptCount val="1"/>
                <c:pt idx="0">
                  <c:v>재료비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Sheet2!$H$72:$J$72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Sheet2!$H$73:$J$73</c:f>
              <c:numCache>
                <c:formatCode>#,##0,\ ;[Red]\-#,##0,\ </c:formatCode>
                <c:ptCount val="3"/>
                <c:pt idx="0">
                  <c:v>267908.4908660436</c:v>
                </c:pt>
                <c:pt idx="1">
                  <c:v>230366.12185272513</c:v>
                </c:pt>
                <c:pt idx="2">
                  <c:v>209159.55309325943</c:v>
                </c:pt>
              </c:numCache>
            </c:numRef>
          </c:val>
        </c:ser>
        <c:ser>
          <c:idx val="1"/>
          <c:order val="1"/>
          <c:tx>
            <c:strRef>
              <c:f>Sheet2!$G$74</c:f>
              <c:strCache>
                <c:ptCount val="1"/>
                <c:pt idx="0">
                  <c:v>노무비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Sheet2!$H$72:$J$72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Sheet2!$H$74:$J$74</c:f>
              <c:numCache>
                <c:formatCode>#,##0,\ ;[Red]\-#,##0,\ </c:formatCode>
                <c:ptCount val="3"/>
                <c:pt idx="0">
                  <c:v>32898.298218068543</c:v>
                </c:pt>
                <c:pt idx="1">
                  <c:v>35934.714773558822</c:v>
                </c:pt>
                <c:pt idx="2">
                  <c:v>34955.175004073644</c:v>
                </c:pt>
              </c:numCache>
            </c:numRef>
          </c:val>
        </c:ser>
        <c:ser>
          <c:idx val="2"/>
          <c:order val="2"/>
          <c:tx>
            <c:strRef>
              <c:f>Sheet2!$G$75</c:f>
              <c:strCache>
                <c:ptCount val="1"/>
                <c:pt idx="0">
                  <c:v>제조경비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Sheet2!$H$72:$J$72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Sheet2!$H$75:$J$75</c:f>
              <c:numCache>
                <c:formatCode>#,##0,\ ;[Red]\-#,##0,\ </c:formatCode>
                <c:ptCount val="3"/>
                <c:pt idx="0">
                  <c:v>44999.942728971961</c:v>
                </c:pt>
                <c:pt idx="1">
                  <c:v>45282.467544786836</c:v>
                </c:pt>
                <c:pt idx="2">
                  <c:v>43513.510944544032</c:v>
                </c:pt>
              </c:numCache>
            </c:numRef>
          </c:val>
        </c:ser>
        <c:dLbls/>
        <c:overlap val="100"/>
        <c:axId val="86246144"/>
        <c:axId val="86247680"/>
      </c:barChart>
      <c:catAx>
        <c:axId val="86246144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47680"/>
        <c:crosses val="autoZero"/>
        <c:auto val="1"/>
        <c:lblAlgn val="ctr"/>
        <c:lblOffset val="100"/>
      </c:catAx>
      <c:valAx>
        <c:axId val="86247680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,\ ;[Red]\-#,##0,\ 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46144"/>
        <c:crosses val="autoZero"/>
        <c:crossBetween val="between"/>
        <c:majorUnit val="1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93642358450047"/>
          <c:y val="0.27159016634053368"/>
          <c:w val="0.54155785766713949"/>
          <c:h val="7.8580293877700699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ko-KR"/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100" dirty="0"/>
              <a:t>건설소재사업 </a:t>
            </a:r>
            <a:r>
              <a:rPr lang="ko-KR" altLang="en-US" sz="1100" dirty="0" err="1" smtClean="0"/>
              <a:t>이익율</a:t>
            </a:r>
            <a:endParaRPr lang="ko-KR" altLang="en-US" sz="1100" dirty="0"/>
          </a:p>
        </c:rich>
      </c:tx>
      <c:layout/>
      <c:spPr>
        <a:noFill/>
        <a:ln>
          <a:noFill/>
        </a:ln>
        <a:effectLst/>
      </c:spPr>
    </c:title>
    <c:plotArea>
      <c:layout/>
      <c:lineChart>
        <c:grouping val="stacked"/>
        <c:ser>
          <c:idx val="0"/>
          <c:order val="0"/>
          <c:tx>
            <c:strRef>
              <c:f>수익성!$B$58</c:f>
              <c:strCache>
                <c:ptCount val="1"/>
                <c:pt idx="0">
                  <c:v>영업이익율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Val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수익성!$C$57:$E$57</c:f>
              <c:strCache>
                <c:ptCount val="3"/>
                <c:pt idx="0">
                  <c:v>'14</c:v>
                </c:pt>
                <c:pt idx="1">
                  <c:v>'15</c:v>
                </c:pt>
                <c:pt idx="2">
                  <c:v>'16. 1H</c:v>
                </c:pt>
              </c:strCache>
            </c:strRef>
          </c:cat>
          <c:val>
            <c:numRef>
              <c:f>수익성!$C$58:$E$58</c:f>
              <c:numCache>
                <c:formatCode>0.0%</c:formatCode>
                <c:ptCount val="3"/>
                <c:pt idx="0">
                  <c:v>6.2817459250826088E-2</c:v>
                </c:pt>
                <c:pt idx="1">
                  <c:v>0.12072145156129242</c:v>
                </c:pt>
                <c:pt idx="2">
                  <c:v>0.13424536413708874</c:v>
                </c:pt>
              </c:numCache>
            </c:numRef>
          </c:val>
        </c:ser>
        <c:dLbls/>
        <c:marker val="1"/>
        <c:axId val="86272256"/>
        <c:axId val="86286336"/>
      </c:lineChart>
      <c:catAx>
        <c:axId val="86272256"/>
        <c:scaling>
          <c:orientation val="minMax"/>
        </c:scaling>
        <c:axPos val="b"/>
        <c:numFmt formatCode="General" sourceLinked="1"/>
        <c:maj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86336"/>
        <c:crosses val="autoZero"/>
        <c:auto val="1"/>
        <c:lblAlgn val="ctr"/>
        <c:lblOffset val="100"/>
      </c:catAx>
      <c:valAx>
        <c:axId val="86286336"/>
        <c:scaling>
          <c:orientation val="minMax"/>
        </c:scaling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272256"/>
        <c:crosses val="autoZero"/>
        <c:crossBetween val="between"/>
        <c:majorUnit val="4.0000000000000015E-2"/>
      </c:valAx>
      <c:spPr>
        <a:noFill/>
        <a:ln>
          <a:noFill/>
        </a:ln>
        <a:effectLst/>
      </c:spPr>
    </c:plotArea>
    <c:plotVisOnly val="1"/>
    <c:dispBlanksAs val="zero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1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0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1850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9045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7121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941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798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0399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720830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034784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8531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9907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6708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B782A-AE75-4642-BE30-1225BD2A30A7}" type="datetimeFigureOut">
              <a:rPr lang="ko-KR" altLang="en-US" smtClean="0"/>
              <a:pPr/>
              <a:t>2016-08-16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9C976-5923-4C08-A677-42949455AF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93384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hart" Target="../charts/char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/>
          <p:cNvSpPr/>
          <p:nvPr/>
        </p:nvSpPr>
        <p:spPr>
          <a:xfrm>
            <a:off x="656702" y="134007"/>
            <a:ext cx="3127021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상반기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실적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4068369"/>
              </p:ext>
            </p:extLst>
          </p:nvPr>
        </p:nvGraphicFramePr>
        <p:xfrm>
          <a:off x="656703" y="2375199"/>
          <a:ext cx="8603675" cy="1265775"/>
        </p:xfrm>
        <a:graphic>
          <a:graphicData uri="http://schemas.openxmlformats.org/drawingml/2006/table">
            <a:tbl>
              <a:tblPr/>
              <a:tblGrid>
                <a:gridCol w="1720735"/>
                <a:gridCol w="1720735"/>
                <a:gridCol w="1720735"/>
                <a:gridCol w="1720735"/>
                <a:gridCol w="1720735"/>
              </a:tblGrid>
              <a:tr h="28161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4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구분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’13. 1H</a:t>
                      </a:r>
                      <a:endParaRPr lang="ko-KR" altLang="ko-KR" sz="1400" b="1" kern="10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’14. 1H</a:t>
                      </a:r>
                      <a:endParaRPr lang="ko-KR" sz="1400" b="1" kern="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’15. 1H</a:t>
                      </a:r>
                      <a:endParaRPr lang="ko-KR" altLang="en-US" sz="1400" b="1" kern="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4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’16. 1H</a:t>
                      </a:r>
                      <a:endParaRPr lang="ko-KR" altLang="en-US" sz="1400" b="1" kern="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3280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4070A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매출액</a:t>
                      </a:r>
                      <a:endParaRPr lang="ko-KR" sz="1400" b="1" kern="100" dirty="0">
                        <a:solidFill>
                          <a:srgbClr val="4070A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1,154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986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1,003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944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280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smtClean="0">
                          <a:solidFill>
                            <a:srgbClr val="4070A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영업이익</a:t>
                      </a:r>
                      <a:endParaRPr lang="ko-KR" sz="1400" b="1" kern="100" dirty="0">
                        <a:solidFill>
                          <a:srgbClr val="4070A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70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50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66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43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280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400" b="1" kern="100" dirty="0" err="1" smtClean="0">
                          <a:solidFill>
                            <a:srgbClr val="4070AA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세전이익</a:t>
                      </a:r>
                      <a:endParaRPr lang="ko-KR" sz="1400" b="1" kern="100" dirty="0">
                        <a:solidFill>
                          <a:srgbClr val="4070AA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-10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45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107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4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147</a:t>
                      </a:r>
                      <a:endParaRPr lang="ko-KR" sz="14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57519" y="212225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 smtClean="0">
                <a:latin typeface="+mn-ea"/>
              </a:rPr>
              <a:t>(</a:t>
            </a:r>
            <a:r>
              <a:rPr lang="ko-KR" altLang="en-US" sz="1000" dirty="0" smtClean="0">
                <a:latin typeface="+mn-ea"/>
              </a:rPr>
              <a:t>단위 </a:t>
            </a:r>
            <a:r>
              <a:rPr lang="en-US" altLang="ko-KR" sz="1000" dirty="0" smtClean="0">
                <a:latin typeface="+mn-ea"/>
              </a:rPr>
              <a:t>: </a:t>
            </a:r>
            <a:r>
              <a:rPr lang="ko-KR" altLang="en-US" sz="1000" dirty="0" err="1" smtClean="0">
                <a:latin typeface="+mn-ea"/>
              </a:rPr>
              <a:t>억원</a:t>
            </a:r>
            <a:r>
              <a:rPr lang="en-US" altLang="ko-KR" sz="1000" dirty="0" smtClean="0">
                <a:latin typeface="+mn-ea"/>
              </a:rPr>
              <a:t>)</a:t>
            </a:r>
            <a:endParaRPr lang="ko-KR" altLang="en-US" sz="1000" dirty="0">
              <a:latin typeface="+mn-ea"/>
            </a:endParaRPr>
          </a:p>
        </p:txBody>
      </p:sp>
      <p:graphicFrame>
        <p:nvGraphicFramePr>
          <p:cNvPr id="7" name="차트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15586643"/>
              </p:ext>
            </p:extLst>
          </p:nvPr>
        </p:nvGraphicFramePr>
        <p:xfrm>
          <a:off x="372767" y="4038060"/>
          <a:ext cx="4101195" cy="241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차트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392326704"/>
              </p:ext>
            </p:extLst>
          </p:nvPr>
        </p:nvGraphicFramePr>
        <p:xfrm>
          <a:off x="5281103" y="4038059"/>
          <a:ext cx="4101195" cy="2412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직사각형 8"/>
          <p:cNvSpPr/>
          <p:nvPr/>
        </p:nvSpPr>
        <p:spPr>
          <a:xfrm>
            <a:off x="656703" y="863302"/>
            <a:ext cx="8664940" cy="9954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상반기 실적 감소는 비료가격 하락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(16%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↓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주 요인</a:t>
            </a:r>
            <a:endParaRPr lang="en-US" altLang="ko-KR" sz="2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- </a:t>
            </a:r>
            <a:r>
              <a:rPr lang="ko-KR" altLang="en-US" sz="14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건설소재사업은 유가하락에 따른 가격 하락에도 불구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판매량 증가 및 수익성 개선으로 영업이익 증가</a:t>
            </a:r>
            <a:endParaRPr lang="en-US" altLang="ko-KR" sz="14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환경사업은 </a:t>
            </a:r>
            <a:r>
              <a:rPr lang="ko-KR" altLang="en-US" sz="14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 원료인 염산가격 상승으로 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적자기록 하였으나</a:t>
            </a:r>
            <a:r>
              <a:rPr lang="en-US" altLang="ko-KR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6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 </a:t>
            </a:r>
            <a:r>
              <a:rPr lang="ko-KR" altLang="en-US" sz="14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부터는</a:t>
            </a:r>
            <a:r>
              <a:rPr lang="ko-KR" altLang="en-US" sz="14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영업이익 흑자전환</a:t>
            </a:r>
            <a:endParaRPr lang="en-US" altLang="ko-KR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3544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직사각형 8"/>
          <p:cNvSpPr/>
          <p:nvPr/>
        </p:nvSpPr>
        <p:spPr>
          <a:xfrm>
            <a:off x="640080" y="894996"/>
            <a:ext cx="8681564" cy="657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건설소재사업은 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다이웰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염료용 분산제</a:t>
            </a:r>
            <a:r>
              <a:rPr lang="en-US" altLang="ko-KR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20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성장을 견인</a:t>
            </a:r>
            <a:endParaRPr lang="en-US" altLang="ko-KR" sz="2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56702" y="134007"/>
            <a:ext cx="3127021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소재사업의 성장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525963206"/>
              </p:ext>
            </p:extLst>
          </p:nvPr>
        </p:nvGraphicFramePr>
        <p:xfrm>
          <a:off x="656702" y="2057399"/>
          <a:ext cx="8592596" cy="4351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xmlns="" val="74392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른쪽 화살표 20"/>
          <p:cNvSpPr/>
          <p:nvPr/>
        </p:nvSpPr>
        <p:spPr>
          <a:xfrm rot="21008634">
            <a:off x="5951110" y="2819657"/>
            <a:ext cx="2847975" cy="315777"/>
          </a:xfrm>
          <a:prstGeom prst="rightArrow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/>
              <a:t>CAGR 28%</a:t>
            </a:r>
            <a:endParaRPr lang="ko-KR" altLang="en-US" sz="1400"/>
          </a:p>
        </p:txBody>
      </p:sp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0" name="차트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76737892"/>
              </p:ext>
            </p:extLst>
          </p:nvPr>
        </p:nvGraphicFramePr>
        <p:xfrm>
          <a:off x="598515" y="4420800"/>
          <a:ext cx="4314305" cy="2375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804047415"/>
              </p:ext>
            </p:extLst>
          </p:nvPr>
        </p:nvGraphicFramePr>
        <p:xfrm>
          <a:off x="5220391" y="2061431"/>
          <a:ext cx="4314305" cy="2375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640080" y="894996"/>
            <a:ext cx="8681564" cy="802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아프리카 및 러시아</a:t>
            </a: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/CIS 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 신규시장 개척에 힘입어 판매량 지속증가</a:t>
            </a:r>
            <a:endParaRPr lang="en-US" altLang="ko-KR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30000"/>
              </a:lnSpc>
            </a:pPr>
            <a:r>
              <a:rPr lang="ko-KR" altLang="en-US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금년 하반기 생산</a:t>
            </a:r>
            <a:r>
              <a:rPr lang="en-US" altLang="ko-KR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Capa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45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천톤 → </a:t>
            </a:r>
            <a:r>
              <a:rPr lang="en-US" altLang="ko-KR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67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천톤으로 </a:t>
            </a:r>
            <a:r>
              <a:rPr lang="en-US" altLang="ko-KR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 증설 중</a:t>
            </a:r>
            <a:endParaRPr lang="en-US" altLang="ko-KR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3344132"/>
              </p:ext>
            </p:extLst>
          </p:nvPr>
        </p:nvGraphicFramePr>
        <p:xfrm>
          <a:off x="640078" y="2238498"/>
          <a:ext cx="4340784" cy="2201202"/>
        </p:xfrm>
        <a:graphic>
          <a:graphicData uri="http://schemas.openxmlformats.org/drawingml/2006/table">
            <a:tbl>
              <a:tblPr/>
              <a:tblGrid>
                <a:gridCol w="1085196"/>
                <a:gridCol w="1085196"/>
                <a:gridCol w="1085196"/>
                <a:gridCol w="1085196"/>
              </a:tblGrid>
              <a:tr h="24457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'14.1H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'15.1H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'16.1H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아시아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3,604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4,694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4,828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중동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3,192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3,992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3,590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아프리카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461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599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1,431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러시아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CIS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847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972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오세아니아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600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유럽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1,280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943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944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남미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352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125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208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457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8,888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11,283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12,573 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608997" y="1897687"/>
            <a:ext cx="3822981" cy="324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PC </a:t>
            </a:r>
            <a:r>
              <a:rPr lang="ko-KR" altLang="en-US" sz="12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지역별 수출량</a:t>
            </a:r>
            <a:endParaRPr lang="en-US" altLang="ko-KR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76716" y="200951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단위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>
                <a:latin typeface="+mn-ea"/>
              </a:rPr>
              <a:t>톤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6702" y="134007"/>
            <a:ext cx="4324160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PC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 판매 및 생산 </a:t>
            </a:r>
            <a:r>
              <a:rPr lang="en-US" altLang="ko-KR" b="1" dirty="0" err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Capa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7" name="차트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424697619"/>
              </p:ext>
            </p:extLst>
          </p:nvPr>
        </p:nvGraphicFramePr>
        <p:xfrm>
          <a:off x="5220390" y="4420799"/>
          <a:ext cx="4314305" cy="2375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직사각형 17"/>
          <p:cNvSpPr/>
          <p:nvPr/>
        </p:nvSpPr>
        <p:spPr>
          <a:xfrm>
            <a:off x="656702" y="2975956"/>
            <a:ext cx="4324160" cy="723208"/>
          </a:xfrm>
          <a:prstGeom prst="rect">
            <a:avLst/>
          </a:prstGeom>
          <a:noFill/>
          <a:ln w="44450">
            <a:solidFill>
              <a:srgbClr val="0A7FC3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xmlns="" val="350373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직사각형 14"/>
          <p:cNvSpPr/>
          <p:nvPr/>
        </p:nvSpPr>
        <p:spPr>
          <a:xfrm>
            <a:off x="656702" y="134007"/>
            <a:ext cx="3406781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수익구조 개선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56702" y="913178"/>
            <a:ext cx="8664942" cy="9738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유가하락으로 인해 원재료비가 낮아져 건설소재 사업의 수익구조 개선</a:t>
            </a:r>
            <a:endParaRPr lang="en-US" altLang="ko-KR" sz="2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38656836"/>
              </p:ext>
            </p:extLst>
          </p:nvPr>
        </p:nvGraphicFramePr>
        <p:xfrm>
          <a:off x="457606" y="2352502"/>
          <a:ext cx="5476876" cy="1803864"/>
        </p:xfrm>
        <a:graphic>
          <a:graphicData uri="http://schemas.openxmlformats.org/drawingml/2006/table">
            <a:tbl>
              <a:tblPr/>
              <a:tblGrid>
                <a:gridCol w="1369219"/>
                <a:gridCol w="1369219"/>
                <a:gridCol w="1369219"/>
                <a:gridCol w="1369219"/>
              </a:tblGrid>
              <a:tr h="3006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’14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’15</a:t>
                      </a:r>
                      <a:endParaRPr lang="ko-KR" altLang="en-US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’16. 1H</a:t>
                      </a:r>
                      <a:endParaRPr lang="ko-KR" altLang="en-US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3006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매출액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626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621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332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06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매출원가</a:t>
                      </a:r>
                      <a:endParaRPr lang="en-US" altLang="ko-KR" sz="1100" b="1" kern="100" dirty="0" smtClean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521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474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253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006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원가율</a:t>
                      </a:r>
                      <a:r>
                        <a:rPr lang="en-US" altLang="ko-KR" sz="1000" b="0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(83.2%)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(76.4%)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(76.3%)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006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영업이익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39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75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>
                        <a:spcAft>
                          <a:spcPts val="0"/>
                        </a:spcAft>
                      </a:pPr>
                      <a:r>
                        <a:rPr lang="en-US" altLang="ko-KR" sz="1100" b="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44</a:t>
                      </a:r>
                      <a:endParaRPr lang="ko-KR" sz="1100" b="0" kern="1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006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kern="10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이익율</a:t>
                      </a:r>
                      <a:r>
                        <a:rPr lang="en-US" altLang="ko-KR" sz="1000" b="0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(6.3%)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(12.1%)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(13.4%)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차트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407230218"/>
              </p:ext>
            </p:extLst>
          </p:nvPr>
        </p:nvGraphicFramePr>
        <p:xfrm>
          <a:off x="6432513" y="2676701"/>
          <a:ext cx="3087214" cy="196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차트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583168377"/>
              </p:ext>
            </p:extLst>
          </p:nvPr>
        </p:nvGraphicFramePr>
        <p:xfrm>
          <a:off x="6432513" y="4756948"/>
          <a:ext cx="3087214" cy="1969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989173" y="2121670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단위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smtClean="0">
                <a:latin typeface="+mn-ea"/>
              </a:rPr>
              <a:t>억원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350239705"/>
              </p:ext>
            </p:extLst>
          </p:nvPr>
        </p:nvGraphicFramePr>
        <p:xfrm>
          <a:off x="457607" y="4305994"/>
          <a:ext cx="5496566" cy="2480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xmlns="" val="2411831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40080" y="894996"/>
            <a:ext cx="8681564" cy="657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개발을 통한 사업 외연 지속 확대</a:t>
            </a:r>
            <a:endParaRPr lang="en-US" altLang="ko-KR" sz="2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88340131"/>
              </p:ext>
            </p:extLst>
          </p:nvPr>
        </p:nvGraphicFramePr>
        <p:xfrm>
          <a:off x="640079" y="1792552"/>
          <a:ext cx="8611986" cy="4722547"/>
        </p:xfrm>
        <a:graphic>
          <a:graphicData uri="http://schemas.openxmlformats.org/drawingml/2006/table">
            <a:tbl>
              <a:tblPr/>
              <a:tblGrid>
                <a:gridCol w="1736440"/>
                <a:gridCol w="1613590"/>
                <a:gridCol w="1745673"/>
                <a:gridCol w="3516283"/>
              </a:tblGrid>
              <a:tr h="47825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200" b="1" kern="100" dirty="0" smtClean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구분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기존</a:t>
                      </a:r>
                      <a:endParaRPr lang="ko-KR" altLang="ko-KR" sz="1200" b="1" kern="100" dirty="0" smtClean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신규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/>
                        </a:rPr>
                        <a:t>특장점</a:t>
                      </a:r>
                      <a:endParaRPr lang="ko-KR" altLang="en-US" sz="1200" b="1" kern="1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0160" marR="1016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10260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b="1" kern="100" dirty="0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PC </a:t>
                      </a:r>
                      <a:r>
                        <a:rPr lang="ko-KR" altLang="en-US" sz="1200" b="1" kern="100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계열</a:t>
                      </a:r>
                      <a:endParaRPr lang="ko-KR" sz="1200" b="1" kern="100" dirty="0">
                        <a:solidFill>
                          <a:srgbClr val="4070AA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MPEG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계열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VPEG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계열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공정시간을 기존의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1/4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로 단축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3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차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증설시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VPEG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생산라인 구축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(2017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1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월 부터 생산개시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)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3117"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err="1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나프탈렌계</a:t>
                      </a:r>
                      <a:r>
                        <a:rPr lang="ko-KR" altLang="en-US" sz="1200" b="1" kern="100" dirty="0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b="1" kern="100" dirty="0" err="1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b="1" kern="100" dirty="0">
                        <a:solidFill>
                          <a:srgbClr val="4070AA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콘크리트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감수제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염료용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고무용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금호화학에 납품 개시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(9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~)</a:t>
                      </a:r>
                    </a:p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LG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화학 공정적용을 위한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Lab Test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완료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23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농약용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중국에 수출 진행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(5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~)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231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라텍스용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영국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Castle Chemical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baseline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에 공급 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(4</a:t>
                      </a:r>
                      <a:r>
                        <a:rPr lang="ko-KR" altLang="en-US" sz="1200" kern="100" baseline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월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~)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9744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친환경 </a:t>
                      </a:r>
                      <a:r>
                        <a:rPr lang="ko-KR" altLang="en-US" sz="1200" b="1" kern="100" dirty="0" err="1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</a:t>
                      </a:r>
                      <a:endParaRPr lang="ko-KR" sz="1200" b="1" kern="100" dirty="0">
                        <a:solidFill>
                          <a:srgbClr val="4070AA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포르말린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Free</a:t>
                      </a:r>
                    </a:p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나프탈렌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Free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유럽의 환경기준을 충족하는 친환경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분산제를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개발하여 유럽시장 진입 추진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97443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b="1" kern="100" smtClean="0">
                          <a:solidFill>
                            <a:srgbClr val="4070AA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수처리제</a:t>
                      </a:r>
                      <a:endParaRPr lang="ko-KR" sz="1200" b="1" kern="100" dirty="0">
                        <a:solidFill>
                          <a:srgbClr val="4070AA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탁도제거용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응집제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조류제거제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정수장에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유입되는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녹조를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제거하는 국내최초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응집제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  <a:cs typeface="Times New Roman"/>
                        </a:rPr>
                        <a:t> 개발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맑은 고딕"/>
                        <a:ea typeface="맑은 고딕"/>
                        <a:cs typeface="Times New Roman"/>
                      </a:endParaRPr>
                    </a:p>
                  </a:txBody>
                  <a:tcPr marL="67534" marR="67534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sp>
        <p:nvSpPr>
          <p:cNvPr id="23" name="직사각형 22"/>
          <p:cNvSpPr/>
          <p:nvPr/>
        </p:nvSpPr>
        <p:spPr>
          <a:xfrm>
            <a:off x="656702" y="134007"/>
            <a:ext cx="3127021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신제품 개발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0075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6906" y="2046201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직사각형 6"/>
          <p:cNvSpPr/>
          <p:nvPr/>
        </p:nvSpPr>
        <p:spPr>
          <a:xfrm>
            <a:off x="640080" y="894996"/>
            <a:ext cx="8681564" cy="6579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30000"/>
              </a:lnSpc>
            </a:pPr>
            <a:r>
              <a:rPr lang="ko-KR" altLang="en-US" sz="2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미래창조과학부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국책지원을 통한 조류제거 </a:t>
            </a:r>
            <a:r>
              <a:rPr lang="ko-KR" altLang="en-US" sz="20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응집제</a:t>
            </a:r>
            <a:r>
              <a:rPr lang="ko-KR" altLang="en-US" sz="2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국내 최초 개발</a:t>
            </a:r>
            <a:endParaRPr lang="en-US" altLang="ko-KR" sz="2000" b="1" dirty="0" smtClean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6702" y="134007"/>
            <a:ext cx="3127021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조류제거제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1889458"/>
              </p:ext>
            </p:extLst>
          </p:nvPr>
        </p:nvGraphicFramePr>
        <p:xfrm>
          <a:off x="640082" y="1824200"/>
          <a:ext cx="6475092" cy="4643275"/>
        </p:xfrm>
        <a:graphic>
          <a:graphicData uri="http://schemas.openxmlformats.org/drawingml/2006/table">
            <a:tbl>
              <a:tblPr/>
              <a:tblGrid>
                <a:gridCol w="1236343"/>
                <a:gridCol w="5238749"/>
              </a:tblGrid>
              <a:tr h="66879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개발배경</a:t>
                      </a:r>
                      <a:endParaRPr lang="ko-KR" sz="1200" b="1" kern="1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미래창조과학부의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‘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사회 문제해결형 사업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일환으로 추진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‘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녹조로부터 안전하고 깨끗한 먹는 물 공급 체계 구축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’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과제 진행</a:t>
                      </a:r>
                      <a:endParaRPr lang="ko-KR" sz="1200" kern="1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8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사업기간</a:t>
                      </a: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2014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~ 2017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4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(3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668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개발시기</a:t>
                      </a: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2016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6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668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성능</a:t>
                      </a: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탁도 제거효율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23.8%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~ 32.1%</a:t>
                      </a:r>
                      <a:r>
                        <a:rPr lang="ko-KR" altLang="en-US" sz="1200" kern="10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↑</a:t>
                      </a:r>
                      <a:endParaRPr lang="en-US" altLang="ko-KR" sz="1200" kern="100" baseline="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00" baseline="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조류개체수</a:t>
                      </a:r>
                      <a:r>
                        <a:rPr lang="ko-KR" altLang="en-US" sz="1200" kern="1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개선효율 </a:t>
                      </a:r>
                      <a:r>
                        <a:rPr lang="en-US" altLang="ko-KR" sz="1200" kern="100" baseline="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39.4 ~ 57.2%</a:t>
                      </a:r>
                      <a:r>
                        <a:rPr lang="ko-KR" altLang="en-US" sz="1200" kern="100" baseline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↑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668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진행사항</a:t>
                      </a: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전국 </a:t>
                      </a:r>
                      <a:r>
                        <a:rPr lang="ko-KR" altLang="en-US" sz="1200" kern="100" dirty="0" err="1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정수장</a:t>
                      </a: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Test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진행 및 대구죽곡 정수장 납품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(8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~)</a:t>
                      </a:r>
                    </a:p>
                    <a:p>
                      <a:pPr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  -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각 정수장에서 양호한 반응 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12992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00" dirty="0" err="1" smtClean="0">
                          <a:solidFill>
                            <a:schemeClr val="bg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향후계획</a:t>
                      </a:r>
                      <a:endParaRPr lang="ko-KR" altLang="en-US" sz="1200" b="1" kern="100" dirty="0" smtClean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</a:txBody>
                  <a:tcPr marL="10160" marR="10160" marT="1016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특허출원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: 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신청완료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녹색기술 인증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: 16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9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 까지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방재 신기술 인증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: 16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12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 까지</a:t>
                      </a:r>
                      <a:endParaRPr lang="en-US" altLang="ko-KR" sz="1200" kern="100" dirty="0" smtClean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/>
                      </a:endParaRPr>
                    </a:p>
                    <a:p>
                      <a:pPr marL="171450" indent="-171450" algn="l" latinLnBrk="1">
                        <a:lnSpc>
                          <a:spcPct val="13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조달우수제품 등록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: 17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년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3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월 까지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(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중견기업 우수제품 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1</a:t>
                      </a:r>
                      <a:r>
                        <a:rPr lang="ko-KR" altLang="en-US" sz="1200" kern="10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호 등록</a:t>
                      </a:r>
                      <a:r>
                        <a:rPr lang="en-US" altLang="ko-KR" sz="1200" kern="100" dirty="0" smtClean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/>
                        </a:rPr>
                        <a:t>)</a:t>
                      </a:r>
                    </a:p>
                  </a:txBody>
                  <a:tcPr marL="72000" marR="72000" marT="1016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차트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541633970"/>
              </p:ext>
            </p:extLst>
          </p:nvPr>
        </p:nvGraphicFramePr>
        <p:xfrm>
          <a:off x="7233367" y="3491303"/>
          <a:ext cx="2672633" cy="14713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차트 1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653415991"/>
              </p:ext>
            </p:extLst>
          </p:nvPr>
        </p:nvGraphicFramePr>
        <p:xfrm>
          <a:off x="7244262" y="4962698"/>
          <a:ext cx="2661738" cy="189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233366" y="1824200"/>
            <a:ext cx="2553909" cy="155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8200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직사각형 10"/>
          <p:cNvSpPr/>
          <p:nvPr/>
        </p:nvSpPr>
        <p:spPr>
          <a:xfrm>
            <a:off x="656702" y="134007"/>
            <a:ext cx="4505502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Appendix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33734876"/>
              </p:ext>
            </p:extLst>
          </p:nvPr>
        </p:nvGraphicFramePr>
        <p:xfrm>
          <a:off x="656704" y="1280163"/>
          <a:ext cx="5669280" cy="3651552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7320"/>
                <a:gridCol w="1417320"/>
              </a:tblGrid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’13</a:t>
                      </a:r>
                      <a:endParaRPr lang="ko-KR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’14</a:t>
                      </a:r>
                      <a:endParaRPr lang="ko-KR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’15</a:t>
                      </a:r>
                      <a:endParaRPr lang="ko-KR" altLang="en-US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매출액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201,161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168,409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167,352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매출원가</a:t>
                      </a: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166,673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134,247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128,171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매출총이익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34,488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34,162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39,181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판관비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26,209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27,233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29,505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영업이익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8,278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6,929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9,676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세전이익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-11,813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7,619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9,301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당기순이익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-8,626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5,473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7,592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24090515"/>
              </p:ext>
            </p:extLst>
          </p:nvPr>
        </p:nvGraphicFramePr>
        <p:xfrm>
          <a:off x="6450068" y="1280163"/>
          <a:ext cx="2834642" cy="3651552"/>
        </p:xfrm>
        <a:graphic>
          <a:graphicData uri="http://schemas.openxmlformats.org/drawingml/2006/table">
            <a:tbl>
              <a:tblPr/>
              <a:tblGrid>
                <a:gridCol w="1417321"/>
                <a:gridCol w="1417321"/>
              </a:tblGrid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’15.</a:t>
                      </a:r>
                      <a:r>
                        <a:rPr lang="en-US" altLang="ko-KR" sz="1050" b="1" kern="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 1H</a:t>
                      </a:r>
                      <a:endParaRPr lang="ko-KR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5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’16. 1H</a:t>
                      </a:r>
                      <a:endParaRPr lang="ko-KR" altLang="en-US" sz="105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100,346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94,457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76,531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74,222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23,815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20,235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17,208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15,943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6,607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4,292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10,686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14,743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8,421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11,666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7906913"/>
              </p:ext>
            </p:extLst>
          </p:nvPr>
        </p:nvGraphicFramePr>
        <p:xfrm>
          <a:off x="656704" y="5034337"/>
          <a:ext cx="5669280" cy="1369332"/>
        </p:xfrm>
        <a:graphic>
          <a:graphicData uri="http://schemas.openxmlformats.org/drawingml/2006/table">
            <a:tbl>
              <a:tblPr/>
              <a:tblGrid>
                <a:gridCol w="1417320"/>
                <a:gridCol w="1417320"/>
                <a:gridCol w="1417320"/>
                <a:gridCol w="1417320"/>
              </a:tblGrid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매출원가율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82.9%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79.7%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76.6%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영업이익율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4.1%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5.8%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5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순이익율</a:t>
                      </a:r>
                      <a:endParaRPr lang="ko-KR" sz="105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-4.3%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3.2%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213672665"/>
              </p:ext>
            </p:extLst>
          </p:nvPr>
        </p:nvGraphicFramePr>
        <p:xfrm>
          <a:off x="6450068" y="5034337"/>
          <a:ext cx="2834642" cy="1369332"/>
        </p:xfrm>
        <a:graphic>
          <a:graphicData uri="http://schemas.openxmlformats.org/drawingml/2006/table">
            <a:tbl>
              <a:tblPr/>
              <a:tblGrid>
                <a:gridCol w="1417321"/>
                <a:gridCol w="1417321"/>
              </a:tblGrid>
              <a:tr h="456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76.3%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78.6%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6.6%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4.5%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456444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8.4%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12.4%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48606" y="1049331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단위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smtClean="0">
                <a:latin typeface="+mn-ea"/>
              </a:rPr>
              <a:t>백만원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1084" y="789607"/>
            <a:ext cx="4505502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손익계산서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767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/>
          <p:nvPr/>
        </p:nvCxnSpPr>
        <p:spPr>
          <a:xfrm>
            <a:off x="241474" y="653455"/>
            <a:ext cx="8847818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21643" y="417240"/>
            <a:ext cx="276790" cy="48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7484312"/>
              </p:ext>
            </p:extLst>
          </p:nvPr>
        </p:nvGraphicFramePr>
        <p:xfrm>
          <a:off x="656702" y="1280164"/>
          <a:ext cx="8587050" cy="5120635"/>
        </p:xfrm>
        <a:graphic>
          <a:graphicData uri="http://schemas.openxmlformats.org/drawingml/2006/table">
            <a:tbl>
              <a:tblPr/>
              <a:tblGrid>
                <a:gridCol w="1717410"/>
                <a:gridCol w="1717410"/>
                <a:gridCol w="1717410"/>
                <a:gridCol w="1717410"/>
                <a:gridCol w="1717410"/>
              </a:tblGrid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구분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’13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’14</a:t>
                      </a:r>
                      <a:endParaRPr lang="ko-KR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’15</a:t>
                      </a:r>
                      <a:endParaRPr lang="ko-KR" altLang="en-US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100" b="1" kern="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  <a:cs typeface="Times New Roman"/>
                        </a:rPr>
                        <a:t>’16.1H</a:t>
                      </a:r>
                      <a:endParaRPr lang="ko-KR" altLang="en-US" sz="1100" b="1" kern="100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A3CF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유동자산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106,966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88,531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87,925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105,362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비유동자산</a:t>
                      </a:r>
                      <a:endParaRPr lang="ko-KR" altLang="en-US" sz="1100" b="1" kern="100" dirty="0" smtClean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179,655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182,502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183,508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183,358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자산총계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286,621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271,033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271,433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288,720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유동부채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97,813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91,226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99,011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108,321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err="1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비유동부채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30,801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28,161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d8,971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9,103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부채총계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128,614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119,387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107,982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117,424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자본금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55,808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56,600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59,702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59,703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자본잉여금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9,867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7,991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13,022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13,022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이익잉여금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98,014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92,519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96,192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104,037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기타 자본항목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5,682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5,464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en-US" altLang="ko-KR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5,465</a:t>
                      </a:r>
                      <a:endParaRPr lang="en-US" altLang="ko-KR" sz="10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자본총계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158,007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151,646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163,451</a:t>
                      </a:r>
                      <a:endParaRPr lang="en-US" altLang="ko-KR" sz="105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171,296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2E2E2"/>
                    </a:solidFill>
                  </a:tcPr>
                </a:tc>
              </a:tr>
              <a:tr h="39389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100" b="1" kern="100" dirty="0" smtClean="0">
                          <a:solidFill>
                            <a:srgbClr val="4070AA"/>
                          </a:solidFill>
                          <a:latin typeface="+mn-ea"/>
                          <a:ea typeface="+mn-ea"/>
                          <a:cs typeface="Times New Roman"/>
                        </a:rPr>
                        <a:t>부채비율</a:t>
                      </a:r>
                      <a:endParaRPr lang="ko-KR" sz="1100" b="1" kern="100" dirty="0">
                        <a:solidFill>
                          <a:srgbClr val="4070AA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72000" marR="72000" marT="0" marB="0" anchor="ctr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81.4%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78.7%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66.1%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68.5%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48606" y="1049331"/>
            <a:ext cx="9361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 smtClean="0">
                <a:latin typeface="+mn-ea"/>
              </a:rPr>
              <a:t>(</a:t>
            </a:r>
            <a:r>
              <a:rPr lang="ko-KR" altLang="en-US" sz="900" dirty="0" smtClean="0">
                <a:latin typeface="+mn-ea"/>
              </a:rPr>
              <a:t>단위 </a:t>
            </a:r>
            <a:r>
              <a:rPr lang="en-US" altLang="ko-KR" sz="900" dirty="0" smtClean="0">
                <a:latin typeface="+mn-ea"/>
              </a:rPr>
              <a:t>: </a:t>
            </a:r>
            <a:r>
              <a:rPr lang="ko-KR" altLang="en-US" sz="900" smtClean="0">
                <a:latin typeface="+mn-ea"/>
              </a:rPr>
              <a:t>백만원</a:t>
            </a:r>
            <a:r>
              <a:rPr lang="en-US" altLang="ko-KR" sz="900" dirty="0" smtClean="0">
                <a:latin typeface="+mn-ea"/>
              </a:rPr>
              <a:t>)</a:t>
            </a:r>
            <a:endParaRPr lang="ko-KR" altLang="en-US" sz="900" dirty="0">
              <a:latin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56702" y="134007"/>
            <a:ext cx="4505502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KG</a:t>
            </a:r>
            <a:r>
              <a:rPr lang="ko-KR" altLang="en-US" b="1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케미칼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– Appendix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41084" y="789607"/>
            <a:ext cx="4505502" cy="5194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□ </a:t>
            </a:r>
            <a:r>
              <a:rPr lang="ko-KR" altLang="en-US" sz="1600" b="1" dirty="0" err="1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재무상태표</a:t>
            </a:r>
            <a:endParaRPr lang="ko-KR" altLang="en-US" sz="16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1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2629</TotalTime>
  <Words>740</Words>
  <Application>Microsoft Office PowerPoint</Application>
  <PresentationFormat>A4 용지(210x297mm)</PresentationFormat>
  <Paragraphs>296</Paragraphs>
  <Slides>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9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kg_ceo</cp:lastModifiedBy>
  <cp:revision>194</cp:revision>
  <cp:lastPrinted>2016-08-12T01:16:12Z</cp:lastPrinted>
  <dcterms:created xsi:type="dcterms:W3CDTF">2016-08-05T06:14:36Z</dcterms:created>
  <dcterms:modified xsi:type="dcterms:W3CDTF">2016-08-17T02:19:59Z</dcterms:modified>
</cp:coreProperties>
</file>