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328" r:id="rId4"/>
    <p:sldId id="319" r:id="rId5"/>
    <p:sldId id="320" r:id="rId6"/>
    <p:sldId id="329" r:id="rId7"/>
    <p:sldId id="261" r:id="rId8"/>
    <p:sldId id="311" r:id="rId9"/>
    <p:sldId id="330" r:id="rId10"/>
    <p:sldId id="264" r:id="rId11"/>
    <p:sldId id="331" r:id="rId12"/>
    <p:sldId id="332" r:id="rId13"/>
    <p:sldId id="27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Light" panose="020B0604020202020204" charset="0"/>
      <p:regular r:id="rId20"/>
      <p:bold r:id="rId21"/>
      <p:italic r:id="rId22"/>
      <p:boldItalic r:id="rId23"/>
    </p:embeddedFont>
    <p:embeddedFont>
      <p:font typeface="Roboto Slab Light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ân lâm" initials="nl" lastIdx="3" clrIdx="0">
    <p:extLst>
      <p:ext uri="{19B8F6BF-5375-455C-9EA6-DF929625EA0E}">
        <p15:presenceInfo xmlns:p15="http://schemas.microsoft.com/office/powerpoint/2012/main" userId="38db8255149700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250603-69BE-4E11-8B57-0B622C10AE86}">
  <a:tblStyle styleId="{E2250603-69BE-4E11-8B57-0B622C10AE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BF4DDE-03E9-49B0-9E94-A9312E5F45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1T20:48:28.854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66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6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89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91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066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8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42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62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193615" y="981549"/>
            <a:ext cx="4756663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/>
              <a:t>THỰC TẬP ĐỒ ÁN CHUYÊN NGÀNH</a:t>
            </a:r>
            <a:br>
              <a:rPr lang="en-US" sz="1600" b="1" dirty="0"/>
            </a:br>
            <a:r>
              <a:rPr lang="en-US" sz="1600" b="1" dirty="0"/>
              <a:t>HỌC KỲ 1, NĂM HỌC 2023 - 2024</a:t>
            </a:r>
            <a:br>
              <a:rPr lang="vi-VN" sz="1600" dirty="0"/>
            </a:br>
            <a:br>
              <a:rPr lang="vi-VN" sz="1600" dirty="0"/>
            </a:br>
            <a:r>
              <a:rPr lang="vi-VN" sz="1600" b="1" dirty="0">
                <a:solidFill>
                  <a:schemeClr val="tx1">
                    <a:lumMod val="50000"/>
                  </a:schemeClr>
                </a:solidFill>
              </a:rPr>
              <a:t>ĐỀ TÀI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  <a:br>
              <a:rPr lang="vi-VN" sz="1600" b="1" dirty="0"/>
            </a:b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SỬ DỤNG CODEIGNITER FRAMEWORK ĐỂ XÂY DỰNG WEBSITE BÁN ĐIỆN THOẠI DI ĐỘNG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B2417-A003-4FA9-BCFE-AA647CCEC945}"/>
              </a:ext>
            </a:extLst>
          </p:cNvPr>
          <p:cNvSpPr txBox="1"/>
          <p:nvPr/>
        </p:nvSpPr>
        <p:spPr>
          <a:xfrm>
            <a:off x="2750930" y="310529"/>
            <a:ext cx="364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>
                <a:latin typeface="Roboto Slab Light" panose="020B0604020202020204" charset="0"/>
                <a:ea typeface="Roboto Slab Light" panose="020B0604020202020204" charset="0"/>
              </a:rPr>
              <a:t>TRƯỜNG ĐẠI HỌC TRÀ VINH</a:t>
            </a:r>
            <a:endParaRPr lang="en-US" sz="1600" b="1" dirty="0">
              <a:latin typeface="Roboto Slab Light" panose="020B0604020202020204" charset="0"/>
              <a:ea typeface="Roboto Slab Light" panose="020B0604020202020204" charset="0"/>
            </a:endParaRPr>
          </a:p>
          <a:p>
            <a:pPr algn="ctr"/>
            <a:r>
              <a:rPr lang="en-US" sz="1600" b="1" dirty="0">
                <a:latin typeface="Roboto Slab Light" panose="020B0604020202020204" charset="0"/>
                <a:ea typeface="Roboto Slab Light" panose="020B0604020202020204" charset="0"/>
                <a:cs typeface="Times New Roman" panose="02020603050405020304" pitchFamily="18" charset="0"/>
              </a:rPr>
              <a:t>KHOA KỸ THUẬT VÀ CÔNG NGHỆ</a:t>
            </a:r>
            <a:endParaRPr lang="vi-VN" sz="1600" b="1" dirty="0">
              <a:latin typeface="Roboto Slab Light" panose="020B0604020202020204" charset="0"/>
              <a:ea typeface="Roboto Slab Light" panose="020B0604020202020204" charset="0"/>
              <a:cs typeface="Times New Roman" panose="02020603050405020304" pitchFamily="18" charset="0"/>
            </a:endParaRPr>
          </a:p>
          <a:p>
            <a:pPr algn="ctr"/>
            <a:r>
              <a:rPr lang="vi-VN" sz="1600" b="1" dirty="0">
                <a:latin typeface="Roboto Slab Light" panose="020B0604020202020204" charset="0"/>
                <a:ea typeface="Roboto Slab Light" panose="020B0604020202020204" charset="0"/>
              </a:rPr>
              <a:t>BỘ MÔN CÔNG NGHỆ THÔNG TIN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7F4DD-C296-4EDB-8EF8-4841E5634890}"/>
              </a:ext>
            </a:extLst>
          </p:cNvPr>
          <p:cNvSpPr txBox="1"/>
          <p:nvPr/>
        </p:nvSpPr>
        <p:spPr>
          <a:xfrm>
            <a:off x="252513" y="4202349"/>
            <a:ext cx="2335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latin typeface="Roboto Slab Light" panose="020B0604020202020204" charset="0"/>
                <a:ea typeface="Roboto Slab Light" panose="020B0604020202020204" charset="0"/>
              </a:rPr>
              <a:t>Giáo viên hướng dẫn:</a:t>
            </a:r>
          </a:p>
          <a:p>
            <a:r>
              <a:rPr lang="en-US" sz="1600" b="1" dirty="0" err="1">
                <a:latin typeface="Roboto Slab Light" panose="020B0604020202020204" charset="0"/>
                <a:ea typeface="Roboto Slab Light" panose="020B0604020202020204" charset="0"/>
                <a:cs typeface="Times New Roman" panose="02020603050405020304" pitchFamily="18" charset="0"/>
              </a:rPr>
              <a:t>Đoàn</a:t>
            </a:r>
            <a:r>
              <a:rPr lang="en-US" sz="1600" b="1" dirty="0">
                <a:latin typeface="Roboto Slab Light" panose="020B0604020202020204" charset="0"/>
                <a:ea typeface="Roboto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Roboto Slab Light" panose="020B0604020202020204" charset="0"/>
                <a:ea typeface="Roboto Slab Light" panose="020B0604020202020204" charset="0"/>
                <a:cs typeface="Times New Roman" panose="02020603050405020304" pitchFamily="18" charset="0"/>
              </a:rPr>
              <a:t>Phước</a:t>
            </a:r>
            <a:r>
              <a:rPr lang="en-US" sz="1600" b="1" dirty="0">
                <a:latin typeface="Roboto Slab Light" panose="020B0604020202020204" charset="0"/>
                <a:ea typeface="Roboto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Roboto Slab Light" panose="020B0604020202020204" charset="0"/>
                <a:ea typeface="Roboto Slab Light" panose="020B0604020202020204" charset="0"/>
                <a:cs typeface="Times New Roman" panose="02020603050405020304" pitchFamily="18" charset="0"/>
              </a:rPr>
              <a:t>Miền</a:t>
            </a:r>
            <a:endParaRPr lang="vi-VN" sz="1600" b="1" dirty="0">
              <a:latin typeface="Roboto Slab Light" panose="020B0604020202020204" charset="0"/>
              <a:ea typeface="Roboto Slab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ABD36-F41D-45F5-A272-BD447E077427}"/>
              </a:ext>
            </a:extLst>
          </p:cNvPr>
          <p:cNvSpPr txBox="1"/>
          <p:nvPr/>
        </p:nvSpPr>
        <p:spPr>
          <a:xfrm>
            <a:off x="6392965" y="3822998"/>
            <a:ext cx="26929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latin typeface="Roboto Slab Light" panose="020B0604020202020204" charset="0"/>
                <a:ea typeface="Roboto Slab Light" panose="020B0604020202020204" charset="0"/>
              </a:rPr>
              <a:t>Sinh viên thực hiện:</a:t>
            </a:r>
          </a:p>
          <a:p>
            <a:r>
              <a:rPr lang="en-US" sz="1600" b="1" dirty="0">
                <a:latin typeface="Roboto Slab Light" panose="020B0604020202020204" charset="0"/>
                <a:ea typeface="Roboto Slab Light" panose="020B0604020202020204" charset="0"/>
              </a:rPr>
              <a:t>Họ </a:t>
            </a:r>
            <a:r>
              <a:rPr lang="en-US" sz="1600" b="1" dirty="0" err="1">
                <a:latin typeface="Roboto Slab Light" panose="020B0604020202020204" charset="0"/>
                <a:ea typeface="Roboto Slab Light" panose="020B0604020202020204" charset="0"/>
              </a:rPr>
              <a:t>tên</a:t>
            </a:r>
            <a:r>
              <a:rPr lang="en-US" sz="1600" b="1" dirty="0">
                <a:latin typeface="Roboto Slab Light" panose="020B0604020202020204" charset="0"/>
                <a:ea typeface="Roboto Slab Light" panose="020B0604020202020204" charset="0"/>
              </a:rPr>
              <a:t>: </a:t>
            </a:r>
            <a:r>
              <a:rPr lang="vi-VN" sz="1600" b="1" dirty="0">
                <a:latin typeface="Roboto Slab Light" panose="020B0604020202020204" charset="0"/>
                <a:ea typeface="Roboto Slab Light" panose="020B0604020202020204" charset="0"/>
              </a:rPr>
              <a:t>Nguyễn Trọng Tín</a:t>
            </a:r>
          </a:p>
          <a:p>
            <a:r>
              <a:rPr lang="en-US" sz="1600" b="1" dirty="0">
                <a:latin typeface="Roboto Slab Light" panose="020B0604020202020204" charset="0"/>
                <a:ea typeface="Roboto Slab Light" panose="020B0604020202020204" charset="0"/>
              </a:rPr>
              <a:t>MSSV: </a:t>
            </a:r>
            <a:r>
              <a:rPr lang="vi-VN" sz="1600" b="1" dirty="0">
                <a:latin typeface="Roboto Slab Light" panose="020B0604020202020204" charset="0"/>
                <a:ea typeface="Roboto Slab Light" panose="020B0604020202020204" charset="0"/>
              </a:rPr>
              <a:t>110120078</a:t>
            </a:r>
            <a:endParaRPr lang="en-US" sz="1600" b="1" dirty="0">
              <a:latin typeface="Roboto Slab Light" panose="020B0604020202020204" charset="0"/>
              <a:ea typeface="Roboto Slab Light" panose="020B0604020202020204" charset="0"/>
            </a:endParaRPr>
          </a:p>
          <a:p>
            <a:r>
              <a:rPr lang="en-US" sz="1600" b="1" dirty="0" err="1">
                <a:latin typeface="Roboto Slab Light" panose="020B0604020202020204" charset="0"/>
                <a:ea typeface="Roboto Slab Light" panose="020B0604020202020204" charset="0"/>
              </a:rPr>
              <a:t>Lớp</a:t>
            </a:r>
            <a:r>
              <a:rPr lang="en-US" sz="1600" b="1" dirty="0">
                <a:latin typeface="Roboto Slab Light" panose="020B0604020202020204" charset="0"/>
                <a:ea typeface="Roboto Slab Light" panose="020B0604020202020204" charset="0"/>
              </a:rPr>
              <a:t>: DA20TTB</a:t>
            </a:r>
            <a:endParaRPr lang="vi-VN" sz="1600" b="1" dirty="0">
              <a:latin typeface="Roboto Slab Light" panose="020B0604020202020204" charset="0"/>
              <a:ea typeface="Roboto Slab Light" panose="020B0604020202020204" charset="0"/>
            </a:endParaRPr>
          </a:p>
          <a:p>
            <a:endParaRPr lang="vi-VN" dirty="0"/>
          </a:p>
          <a:p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D6E19-8681-4A13-8A05-DA6D9B34E7DC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44" b="97264" l="1493" r="99254">
                        <a14:foregroundMark x1="40299" y1="39801" x2="40299" y2="39801"/>
                        <a14:foregroundMark x1="50000" y1="36816" x2="43035" y2="47761"/>
                        <a14:foregroundMark x1="33831" y1="30100" x2="33831" y2="30100"/>
                        <a14:foregroundMark x1="16169" y1="39552" x2="16169" y2="39552"/>
                        <a14:foregroundMark x1="21891" y1="40796" x2="21891" y2="40796"/>
                        <a14:foregroundMark x1="45522" y1="79851" x2="45522" y2="79851"/>
                        <a14:foregroundMark x1="48259" y1="83582" x2="48259" y2="83582"/>
                        <a14:foregroundMark x1="50249" y1="87562" x2="50249" y2="87562"/>
                        <a14:foregroundMark x1="56468" y1="87562" x2="56468" y2="87562"/>
                        <a14:foregroundMark x1="58209" y1="87313" x2="58209" y2="87313"/>
                        <a14:foregroundMark x1="43284" y1="87562" x2="43284" y2="87562"/>
                        <a14:foregroundMark x1="40796" y1="87065" x2="40796" y2="87065"/>
                        <a14:foregroundMark x1="16915" y1="77114" x2="16915" y2="77114"/>
                        <a14:foregroundMark x1="18408" y1="80846" x2="18408" y2="80846"/>
                        <a14:foregroundMark x1="21144" y1="85075" x2="21144" y2="85075"/>
                        <a14:foregroundMark x1="28358" y1="87313" x2="28358" y2="87313"/>
                        <a14:foregroundMark x1="31592" y1="88060" x2="31592" y2="88060"/>
                        <a14:foregroundMark x1="33085" y1="89801" x2="33085" y2="89801"/>
                        <a14:foregroundMark x1="35821" y1="90299" x2="35821" y2="90299"/>
                        <a14:foregroundMark x1="36318" y1="92289" x2="36318" y2="92289"/>
                        <a14:foregroundMark x1="39552" y1="93284" x2="39552" y2="93284"/>
                        <a14:foregroundMark x1="47512" y1="94030" x2="47512" y2="94030"/>
                        <a14:foregroundMark x1="52736" y1="93781" x2="52736" y2="93781"/>
                        <a14:foregroundMark x1="58706" y1="93284" x2="58706" y2="93284"/>
                        <a14:foregroundMark x1="62438" y1="94776" x2="62438" y2="94776"/>
                        <a14:foregroundMark x1="65672" y1="92289" x2="65672" y2="92289"/>
                        <a14:foregroundMark x1="70398" y1="89552" x2="70398" y2="89552"/>
                        <a14:foregroundMark x1="77612" y1="85821" x2="77612" y2="85821"/>
                        <a14:foregroundMark x1="80348" y1="80348" x2="80348" y2="80348"/>
                        <a14:foregroundMark x1="78856" y1="83582" x2="78856" y2="83582"/>
                        <a14:foregroundMark x1="35572" y1="97512" x2="35572" y2="97512"/>
                        <a14:foregroundMark x1="1493" y1="57214" x2="1493" y2="57214"/>
                        <a14:foregroundMark x1="43532" y1="1244" x2="43532" y2="1244"/>
                        <a14:foregroundMark x1="25124" y1="7463" x2="25124" y2="7463"/>
                        <a14:foregroundMark x1="93532" y1="26617" x2="93532" y2="26617"/>
                        <a14:foregroundMark x1="91791" y1="23881" x2="91791" y2="23881"/>
                        <a14:foregroundMark x1="89552" y1="21144" x2="89552" y2="21144"/>
                        <a14:foregroundMark x1="99254" y1="49254" x2="99254" y2="49254"/>
                        <a14:foregroundMark x1="8209" y1="38806" x2="8209" y2="38806"/>
                        <a14:foregroundMark x1="10448" y1="32836" x2="10448" y2="32836"/>
                        <a14:foregroundMark x1="7214" y1="25373" x2="7214" y2="25373"/>
                        <a14:foregroundMark x1="15174" y1="26866" x2="15174" y2="26866"/>
                        <a14:foregroundMark x1="15423" y1="21144" x2="15423" y2="21144"/>
                        <a14:foregroundMark x1="13930" y1="20398" x2="13930" y2="20398"/>
                        <a14:foregroundMark x1="15174" y1="19652" x2="15174" y2="19652"/>
                        <a14:foregroundMark x1="21891" y1="18905" x2="21891" y2="18905"/>
                        <a14:foregroundMark x1="24627" y1="15672" x2="24627" y2="15672"/>
                        <a14:foregroundMark x1="35323" y1="9453" x2="35323" y2="9453"/>
                        <a14:foregroundMark x1="38060" y1="9950" x2="38060" y2="9950"/>
                        <a14:foregroundMark x1="43532" y1="7711" x2="43532" y2="7711"/>
                        <a14:foregroundMark x1="49254" y1="6965" x2="49254" y2="6965"/>
                        <a14:foregroundMark x1="54726" y1="7214" x2="54726" y2="7214"/>
                        <a14:foregroundMark x1="60697" y1="8209" x2="60697" y2="8209"/>
                        <a14:foregroundMark x1="55721" y1="11194" x2="55721" y2="11194"/>
                        <a14:foregroundMark x1="40299" y1="11692" x2="40299" y2="11692"/>
                        <a14:foregroundMark x1="70149" y1="11443" x2="70149" y2="11443"/>
                        <a14:foregroundMark x1="73632" y1="13682" x2="73632" y2="13682"/>
                        <a14:foregroundMark x1="83582" y1="24378" x2="83582" y2="24378"/>
                        <a14:foregroundMark x1="86567" y1="27861" x2="86567" y2="27861"/>
                        <a14:foregroundMark x1="88308" y1="31841" x2="88308" y2="31841"/>
                        <a14:foregroundMark x1="90050" y1="35821" x2="90050" y2="35821"/>
                        <a14:foregroundMark x1="78358" y1="82338" x2="78358" y2="82338"/>
                        <a14:foregroundMark x1="74129" y1="84328" x2="74129" y2="84328"/>
                        <a14:foregroundMark x1="21144" y1="90050" x2="21144" y2="90050"/>
                        <a14:foregroundMark x1="8955" y1="22886" x2="8955" y2="22886"/>
                        <a14:foregroundMark x1="81841" y1="14925" x2="81841" y2="14925"/>
                        <a14:foregroundMark x1="23632" y1="8209" x2="23632" y2="8209"/>
                        <a14:foregroundMark x1="11940" y1="24129" x2="11940" y2="24129"/>
                        <a14:backgroundMark x1="4726" y1="11692" x2="4726" y2="11692"/>
                        <a14:backgroundMark x1="13433" y1="5473" x2="2488" y2="7711"/>
                        <a14:backgroundMark x1="4229" y1="5970" x2="4229" y2="5970"/>
                        <a14:backgroundMark x1="5473" y1="5970" x2="249" y2="21393"/>
                        <a14:backgroundMark x1="5868" y1="25373" x2="4975" y2="26866"/>
                        <a14:backgroundMark x1="7355" y1="22886" x2="5868" y2="25373"/>
                        <a14:backgroundMark x1="20149" y1="1493" x2="7355" y2="22886"/>
                        <a14:backgroundMark x1="4425" y1="25373" x2="3234" y2="22139"/>
                        <a14:backgroundMark x1="4975" y1="26866" x2="4425" y2="25373"/>
                        <a14:backgroundMark x1="17662" y1="23134" x2="17662" y2="23134"/>
                        <a14:backgroundMark x1="9453" y1="32836" x2="9453" y2="32836"/>
                        <a14:backgroundMark x1="33831" y1="9204" x2="33831" y2="9204"/>
                        <a14:backgroundMark x1="56219" y1="6965" x2="56219" y2="6965"/>
                        <a14:backgroundMark x1="39303" y1="7960" x2="39303" y2="7960"/>
                        <a14:backgroundMark x1="75124" y1="13184" x2="75124" y2="13184"/>
                        <a14:backgroundMark x1="78607" y1="17910" x2="78607" y2="17910"/>
                        <a14:backgroundMark x1="71393" y1="87562" x2="71393" y2="87562"/>
                        <a14:backgroundMark x1="33582" y1="91542" x2="33582" y2="91542"/>
                        <a14:backgroundMark x1="33831" y1="90796" x2="33831" y2="90796"/>
                        <a14:backgroundMark x1="19900" y1="81343" x2="19900" y2="81343"/>
                        <a14:backgroundMark x1="23383" y1="85075" x2="23383" y2="85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37225" y="101837"/>
            <a:ext cx="1669415" cy="166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87079" y="550652"/>
            <a:ext cx="1977655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KẾT QUẢ ĐẠT ĐƯỢC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2688" y="550652"/>
            <a:ext cx="5229384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rgbClr val="556600"/>
              </a:buClr>
              <a:buSzPts val="900"/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KẾT QUẢ ĐẠT ĐƯỢC</a:t>
            </a:r>
            <a:endParaRPr lang="en-US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556600"/>
              </a:buClr>
              <a:buSzPts val="900"/>
              <a:buFont typeface="Arial" panose="020B0604020202020204" pitchFamily="34" charset="0"/>
              <a:buChar char="-"/>
            </a:pP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Xây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dựng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website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thương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mại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điện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tử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bằng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Framework CodeIgniter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cơ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sở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MySQL.</a:t>
            </a:r>
          </a:p>
          <a:p>
            <a:pPr marL="342900" lvl="0" indent="-342900" algn="just">
              <a:lnSpc>
                <a:spcPct val="150000"/>
              </a:lnSpc>
              <a:buClr>
                <a:srgbClr val="556600"/>
              </a:buClr>
              <a:buSzPts val="900"/>
              <a:buFont typeface="Arial" panose="020B0604020202020204" pitchFamily="34" charset="0"/>
              <a:buChar char="-"/>
            </a:pP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Thiết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giao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diện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thân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thiện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dễ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dùng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rgbClr val="556600"/>
              </a:buClr>
              <a:buSzPts val="900"/>
              <a:buFont typeface="Arial" panose="020B0604020202020204" pitchFamily="34" charset="0"/>
              <a:buChar char="-"/>
            </a:pP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Xây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dựng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dùng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quản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giỏ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tìm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kiếm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phẩm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thanh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toán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rgbClr val="556600"/>
              </a:buClr>
              <a:buSzPts val="900"/>
              <a:buFont typeface="Arial" panose="020B0604020202020204" pitchFamily="34" charset="0"/>
              <a:buChar char="-"/>
            </a:pP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Xây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dựng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quản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phí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quản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trị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gồm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quản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phẩm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đơn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dùng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nhân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,…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thêm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kê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doanh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thu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theo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từng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thời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87079" y="550652"/>
            <a:ext cx="1977655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KẾT QUẢ ĐẠT ĐƯỢC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5F26B-F433-8602-34E1-7143BDF787E3}"/>
              </a:ext>
            </a:extLst>
          </p:cNvPr>
          <p:cNvSpPr txBox="1"/>
          <p:nvPr/>
        </p:nvSpPr>
        <p:spPr>
          <a:xfrm>
            <a:off x="3086278" y="345755"/>
            <a:ext cx="4726172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rgbClr val="556600"/>
              </a:buClr>
              <a:buSzPts val="900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HẠN CHẾ: </a:t>
            </a:r>
          </a:p>
          <a:p>
            <a:pPr marL="342900" lvl="0" indent="-342900" algn="just">
              <a:lnSpc>
                <a:spcPct val="150000"/>
              </a:lnSpc>
              <a:buClr>
                <a:srgbClr val="556600"/>
              </a:buClr>
              <a:buSzPts val="900"/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Giao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diện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chưa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đạt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thẩm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mỹ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cao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rgbClr val="556600"/>
              </a:buClr>
              <a:buSzPts val="900"/>
              <a:buFont typeface="Arial" panose="020B0604020202020204" pitchFamily="34" charset="0"/>
              <a:buChar char="-"/>
            </a:pP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Cơ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sở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chưa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hoàn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thiện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đầy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đủ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cần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cải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thiện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thêm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rgbClr val="556600"/>
              </a:buClr>
              <a:buSzPts val="900"/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Website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cần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cập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nhật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thêm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nhiều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khác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trở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nên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đa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dạng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hơn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46B4B-7794-502B-E77F-804727066F43}"/>
              </a:ext>
            </a:extLst>
          </p:cNvPr>
          <p:cNvSpPr txBox="1"/>
          <p:nvPr/>
        </p:nvSpPr>
        <p:spPr>
          <a:xfrm>
            <a:off x="3086278" y="2020509"/>
            <a:ext cx="4726172" cy="232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rgbClr val="556600"/>
              </a:buClr>
              <a:buSzPts val="900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HƯỚNG PHÁT TRIỂN</a:t>
            </a:r>
          </a:p>
          <a:p>
            <a:pPr marL="342900" lvl="0" indent="-342900" algn="just">
              <a:lnSpc>
                <a:spcPct val="150000"/>
              </a:lnSpc>
              <a:buClr>
                <a:srgbClr val="556600"/>
              </a:buClr>
              <a:buSzPts val="900"/>
              <a:buFont typeface="Arial" panose="020B0604020202020204" pitchFamily="34" charset="0"/>
              <a:buChar char="-"/>
            </a:pP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Thiết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giao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diện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website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tốt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hơn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dễ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hơn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rgbClr val="556600"/>
              </a:buClr>
              <a:buSzPts val="900"/>
              <a:buFont typeface="Arial" panose="020B0604020202020204" pitchFamily="34" charset="0"/>
              <a:buChar char="-"/>
            </a:pP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Nâng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cao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quản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giám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sát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giúp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quản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trị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dễ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dàng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theo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dõi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hoạt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động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website.</a:t>
            </a:r>
          </a:p>
          <a:p>
            <a:pPr marL="342900" lvl="0" indent="-342900" algn="just">
              <a:lnSpc>
                <a:spcPct val="150000"/>
              </a:lnSpc>
              <a:buClr>
                <a:srgbClr val="556600"/>
              </a:buClr>
              <a:buSzPts val="900"/>
              <a:buFont typeface="Arial" panose="020B0604020202020204" pitchFamily="34" charset="0"/>
              <a:buChar char="-"/>
            </a:pP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Tối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ưu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hóa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cơ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sở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cải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thiện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hiệu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suất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tốc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độ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truy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cập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tạo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trải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nghiệm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tốt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nhất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35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835752" y="2794842"/>
            <a:ext cx="7472495" cy="1187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 DEMO SẢN PHẨM</a:t>
            </a:r>
            <a:endParaRPr sz="24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88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Bellhop_bows">
            <a:extLst>
              <a:ext uri="{FF2B5EF4-FFF2-40B4-BE49-F238E27FC236}">
                <a16:creationId xmlns:a16="http://schemas.microsoft.com/office/drawing/2014/main" id="{E83A50F2-D0B6-4E9E-B494-11FDA902C2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93" y="2448888"/>
            <a:ext cx="1320321" cy="14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835" y="1652495"/>
            <a:ext cx="792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XIN CHÂN THÀNH CẢM ƠN THẦY CÔ ĐÃ LẮNG NGHE Ạ!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0" y="517447"/>
            <a:ext cx="2343982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NỘI DUNG ĐỒ ÁN</a:t>
            </a:r>
            <a:endParaRPr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" name="Freeform 9">
            <a:extLst>
              <a:ext uri="{FF2B5EF4-FFF2-40B4-BE49-F238E27FC236}">
                <a16:creationId xmlns:a16="http://schemas.microsoft.com/office/drawing/2014/main" id="{C6FCD992-63C2-DDD8-35C2-029397021BE7}"/>
              </a:ext>
            </a:extLst>
          </p:cNvPr>
          <p:cNvSpPr/>
          <p:nvPr/>
        </p:nvSpPr>
        <p:spPr>
          <a:xfrm>
            <a:off x="3260299" y="707948"/>
            <a:ext cx="545049" cy="57770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576483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D90391D6-4C48-9BDC-1EFA-9ED582D55DA7}"/>
              </a:ext>
            </a:extLst>
          </p:cNvPr>
          <p:cNvSpPr txBox="1"/>
          <p:nvPr/>
        </p:nvSpPr>
        <p:spPr>
          <a:xfrm>
            <a:off x="3366464" y="812135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419" name="Freeform 9">
            <a:extLst>
              <a:ext uri="{FF2B5EF4-FFF2-40B4-BE49-F238E27FC236}">
                <a16:creationId xmlns:a16="http://schemas.microsoft.com/office/drawing/2014/main" id="{C9055858-0E40-CC3B-68D6-F536EEF96138}"/>
              </a:ext>
            </a:extLst>
          </p:cNvPr>
          <p:cNvSpPr/>
          <p:nvPr/>
        </p:nvSpPr>
        <p:spPr>
          <a:xfrm>
            <a:off x="3260297" y="1490062"/>
            <a:ext cx="545049" cy="57770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576483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20" name="Freeform 9">
            <a:extLst>
              <a:ext uri="{FF2B5EF4-FFF2-40B4-BE49-F238E27FC236}">
                <a16:creationId xmlns:a16="http://schemas.microsoft.com/office/drawing/2014/main" id="{8AAB3C26-DF81-27F7-371C-04CB6FD844F4}"/>
              </a:ext>
            </a:extLst>
          </p:cNvPr>
          <p:cNvSpPr/>
          <p:nvPr/>
        </p:nvSpPr>
        <p:spPr>
          <a:xfrm>
            <a:off x="3260297" y="2272176"/>
            <a:ext cx="545049" cy="57770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576483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21" name="Freeform 9">
            <a:extLst>
              <a:ext uri="{FF2B5EF4-FFF2-40B4-BE49-F238E27FC236}">
                <a16:creationId xmlns:a16="http://schemas.microsoft.com/office/drawing/2014/main" id="{673C7330-2466-BB9E-F1A1-632B5B8AAD44}"/>
              </a:ext>
            </a:extLst>
          </p:cNvPr>
          <p:cNvSpPr/>
          <p:nvPr/>
        </p:nvSpPr>
        <p:spPr>
          <a:xfrm>
            <a:off x="3260297" y="3042646"/>
            <a:ext cx="545049" cy="577706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576483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4EEEC7A-561C-098E-1E4B-1EB00FC96119}"/>
              </a:ext>
            </a:extLst>
          </p:cNvPr>
          <p:cNvSpPr txBox="1"/>
          <p:nvPr/>
        </p:nvSpPr>
        <p:spPr>
          <a:xfrm>
            <a:off x="3366465" y="1594249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2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223D4227-C760-A455-06C3-5AED2CFE46AC}"/>
              </a:ext>
            </a:extLst>
          </p:cNvPr>
          <p:cNvSpPr txBox="1"/>
          <p:nvPr/>
        </p:nvSpPr>
        <p:spPr>
          <a:xfrm>
            <a:off x="3366465" y="2376363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276C5835-3BEA-F0CB-8BC6-59517C08AF27}"/>
              </a:ext>
            </a:extLst>
          </p:cNvPr>
          <p:cNvSpPr txBox="1"/>
          <p:nvPr/>
        </p:nvSpPr>
        <p:spPr>
          <a:xfrm>
            <a:off x="3366464" y="3146833"/>
            <a:ext cx="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4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62666BF-56F0-84B6-864F-A33AD13C162B}"/>
              </a:ext>
            </a:extLst>
          </p:cNvPr>
          <p:cNvSpPr txBox="1"/>
          <p:nvPr/>
        </p:nvSpPr>
        <p:spPr>
          <a:xfrm>
            <a:off x="4376629" y="569376"/>
            <a:ext cx="1924050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8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 TẢ ĐỀ TÀI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C29F185F-B59E-C8C6-F26B-02EE27B1187B}"/>
              </a:ext>
            </a:extLst>
          </p:cNvPr>
          <p:cNvSpPr txBox="1"/>
          <p:nvPr/>
        </p:nvSpPr>
        <p:spPr>
          <a:xfrm>
            <a:off x="4376628" y="1344594"/>
            <a:ext cx="3555259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8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TÍCH THIẾT KẾ HỆ THỐNG 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3D183AF-35DC-DFCC-8536-6E38552E505A}"/>
              </a:ext>
            </a:extLst>
          </p:cNvPr>
          <p:cNvSpPr txBox="1"/>
          <p:nvPr/>
        </p:nvSpPr>
        <p:spPr>
          <a:xfrm>
            <a:off x="4376629" y="2094228"/>
            <a:ext cx="2423390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8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QUẢ ĐẠT ĐƯỢC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5FB065E0-BCCC-6BFF-A5B9-475859A7D440}"/>
              </a:ext>
            </a:extLst>
          </p:cNvPr>
          <p:cNvSpPr txBox="1"/>
          <p:nvPr/>
        </p:nvSpPr>
        <p:spPr>
          <a:xfrm>
            <a:off x="4376628" y="2832408"/>
            <a:ext cx="2423391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80"/>
              </a:lnSpc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 SẢN PHẨM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0" y="570331"/>
            <a:ext cx="2307295" cy="2630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MÔ TẢ ĐỀ TÀI: </a:t>
            </a:r>
            <a:endParaRPr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 Light" panose="020B0604020202020204" charset="0"/>
              <a:ea typeface="Roboto Slab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3117502" y="927218"/>
            <a:ext cx="5292300" cy="3515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nay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sang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sắm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thoại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vậy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thoại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1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0" y="570331"/>
            <a:ext cx="2307295" cy="2630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MÔ TẢ ĐỀ TÀI: </a:t>
            </a:r>
            <a:endParaRPr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 Light" panose="020B0604020202020204" charset="0"/>
              <a:ea typeface="Roboto Slab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787893" y="353315"/>
            <a:ext cx="5292300" cy="3515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1600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B66441-57C8-D7BF-70D4-1591157B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44" y="2170697"/>
            <a:ext cx="3936366" cy="223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5FDA97-C7BB-833E-E0E2-CF99BD16425C}"/>
              </a:ext>
            </a:extLst>
          </p:cNvPr>
          <p:cNvSpPr txBox="1"/>
          <p:nvPr/>
        </p:nvSpPr>
        <p:spPr>
          <a:xfrm>
            <a:off x="2668310" y="709580"/>
            <a:ext cx="36949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MVC.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0" y="570331"/>
            <a:ext cx="2307295" cy="2630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MÔ TẢ ĐỀ TÀI: </a:t>
            </a:r>
            <a:endParaRPr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 Light" panose="020B0604020202020204" charset="0"/>
              <a:ea typeface="Roboto Slab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10FCD5-D19D-A748-5702-CFC1C18B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46" y="1647990"/>
            <a:ext cx="472598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424;p20">
            <a:extLst>
              <a:ext uri="{FF2B5EF4-FFF2-40B4-BE49-F238E27FC236}">
                <a16:creationId xmlns:a16="http://schemas.microsoft.com/office/drawing/2014/main" id="{F3D96C61-18CA-B119-4E36-81A237886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87893" y="353315"/>
            <a:ext cx="5292300" cy="3515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MySQL.</a:t>
            </a:r>
          </a:p>
        </p:txBody>
      </p:sp>
    </p:spTree>
    <p:extLst>
      <p:ext uri="{BB962C8B-B14F-4D97-AF65-F5344CB8AC3E}">
        <p14:creationId xmlns:p14="http://schemas.microsoft.com/office/powerpoint/2010/main" val="8221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835752" y="2794842"/>
            <a:ext cx="7472495" cy="1187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PHÂN TÍCH THIẾT KẾ HỆ THỐNG</a:t>
            </a:r>
            <a:endParaRPr sz="24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878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71722" y="570331"/>
            <a:ext cx="2498651" cy="2630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 Light" panose="020B0604020202020204" charset="0"/>
                <a:ea typeface="Roboto Slab Light" panose="020B0604020202020204" charset="0"/>
              </a:rPr>
              <a:t>2. PHÂN TÍCH THIẾT KẾ HỆ THỐNG</a:t>
            </a:r>
            <a:endParaRPr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 Light" panose="020B0604020202020204" charset="0"/>
              <a:ea typeface="Roboto Slab Light" panose="020B060402020202020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0F96B8-F3DB-929B-D2BE-1A79E7729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80204"/>
              </p:ext>
            </p:extLst>
          </p:nvPr>
        </p:nvGraphicFramePr>
        <p:xfrm>
          <a:off x="2670373" y="1262949"/>
          <a:ext cx="5357208" cy="2990074"/>
        </p:xfrm>
        <a:graphic>
          <a:graphicData uri="http://schemas.openxmlformats.org/drawingml/2006/table">
            <a:tbl>
              <a:tblPr firstRow="1" firstCol="1" bandRow="1">
                <a:tableStyleId>{E2250603-69BE-4E11-8B57-0B622C10AE86}</a:tableStyleId>
              </a:tblPr>
              <a:tblGrid>
                <a:gridCol w="487497">
                  <a:extLst>
                    <a:ext uri="{9D8B030D-6E8A-4147-A177-3AD203B41FA5}">
                      <a16:colId xmlns:a16="http://schemas.microsoft.com/office/drawing/2014/main" val="1412062921"/>
                    </a:ext>
                  </a:extLst>
                </a:gridCol>
                <a:gridCol w="863440">
                  <a:extLst>
                    <a:ext uri="{9D8B030D-6E8A-4147-A177-3AD203B41FA5}">
                      <a16:colId xmlns:a16="http://schemas.microsoft.com/office/drawing/2014/main" val="2435956885"/>
                    </a:ext>
                  </a:extLst>
                </a:gridCol>
                <a:gridCol w="4006271">
                  <a:extLst>
                    <a:ext uri="{9D8B030D-6E8A-4147-A177-3AD203B41FA5}">
                      <a16:colId xmlns:a16="http://schemas.microsoft.com/office/drawing/2014/main" val="1929964476"/>
                    </a:ext>
                  </a:extLst>
                </a:gridCol>
              </a:tblGrid>
              <a:tr h="2313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STT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Tên</a:t>
                      </a:r>
                      <a:r>
                        <a:rPr lang="en-US" sz="1200" dirty="0">
                          <a:effectLst/>
                        </a:rPr>
                        <a:t> Actor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Mô tả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extLst>
                  <a:ext uri="{0D108BD9-81ED-4DB2-BD59-A6C34878D82A}">
                    <a16:rowId xmlns:a16="http://schemas.microsoft.com/office/drawing/2014/main" val="3767234314"/>
                  </a:ext>
                </a:extLst>
              </a:tr>
              <a:tr h="67652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Khách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Là người dùng chưa đăng kí có thể xem, tìm kiếm sản phẩm ở website và có thể đăng kí thành viên của hệ thống để mua hàng.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extLst>
                  <a:ext uri="{0D108BD9-81ED-4DB2-BD59-A6C34878D82A}">
                    <a16:rowId xmlns:a16="http://schemas.microsoft.com/office/drawing/2014/main" val="1016359339"/>
                  </a:ext>
                </a:extLst>
              </a:tr>
              <a:tr h="92541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Thành viên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Là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khách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hàng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đăng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thống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cửa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hàng</a:t>
                      </a:r>
                      <a:r>
                        <a:rPr lang="en-US" sz="1200" dirty="0">
                          <a:effectLst/>
                        </a:rPr>
                        <a:t>. Thành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quyền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phẩm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tìm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kiếm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phẩm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chỉnh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sửa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thông</a:t>
                      </a:r>
                      <a:r>
                        <a:rPr lang="en-US" sz="1200" dirty="0">
                          <a:effectLst/>
                        </a:rPr>
                        <a:t> tin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nhân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quản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phẩm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trong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giỏ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hàng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mua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hàng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extLst>
                  <a:ext uri="{0D108BD9-81ED-4DB2-BD59-A6C34878D82A}">
                    <a16:rowId xmlns:a16="http://schemas.microsoft.com/office/drawing/2014/main" val="3325428878"/>
                  </a:ext>
                </a:extLst>
              </a:tr>
              <a:tr h="69406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Nhân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Là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nhân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thống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quyền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quản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hàng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quản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tài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khoản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quản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phẩm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thống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kê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doanh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phẩm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extLst>
                  <a:ext uri="{0D108BD9-81ED-4DB2-BD59-A6C34878D82A}">
                    <a16:rowId xmlns:a16="http://schemas.microsoft.com/office/drawing/2014/main" val="1619888876"/>
                  </a:ext>
                </a:extLst>
              </a:tr>
              <a:tr h="4627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Quản trị viên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Quản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thống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năng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nhân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quản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tài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khoản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nhân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494" marR="64494" marT="0" marB="0"/>
                </a:tc>
                <a:extLst>
                  <a:ext uri="{0D108BD9-81ED-4DB2-BD59-A6C34878D82A}">
                    <a16:rowId xmlns:a16="http://schemas.microsoft.com/office/drawing/2014/main" val="449520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C00997-048D-CA4F-5B04-ED3D939218D0}"/>
              </a:ext>
            </a:extLst>
          </p:cNvPr>
          <p:cNvSpPr txBox="1"/>
          <p:nvPr/>
        </p:nvSpPr>
        <p:spPr>
          <a:xfrm>
            <a:off x="2985891" y="323800"/>
            <a:ext cx="4726172" cy="721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736"/>
              </a:lnSpc>
            </a:pP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actors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A2798E85-8461-43E7-AE68-E3F505650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717" y="1659119"/>
            <a:ext cx="5090863" cy="262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656" tIns="812544" rIns="50784" bIns="12061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6763" algn="l"/>
              </a:tabLst>
            </a:pPr>
            <a:br>
              <a:rPr kumimoji="0" lang="vi-VN" altLang="vi-V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vi-VN" altLang="vi-V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6763" algn="l"/>
              </a:tabLst>
            </a:pP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8966" y="2077336"/>
            <a:ext cx="192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16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423;p20">
            <a:extLst>
              <a:ext uri="{FF2B5EF4-FFF2-40B4-BE49-F238E27FC236}">
                <a16:creationId xmlns:a16="http://schemas.microsoft.com/office/drawing/2014/main" id="{9F305936-026A-3F9D-7C47-CE47844A21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722" y="570331"/>
            <a:ext cx="2498651" cy="2630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 Light" panose="020B0604020202020204" charset="0"/>
                <a:ea typeface="Roboto Slab Light" panose="020B0604020202020204" charset="0"/>
              </a:rPr>
              <a:t>2. PHÂN TÍCH THIẾT KẾ HỆ THỐNG</a:t>
            </a:r>
            <a:endParaRPr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 Light" panose="020B0604020202020204" charset="0"/>
              <a:ea typeface="Roboto Slab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AE6103-FA92-F2A4-4F29-9B9E63A53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28" y="532218"/>
            <a:ext cx="3437000" cy="407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2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A2798E85-8461-43E7-AE68-E3F505650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717" y="1659119"/>
            <a:ext cx="5090863" cy="262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656" tIns="812544" rIns="50784" bIns="12061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6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6763" algn="l"/>
              </a:tabLst>
            </a:pPr>
            <a:br>
              <a:rPr kumimoji="0" lang="vi-VN" altLang="vi-V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vi-VN" altLang="vi-V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6763" algn="l"/>
              </a:tabLst>
            </a:pP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692" y="2402473"/>
            <a:ext cx="192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</p:txBody>
      </p:sp>
      <p:sp>
        <p:nvSpPr>
          <p:cNvPr id="7" name="Google Shape;423;p20">
            <a:extLst>
              <a:ext uri="{FF2B5EF4-FFF2-40B4-BE49-F238E27FC236}">
                <a16:creationId xmlns:a16="http://schemas.microsoft.com/office/drawing/2014/main" id="{9F305936-026A-3F9D-7C47-CE47844A21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722" y="570331"/>
            <a:ext cx="2498651" cy="2630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 Light" panose="020B0604020202020204" charset="0"/>
                <a:ea typeface="Roboto Slab Light" panose="020B0604020202020204" charset="0"/>
              </a:rPr>
              <a:t>2. PHÂN TÍCH THIẾT KẾ HỆ THỐNG</a:t>
            </a:r>
            <a:endParaRPr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 Light" panose="020B0604020202020204" charset="0"/>
              <a:ea typeface="Roboto Slab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97CE0D-508B-6B49-EFCA-39EE8798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37" y="603719"/>
            <a:ext cx="4115597" cy="362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4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676</Words>
  <Application>Microsoft Office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Arial</vt:lpstr>
      <vt:lpstr>Calibri</vt:lpstr>
      <vt:lpstr>Roboto Slab Light</vt:lpstr>
      <vt:lpstr>Lato Light</vt:lpstr>
      <vt:lpstr>Kent template</vt:lpstr>
      <vt:lpstr>THỰC TẬP ĐỒ ÁN CHUYÊN NGÀNH HỌC KỲ 1, NĂM HỌC 2023 - 2024  ĐỀ TÀI: SỬ DỤNG CODEIGNITER FRAMEWORK ĐỂ XÂY DỰNG WEBSITE BÁN ĐIỆN THOẠI DI ĐỘNG</vt:lpstr>
      <vt:lpstr>NỘI DUNG ĐỒ ÁN</vt:lpstr>
      <vt:lpstr>1. MÔ TẢ ĐỀ TÀI: </vt:lpstr>
      <vt:lpstr>1. MÔ TẢ ĐỀ TÀI: </vt:lpstr>
      <vt:lpstr>1. MÔ TẢ ĐỀ TÀI: </vt:lpstr>
      <vt:lpstr>2. PHÂN TÍCH THIẾT KẾ HỆ THỐNG</vt:lpstr>
      <vt:lpstr>2. PHÂN TÍCH THIẾT KẾ HỆ THỐNG</vt:lpstr>
      <vt:lpstr>2. PHÂN TÍCH THIẾT KẾ HỆ THỐNG</vt:lpstr>
      <vt:lpstr>2. PHÂN TÍCH THIẾT KẾ HỆ THỐNG</vt:lpstr>
      <vt:lpstr>3. KẾT QUẢ ĐẠT ĐƯỢC</vt:lpstr>
      <vt:lpstr>3. KẾT QUẢ ĐẠT ĐƯỢC</vt:lpstr>
      <vt:lpstr>4. DEMO SẢN PHẨM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HỌC PHÂN TÍCH VÀ THIẾT KẾ HTTT  ĐỀ TÀI XÂY DỰNG HỆ THỐNG QUẢN LÝ CỬA HÀNG BÁN XE  MÁY</dc:title>
  <dc:creator>Administrator</dc:creator>
  <cp:lastModifiedBy>Tín Nguyễn</cp:lastModifiedBy>
  <cp:revision>62</cp:revision>
  <dcterms:modified xsi:type="dcterms:W3CDTF">2024-01-11T12:09:16Z</dcterms:modified>
</cp:coreProperties>
</file>