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00" r:id="rId5"/>
    <p:sldMasterId id="2147483713" r:id="rId6"/>
  </p:sldMasterIdLst>
  <p:notesMasterIdLst>
    <p:notesMasterId r:id="rId30"/>
  </p:notesMasterIdLst>
  <p:sldIdLst>
    <p:sldId id="256" r:id="rId7"/>
    <p:sldId id="257" r:id="rId8"/>
    <p:sldId id="258" r:id="rId9"/>
    <p:sldId id="259" r:id="rId10"/>
    <p:sldId id="276" r:id="rId11"/>
    <p:sldId id="265" r:id="rId12"/>
    <p:sldId id="263" r:id="rId13"/>
    <p:sldId id="260" r:id="rId14"/>
    <p:sldId id="280" r:id="rId15"/>
    <p:sldId id="277" r:id="rId16"/>
    <p:sldId id="264" r:id="rId17"/>
    <p:sldId id="267" r:id="rId18"/>
    <p:sldId id="262" r:id="rId19"/>
    <p:sldId id="268" r:id="rId20"/>
    <p:sldId id="281" r:id="rId21"/>
    <p:sldId id="269" r:id="rId22"/>
    <p:sldId id="271" r:id="rId23"/>
    <p:sldId id="272" r:id="rId24"/>
    <p:sldId id="270" r:id="rId25"/>
    <p:sldId id="273" r:id="rId26"/>
    <p:sldId id="282" r:id="rId27"/>
    <p:sldId id="274" r:id="rId28"/>
    <p:sldId id="275" r:id="rId29"/>
  </p:sldIdLst>
  <p:sldSz cx="12192000" cy="6858000"/>
  <p:notesSz cx="6858000" cy="9144000"/>
  <p:embeddedFontLst>
    <p:embeddedFont>
      <p:font typeface="Century Gothic" panose="020B0502020202020204" pitchFamily="34" charset="0"/>
      <p:regular r:id="rId31"/>
      <p:bold r:id="rId32"/>
      <p:italic r:id="rId33"/>
      <p:boldItalic r:id="rId34"/>
    </p:embeddedFont>
    <p:embeddedFont>
      <p:font typeface="Microsoft Yahei" panose="020B0503020204020204" pitchFamily="34" charset="-122"/>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B6B1CE-52B0-4939-B770-4F489DB44674}">
  <a:tblStyle styleId="{13B6B1CE-52B0-4939-B770-4F489DB4467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2.fntdata"/><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font" Target="fonts/font6.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1.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3.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dirty="0">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64191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61" name="Google Shape;66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13</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2" name="Google Shape;812;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3" name="Google Shape;813;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dirty="0">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149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6" name="Google Shape;836;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7" name="Google Shape;837;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8" name="Google Shape;828;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9" name="Google Shape;829;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5</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8" name="Google Shape;718;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dirty="0">
              <a:latin typeface="Arial"/>
              <a:ea typeface="Arial"/>
              <a:cs typeface="Arial"/>
              <a:sym typeface="Arial"/>
            </a:endParaRPr>
          </a:p>
        </p:txBody>
      </p:sp>
      <p:sp>
        <p:nvSpPr>
          <p:cNvPr id="719" name="Google Shape;719;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3" name="Google Shape;633;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34" name="Google Shape;634;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3"/>
        <p:cNvGrpSpPr/>
        <p:nvPr/>
      </p:nvGrpSpPr>
      <p:grpSpPr>
        <a:xfrm>
          <a:off x="0" y="0"/>
          <a:ext cx="0" cy="0"/>
          <a:chOff x="0" y="0"/>
          <a:chExt cx="0" cy="0"/>
        </a:xfrm>
      </p:grpSpPr>
      <p:sp>
        <p:nvSpPr>
          <p:cNvPr id="264" name="Google Shape;26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5.xml"/><Relationship Id="rId5" Type="http://schemas.openxmlformats.org/officeDocument/2006/relationships/image" Target="../media/image7.jpe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0.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0.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12" name="Google Shape;463;p1">
            <a:extLst>
              <a:ext uri="{FF2B5EF4-FFF2-40B4-BE49-F238E27FC236}">
                <a16:creationId xmlns:a16="http://schemas.microsoft.com/office/drawing/2014/main" id="{A54CD8AC-4B65-5D6E-3768-D47D4DDD5442}"/>
              </a:ext>
            </a:extLst>
          </p:cNvPr>
          <p:cNvSpPr txBox="1"/>
          <p:nvPr/>
        </p:nvSpPr>
        <p:spPr>
          <a:xfrm>
            <a:off x="1671241" y="2168684"/>
            <a:ext cx="8849518"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dirty="0">
                <a:solidFill>
                  <a:srgbClr val="ED1C2A"/>
                </a:solidFill>
              </a:rPr>
              <a:t>KHOÁ LUẬN</a:t>
            </a:r>
            <a:r>
              <a:rPr lang="en-US" sz="5400" b="1" i="0" u="none" strike="noStrike" cap="none" dirty="0">
                <a:solidFill>
                  <a:srgbClr val="ED1C2A"/>
                </a:solidFill>
                <a:latin typeface="Arial"/>
                <a:ea typeface="Arial"/>
                <a:cs typeface="Arial"/>
                <a:sym typeface="Arial"/>
              </a:rPr>
              <a:t> TỐT NGHIỆP</a:t>
            </a:r>
            <a:endParaRPr sz="5400" b="1" i="0" u="none" strike="noStrike" cap="none" dirty="0">
              <a:solidFill>
                <a:srgbClr val="ED1C2A"/>
              </a:solidFill>
              <a:latin typeface="Arial"/>
              <a:ea typeface="Arial"/>
              <a:cs typeface="Arial"/>
              <a:sym typeface="Arial"/>
            </a:endParaRPr>
          </a:p>
        </p:txBody>
      </p:sp>
      <p:sp>
        <p:nvSpPr>
          <p:cNvPr id="13" name="Google Shape;465;p1">
            <a:extLst>
              <a:ext uri="{FF2B5EF4-FFF2-40B4-BE49-F238E27FC236}">
                <a16:creationId xmlns:a16="http://schemas.microsoft.com/office/drawing/2014/main" id="{7CFD5778-CEF1-D2BA-4939-093307C792E2}"/>
              </a:ext>
            </a:extLst>
          </p:cNvPr>
          <p:cNvSpPr txBox="1">
            <a:spLocks/>
          </p:cNvSpPr>
          <p:nvPr/>
        </p:nvSpPr>
        <p:spPr>
          <a:xfrm>
            <a:off x="4270738" y="1709997"/>
            <a:ext cx="3650524"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1800"/>
            </a:pPr>
            <a:r>
              <a:rPr lang="en-US" sz="1800">
                <a:solidFill>
                  <a:schemeClr val="dk1"/>
                </a:solidFill>
              </a:rPr>
              <a:t>Bộ môn Công nghệ Thông tin</a:t>
            </a:r>
            <a:endParaRPr lang="en-US" sz="1800" dirty="0">
              <a:solidFill>
                <a:schemeClr val="dk1"/>
              </a:solidFill>
            </a:endParaRPr>
          </a:p>
        </p:txBody>
      </p:sp>
      <p:sp>
        <p:nvSpPr>
          <p:cNvPr id="14" name="Google Shape;466;p1">
            <a:extLst>
              <a:ext uri="{FF2B5EF4-FFF2-40B4-BE49-F238E27FC236}">
                <a16:creationId xmlns:a16="http://schemas.microsoft.com/office/drawing/2014/main" id="{C5FB3509-517E-F351-573C-796ED6811245}"/>
              </a:ext>
            </a:extLst>
          </p:cNvPr>
          <p:cNvSpPr txBox="1"/>
          <p:nvPr/>
        </p:nvSpPr>
        <p:spPr>
          <a:xfrm>
            <a:off x="3671256" y="4080366"/>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MSSV: 110120163</a:t>
            </a:r>
            <a:endParaRPr sz="2800" b="1" i="0" u="none" strike="noStrike" cap="none" dirty="0">
              <a:solidFill>
                <a:schemeClr val="dk1"/>
              </a:solidFill>
              <a:latin typeface="Arial"/>
              <a:ea typeface="Arial"/>
              <a:cs typeface="Arial"/>
              <a:sym typeface="Arial"/>
            </a:endParaRPr>
          </a:p>
        </p:txBody>
      </p:sp>
      <p:sp>
        <p:nvSpPr>
          <p:cNvPr id="15" name="Google Shape;467;p1">
            <a:extLst>
              <a:ext uri="{FF2B5EF4-FFF2-40B4-BE49-F238E27FC236}">
                <a16:creationId xmlns:a16="http://schemas.microsoft.com/office/drawing/2014/main" id="{FAB7D938-A085-FC7B-582F-BB73EADAAA95}"/>
              </a:ext>
            </a:extLst>
          </p:cNvPr>
          <p:cNvSpPr txBox="1"/>
          <p:nvPr/>
        </p:nvSpPr>
        <p:spPr>
          <a:xfrm>
            <a:off x="3658950" y="4778120"/>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GVHD: </a:t>
            </a:r>
            <a:r>
              <a:rPr lang="en-US" sz="2800" b="1" dirty="0" err="1">
                <a:solidFill>
                  <a:schemeClr val="dk1"/>
                </a:solidFill>
              </a:rPr>
              <a:t>Nguyễn</a:t>
            </a:r>
            <a:r>
              <a:rPr lang="en-US" sz="2800" b="1" dirty="0">
                <a:solidFill>
                  <a:schemeClr val="dk1"/>
                </a:solidFill>
              </a:rPr>
              <a:t> </a:t>
            </a:r>
            <a:r>
              <a:rPr lang="en-US" sz="2800" b="1" dirty="0" err="1">
                <a:solidFill>
                  <a:schemeClr val="dk1"/>
                </a:solidFill>
              </a:rPr>
              <a:t>Mộng</a:t>
            </a:r>
            <a:r>
              <a:rPr lang="en-US" sz="2800" b="1" dirty="0">
                <a:solidFill>
                  <a:schemeClr val="dk1"/>
                </a:solidFill>
              </a:rPr>
              <a:t> </a:t>
            </a:r>
            <a:r>
              <a:rPr lang="en-US" sz="2800" b="1" dirty="0" err="1">
                <a:solidFill>
                  <a:schemeClr val="dk1"/>
                </a:solidFill>
              </a:rPr>
              <a:t>Hiền</a:t>
            </a:r>
            <a:r>
              <a:rPr lang="en-US" sz="2800" b="1" i="0" u="none" strike="noStrike" cap="none" dirty="0">
                <a:solidFill>
                  <a:schemeClr val="dk1"/>
                </a:solidFill>
                <a:latin typeface="Arial"/>
                <a:ea typeface="Arial"/>
                <a:cs typeface="Arial"/>
                <a:sym typeface="Arial"/>
              </a:rPr>
              <a:t> </a:t>
            </a:r>
            <a:endParaRPr sz="2800" b="1" i="0" u="none" strike="noStrike" cap="none" dirty="0">
              <a:solidFill>
                <a:schemeClr val="dk1"/>
              </a:solidFill>
              <a:latin typeface="Arial"/>
              <a:ea typeface="Arial"/>
              <a:cs typeface="Arial"/>
              <a:sym typeface="Arial"/>
            </a:endParaRPr>
          </a:p>
        </p:txBody>
      </p:sp>
      <p:sp>
        <p:nvSpPr>
          <p:cNvPr id="16" name="Google Shape;468;p1">
            <a:extLst>
              <a:ext uri="{FF2B5EF4-FFF2-40B4-BE49-F238E27FC236}">
                <a16:creationId xmlns:a16="http://schemas.microsoft.com/office/drawing/2014/main" id="{F5F87E3D-284D-943F-F1D4-E71F3B064898}"/>
              </a:ext>
            </a:extLst>
          </p:cNvPr>
          <p:cNvSpPr txBox="1"/>
          <p:nvPr/>
        </p:nvSpPr>
        <p:spPr>
          <a:xfrm>
            <a:off x="3672327" y="3382612"/>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Sinh </a:t>
            </a:r>
            <a:r>
              <a:rPr lang="en-US" sz="2800" b="1" i="0" u="none" strike="noStrike" cap="none" dirty="0" err="1">
                <a:solidFill>
                  <a:schemeClr val="dk1"/>
                </a:solidFill>
                <a:latin typeface="Arial"/>
                <a:ea typeface="Arial"/>
                <a:cs typeface="Arial"/>
                <a:sym typeface="Arial"/>
              </a:rPr>
              <a:t>viên</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thực</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hiện</a:t>
            </a:r>
            <a:r>
              <a:rPr lang="en-US" sz="2800" b="1" i="0" u="none" strike="noStrike" cap="none" dirty="0">
                <a:solidFill>
                  <a:schemeClr val="dk1"/>
                </a:solidFill>
                <a:latin typeface="Arial"/>
                <a:ea typeface="Arial"/>
                <a:cs typeface="Arial"/>
                <a:sym typeface="Arial"/>
              </a:rPr>
              <a:t>: Lê Thanh </a:t>
            </a:r>
            <a:r>
              <a:rPr lang="en-US" sz="2800" b="1" i="0" u="none" strike="noStrike" cap="none" dirty="0" err="1">
                <a:solidFill>
                  <a:schemeClr val="dk1"/>
                </a:solidFill>
                <a:latin typeface="Arial"/>
                <a:ea typeface="Arial"/>
                <a:cs typeface="Arial"/>
                <a:sym typeface="Arial"/>
              </a:rPr>
              <a:t>Truyền</a:t>
            </a:r>
            <a:endParaRPr sz="2800" b="1" i="0" u="none" strike="noStrike" cap="none" dirty="0">
              <a:solidFill>
                <a:schemeClr val="dk1"/>
              </a:solidFill>
              <a:latin typeface="Arial"/>
              <a:ea typeface="Arial"/>
              <a:cs typeface="Arial"/>
              <a:sym typeface="Arial"/>
            </a:endParaRPr>
          </a:p>
        </p:txBody>
      </p:sp>
      <p:sp>
        <p:nvSpPr>
          <p:cNvPr id="17" name="Google Shape;469;p1">
            <a:extLst>
              <a:ext uri="{FF2B5EF4-FFF2-40B4-BE49-F238E27FC236}">
                <a16:creationId xmlns:a16="http://schemas.microsoft.com/office/drawing/2014/main" id="{2CAD2408-E5CD-67D0-8677-286CBD8E3515}"/>
              </a:ext>
            </a:extLst>
          </p:cNvPr>
          <p:cNvSpPr txBox="1"/>
          <p:nvPr/>
        </p:nvSpPr>
        <p:spPr>
          <a:xfrm>
            <a:off x="3867149" y="5922648"/>
            <a:ext cx="445769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i="1" dirty="0" err="1">
                <a:solidFill>
                  <a:srgbClr val="595959"/>
                </a:solidFill>
                <a:latin typeface="Times New Roman"/>
                <a:ea typeface="Times New Roman"/>
                <a:cs typeface="Times New Roman"/>
                <a:sym typeface="Times New Roman"/>
              </a:rPr>
              <a:t>Trà</a:t>
            </a:r>
            <a:r>
              <a:rPr lang="en-US" sz="1800" i="1" dirty="0">
                <a:solidFill>
                  <a:srgbClr val="595959"/>
                </a:solidFill>
                <a:latin typeface="Times New Roman"/>
                <a:ea typeface="Times New Roman"/>
                <a:cs typeface="Times New Roman"/>
                <a:sym typeface="Times New Roman"/>
              </a:rPr>
              <a:t> Vinh</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a:t>
            </a:r>
            <a:r>
              <a:rPr lang="en-US" sz="1800" i="1" dirty="0">
                <a:solidFill>
                  <a:srgbClr val="595959"/>
                </a:solidFill>
                <a:latin typeface="Times New Roman"/>
                <a:ea typeface="Times New Roman"/>
                <a:cs typeface="Times New Roman"/>
                <a:sym typeface="Times New Roman"/>
              </a:rPr>
              <a:t>18</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07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18" name="Google Shape;470;p1">
            <a:extLst>
              <a:ext uri="{FF2B5EF4-FFF2-40B4-BE49-F238E27FC236}">
                <a16:creationId xmlns:a16="http://schemas.microsoft.com/office/drawing/2014/main" id="{54013ECF-06DA-3893-354B-2A610F53A8C4}"/>
              </a:ext>
            </a:extLst>
          </p:cNvPr>
          <p:cNvSpPr/>
          <p:nvPr/>
        </p:nvSpPr>
        <p:spPr>
          <a:xfrm>
            <a:off x="377090" y="278928"/>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70C0"/>
                </a:solidFill>
                <a:latin typeface="Arial"/>
                <a:ea typeface="Arial"/>
                <a:cs typeface="Arial"/>
                <a:sym typeface="Arial"/>
              </a:rPr>
              <a:t>ĐẠI HỌC TRÀ VINH</a:t>
            </a:r>
            <a:endParaRPr sz="4000" b="1" i="0" u="none" strike="noStrike" cap="none" dirty="0">
              <a:solidFill>
                <a:srgbClr val="0070C0"/>
              </a:solidFill>
              <a:latin typeface="Arial"/>
              <a:ea typeface="Arial"/>
              <a:cs typeface="Arial"/>
              <a:sym typeface="Arial"/>
            </a:endParaRPr>
          </a:p>
        </p:txBody>
      </p:sp>
      <p:sp>
        <p:nvSpPr>
          <p:cNvPr id="19" name="Google Shape;471;p1">
            <a:extLst>
              <a:ext uri="{FF2B5EF4-FFF2-40B4-BE49-F238E27FC236}">
                <a16:creationId xmlns:a16="http://schemas.microsoft.com/office/drawing/2014/main" id="{52AC369D-91E5-B8AE-1FDA-B76CAA3848BE}"/>
              </a:ext>
            </a:extLst>
          </p:cNvPr>
          <p:cNvSpPr/>
          <p:nvPr/>
        </p:nvSpPr>
        <p:spPr>
          <a:xfrm>
            <a:off x="2844006" y="1093255"/>
            <a:ext cx="650398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accent4"/>
                </a:solidFill>
                <a:latin typeface="Arial"/>
                <a:ea typeface="Arial"/>
                <a:cs typeface="Arial"/>
                <a:sym typeface="Arial"/>
              </a:rPr>
              <a:t>KHOA KỸ THUẬT VÀ CÔNG NGHỆ </a:t>
            </a:r>
          </a:p>
        </p:txBody>
      </p:sp>
      <p:sp>
        <p:nvSpPr>
          <p:cNvPr id="20" name="Google Shape;473;p1">
            <a:extLst>
              <a:ext uri="{FF2B5EF4-FFF2-40B4-BE49-F238E27FC236}">
                <a16:creationId xmlns:a16="http://schemas.microsoft.com/office/drawing/2014/main" id="{DCB9B026-65F5-C20D-4738-C24897AF2EF0}"/>
              </a:ext>
            </a:extLst>
          </p:cNvPr>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1" name="Picture 20" descr="A blue and white logo&#10;&#10;Description automatically generated">
            <a:extLst>
              <a:ext uri="{FF2B5EF4-FFF2-40B4-BE49-F238E27FC236}">
                <a16:creationId xmlns:a16="http://schemas.microsoft.com/office/drawing/2014/main" id="{853ACAFE-5A9B-217B-FCB6-1497400EA853}"/>
              </a:ext>
            </a:extLst>
          </p:cNvPr>
          <p:cNvPicPr>
            <a:picLocks noChangeAspect="1"/>
          </p:cNvPicPr>
          <p:nvPr/>
        </p:nvPicPr>
        <p:blipFill>
          <a:blip r:embed="rId3"/>
          <a:stretch>
            <a:fillRect/>
          </a:stretch>
        </p:blipFill>
        <p:spPr>
          <a:xfrm>
            <a:off x="0" y="0"/>
            <a:ext cx="2077515" cy="20775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1944720" y="425632"/>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tx1"/>
                </a:solidFill>
                <a:latin typeface="Calibri"/>
                <a:ea typeface="Calibri"/>
                <a:cs typeface="Calibri"/>
                <a:sym typeface="Calibri"/>
              </a:rPr>
              <a:t>CẤU TẠO CHUNG</a:t>
            </a:r>
            <a:endParaRPr sz="2400" b="0" i="0" u="none" strike="noStrike" cap="none" dirty="0">
              <a:solidFill>
                <a:schemeClr val="tx1"/>
              </a:solidFill>
              <a:latin typeface="Arial"/>
              <a:ea typeface="Arial"/>
              <a:cs typeface="Arial"/>
              <a:sym typeface="Arial"/>
            </a:endParaRPr>
          </a:p>
        </p:txBody>
      </p:sp>
      <p:grpSp>
        <p:nvGrpSpPr>
          <p:cNvPr id="2" name="Google Shape;649;p8">
            <a:extLst>
              <a:ext uri="{FF2B5EF4-FFF2-40B4-BE49-F238E27FC236}">
                <a16:creationId xmlns:a16="http://schemas.microsoft.com/office/drawing/2014/main" id="{28EFE5FF-4CC4-6AD8-17A1-5998870D3C4B}"/>
              </a:ext>
            </a:extLst>
          </p:cNvPr>
          <p:cNvGrpSpPr/>
          <p:nvPr/>
        </p:nvGrpSpPr>
        <p:grpSpPr>
          <a:xfrm>
            <a:off x="2310886" y="2169608"/>
            <a:ext cx="5266080" cy="579240"/>
            <a:chOff x="573840" y="5357520"/>
            <a:chExt cx="5266080" cy="579240"/>
          </a:xfrm>
        </p:grpSpPr>
        <p:sp>
          <p:nvSpPr>
            <p:cNvPr id="5" name="Google Shape;652;p8">
              <a:extLst>
                <a:ext uri="{FF2B5EF4-FFF2-40B4-BE49-F238E27FC236}">
                  <a16:creationId xmlns:a16="http://schemas.microsoft.com/office/drawing/2014/main" id="{0F0F5603-998E-E58A-158B-7464ECE5727F}"/>
                </a:ext>
              </a:extLst>
            </p:cNvPr>
            <p:cNvSpPr/>
            <p:nvPr/>
          </p:nvSpPr>
          <p:spPr>
            <a:xfrm>
              <a:off x="304920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w="57225" cap="flat" cmpd="sng">
              <a:solidFill>
                <a:schemeClr val="lt1"/>
              </a:solidFill>
              <a:prstDash val="solid"/>
              <a:miter lim="8000"/>
              <a:headEnd type="none" w="sm" len="sm"/>
              <a:tailEnd type="none" w="sm" len="sm"/>
            </a:ln>
          </p:spPr>
          <p:txBody>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CÁC LỚP ẨN</a:t>
              </a:r>
              <a:endPar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Google Shape;653;p8">
              <a:extLst>
                <a:ext uri="{FF2B5EF4-FFF2-40B4-BE49-F238E27FC236}">
                  <a16:creationId xmlns:a16="http://schemas.microsoft.com/office/drawing/2014/main" id="{E8FC2DBD-8578-9611-206C-D80679E0D285}"/>
                </a:ext>
              </a:extLst>
            </p:cNvPr>
            <p:cNvSpPr/>
            <p:nvPr/>
          </p:nvSpPr>
          <p:spPr>
            <a:xfrm>
              <a:off x="57384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txBody>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LỚP ĐẦU VÀO</a:t>
              </a:r>
              <a:endPar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12" name="Google Shape;653;p8">
            <a:extLst>
              <a:ext uri="{FF2B5EF4-FFF2-40B4-BE49-F238E27FC236}">
                <a16:creationId xmlns:a16="http://schemas.microsoft.com/office/drawing/2014/main" id="{4899D0BD-6667-A358-340E-1919852E26ED}"/>
              </a:ext>
            </a:extLst>
          </p:cNvPr>
          <p:cNvSpPr/>
          <p:nvPr/>
        </p:nvSpPr>
        <p:spPr>
          <a:xfrm>
            <a:off x="7192780" y="2169608"/>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txBody>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LỚP ĐẦU RA</a:t>
            </a:r>
            <a:endPar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056" name="Picture 8" descr="Building A Deep Learning Model using Keras | by Jaz Allibhai | Towards Data  Science">
            <a:extLst>
              <a:ext uri="{FF2B5EF4-FFF2-40B4-BE49-F238E27FC236}">
                <a16:creationId xmlns:a16="http://schemas.microsoft.com/office/drawing/2014/main" id="{1673660E-B3C2-A176-A0E6-62DDD8A6E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707" y="2927709"/>
            <a:ext cx="5547797" cy="2853659"/>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739;p10">
            <a:extLst>
              <a:ext uri="{FF2B5EF4-FFF2-40B4-BE49-F238E27FC236}">
                <a16:creationId xmlns:a16="http://schemas.microsoft.com/office/drawing/2014/main" id="{BB1E9816-01A7-7049-0AA9-66957AA03C95}"/>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2983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pSp>
        <p:nvGrpSpPr>
          <p:cNvPr id="663" name="Google Shape;663;p9"/>
          <p:cNvGrpSpPr/>
          <p:nvPr/>
        </p:nvGrpSpPr>
        <p:grpSpPr>
          <a:xfrm>
            <a:off x="2150830" y="1926180"/>
            <a:ext cx="8810640" cy="3005640"/>
            <a:chOff x="1629720" y="2277360"/>
            <a:chExt cx="8810640" cy="3005640"/>
          </a:xfrm>
        </p:grpSpPr>
        <p:sp>
          <p:nvSpPr>
            <p:cNvPr id="664" name="Google Shape;664;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9"/>
            <p:cNvSpPr/>
            <p:nvPr/>
          </p:nvSpPr>
          <p:spPr>
            <a:xfrm>
              <a:off x="1629720" y="3706920"/>
              <a:ext cx="8074709" cy="1499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79" name="Google Shape;679;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1</a:t>
              </a:r>
              <a:endParaRPr sz="1665" b="0" i="0" u="none" strike="noStrike" cap="none">
                <a:solidFill>
                  <a:schemeClr val="dk1"/>
                </a:solidFill>
                <a:latin typeface="Arial"/>
                <a:ea typeface="Arial"/>
                <a:cs typeface="Arial"/>
                <a:sym typeface="Arial"/>
              </a:endParaRPr>
            </a:p>
          </p:txBody>
        </p:sp>
        <p:sp>
          <p:nvSpPr>
            <p:cNvPr id="680" name="Google Shape;680;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latin typeface="Arial"/>
                <a:ea typeface="Arial"/>
                <a:cs typeface="Arial"/>
                <a:sym typeface="Arial"/>
              </a:endParaRPr>
            </a:p>
          </p:txBody>
        </p:sp>
        <p:sp>
          <p:nvSpPr>
            <p:cNvPr id="681" name="Google Shape;681;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dirty="0">
                  <a:solidFill>
                    <a:srgbClr val="FF3737"/>
                  </a:solidFill>
                  <a:latin typeface="Calibri"/>
                  <a:ea typeface="Calibri"/>
                  <a:cs typeface="Calibri"/>
                  <a:sym typeface="Calibri"/>
                </a:rPr>
                <a:t>5</a:t>
              </a:r>
              <a:endParaRPr sz="1665" b="0" i="0" u="none" strike="noStrike" cap="none" dirty="0">
                <a:solidFill>
                  <a:schemeClr val="dk1"/>
                </a:solidFill>
                <a:latin typeface="Arial"/>
                <a:ea typeface="Arial"/>
                <a:cs typeface="Arial"/>
                <a:sym typeface="Arial"/>
              </a:endParaRPr>
            </a:p>
          </p:txBody>
        </p:sp>
        <p:sp>
          <p:nvSpPr>
            <p:cNvPr id="683" name="Google Shape;683;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dirty="0">
                  <a:solidFill>
                    <a:srgbClr val="FF3737"/>
                  </a:solidFill>
                  <a:latin typeface="Calibri"/>
                  <a:ea typeface="Calibri"/>
                  <a:cs typeface="Calibri"/>
                  <a:sym typeface="Calibri"/>
                </a:rPr>
                <a:t>2</a:t>
              </a:r>
              <a:endParaRPr sz="1665" b="0" i="0" u="none" strike="noStrike" cap="none" dirty="0">
                <a:solidFill>
                  <a:schemeClr val="dk1"/>
                </a:solidFill>
                <a:latin typeface="Arial"/>
                <a:ea typeface="Arial"/>
                <a:cs typeface="Arial"/>
                <a:sym typeface="Arial"/>
              </a:endParaRPr>
            </a:p>
          </p:txBody>
        </p:sp>
        <p:sp>
          <p:nvSpPr>
            <p:cNvPr id="684" name="Google Shape;684;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latin typeface="Arial"/>
                <a:ea typeface="Arial"/>
                <a:cs typeface="Arial"/>
                <a:sym typeface="Arial"/>
              </a:endParaRPr>
            </a:p>
          </p:txBody>
        </p:sp>
        <p:sp>
          <p:nvSpPr>
            <p:cNvPr id="685" name="Google Shape;685;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dirty="0">
                  <a:solidFill>
                    <a:srgbClr val="FF3737"/>
                  </a:solidFill>
                  <a:latin typeface="Calibri"/>
                  <a:ea typeface="Calibri"/>
                  <a:cs typeface="Calibri"/>
                  <a:sym typeface="Calibri"/>
                </a:rPr>
                <a:t>6</a:t>
              </a:r>
              <a:endParaRPr sz="1665" b="0" i="0" u="none" strike="noStrike" cap="none" dirty="0">
                <a:solidFill>
                  <a:schemeClr val="dk1"/>
                </a:solidFill>
                <a:latin typeface="Arial"/>
                <a:ea typeface="Arial"/>
                <a:cs typeface="Arial"/>
                <a:sym typeface="Arial"/>
              </a:endParaRPr>
            </a:p>
          </p:txBody>
        </p:sp>
        <p:cxnSp>
          <p:nvCxnSpPr>
            <p:cNvPr id="686" name="Google Shape;686;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1" name="Google Shape;691;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2" name="Google Shape;692;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3" name="Google Shape;693;p9"/>
          <p:cNvGrpSpPr/>
          <p:nvPr/>
        </p:nvGrpSpPr>
        <p:grpSpPr>
          <a:xfrm>
            <a:off x="1292230" y="2244780"/>
            <a:ext cx="2241720" cy="647243"/>
            <a:chOff x="756360" y="2203920"/>
            <a:chExt cx="2241720" cy="647243"/>
          </a:xfrm>
        </p:grpSpPr>
        <p:sp>
          <p:nvSpPr>
            <p:cNvPr id="694" name="Google Shape;694;p9"/>
            <p:cNvSpPr/>
            <p:nvPr/>
          </p:nvSpPr>
          <p:spPr>
            <a:xfrm>
              <a:off x="871920" y="2544840"/>
              <a:ext cx="201060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695" name="Google Shape;695;p9"/>
            <p:cNvSpPr/>
            <p:nvPr/>
          </p:nvSpPr>
          <p:spPr>
            <a:xfrm>
              <a:off x="756360" y="2203920"/>
              <a:ext cx="2241720" cy="64487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NHẬN DỮ LIỆU ĐẦU VÀO</a:t>
              </a:r>
              <a:endParaRPr lang="en-US" sz="1800" b="0" i="0" u="none" strike="noStrike" cap="none" dirty="0">
                <a:solidFill>
                  <a:schemeClr val="dk1"/>
                </a:solidFill>
                <a:ea typeface="Calibri" panose="020F0502020204030204" pitchFamily="34" charset="0"/>
                <a:sym typeface="Arial"/>
              </a:endParaRPr>
            </a:p>
          </p:txBody>
        </p:sp>
      </p:grpSp>
      <p:grpSp>
        <p:nvGrpSpPr>
          <p:cNvPr id="696" name="Google Shape;696;p9"/>
          <p:cNvGrpSpPr/>
          <p:nvPr/>
        </p:nvGrpSpPr>
        <p:grpSpPr>
          <a:xfrm>
            <a:off x="4099870" y="1852739"/>
            <a:ext cx="2264038" cy="1294799"/>
            <a:chOff x="3578760" y="2203920"/>
            <a:chExt cx="2264038" cy="643316"/>
          </a:xfrm>
        </p:grpSpPr>
        <p:sp>
          <p:nvSpPr>
            <p:cNvPr id="697" name="Google Shape;697;p9"/>
            <p:cNvSpPr/>
            <p:nvPr/>
          </p:nvSpPr>
          <p:spPr>
            <a:xfrm>
              <a:off x="3673347" y="2389205"/>
              <a:ext cx="2169451" cy="458031"/>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vi-VN" sz="1800" dirty="0">
                  <a:effectLst/>
                  <a:latin typeface="Times New Roman" panose="02020603050405020304" pitchFamily="18" charset="0"/>
                  <a:ea typeface="Times New Roman" panose="02020603050405020304" pitchFamily="18" charset="0"/>
                </a:rPr>
                <a:t>Đầu ra dự đoán của mô hình được so sánh với nhãn thực tế </a:t>
              </a:r>
              <a:endParaRPr sz="1400" b="0" i="0" u="none" strike="noStrike" cap="none" dirty="0">
                <a:solidFill>
                  <a:schemeClr val="dk1"/>
                </a:solidFill>
                <a:latin typeface="Arial"/>
                <a:ea typeface="Arial"/>
                <a:cs typeface="Arial"/>
                <a:sym typeface="Arial"/>
              </a:endParaRPr>
            </a:p>
          </p:txBody>
        </p:sp>
        <p:sp>
          <p:nvSpPr>
            <p:cNvPr id="698" name="Google Shape;698;p9"/>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TÍNH TOÁN LỖI</a:t>
              </a: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grpSp>
        <p:nvGrpSpPr>
          <p:cNvPr id="699" name="Google Shape;699;p9"/>
          <p:cNvGrpSpPr/>
          <p:nvPr/>
        </p:nvGrpSpPr>
        <p:grpSpPr>
          <a:xfrm>
            <a:off x="6972310" y="2491608"/>
            <a:ext cx="2345040" cy="647243"/>
            <a:chOff x="6408720" y="2203920"/>
            <a:chExt cx="2345040" cy="647243"/>
          </a:xfrm>
        </p:grpSpPr>
        <p:sp>
          <p:nvSpPr>
            <p:cNvPr id="700" name="Google Shape;700;p9"/>
            <p:cNvSpPr/>
            <p:nvPr/>
          </p:nvSpPr>
          <p:spPr>
            <a:xfrm>
              <a:off x="6524280" y="2544840"/>
              <a:ext cx="201060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701" name="Google Shape;701;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CẬP NHẬT TRỌNG SỐ</a:t>
              </a:r>
              <a:endParaRPr sz="1800" b="0" i="0" u="none" strike="noStrike" cap="none" dirty="0">
                <a:solidFill>
                  <a:schemeClr val="dk1"/>
                </a:solidFill>
                <a:latin typeface="Arial"/>
                <a:ea typeface="Arial"/>
                <a:cs typeface="Arial"/>
                <a:sym typeface="Arial"/>
              </a:endParaRPr>
            </a:p>
          </p:txBody>
        </p:sp>
      </p:grpSp>
      <p:grpSp>
        <p:nvGrpSpPr>
          <p:cNvPr id="705" name="Google Shape;705;p9"/>
          <p:cNvGrpSpPr/>
          <p:nvPr/>
        </p:nvGrpSpPr>
        <p:grpSpPr>
          <a:xfrm>
            <a:off x="8326681" y="3850560"/>
            <a:ext cx="2427840" cy="810143"/>
            <a:chOff x="7805571" y="4201740"/>
            <a:chExt cx="2427840" cy="810143"/>
          </a:xfrm>
        </p:grpSpPr>
        <p:sp>
          <p:nvSpPr>
            <p:cNvPr id="706" name="Google Shape;706;p9"/>
            <p:cNvSpPr/>
            <p:nvPr/>
          </p:nvSpPr>
          <p:spPr>
            <a:xfrm>
              <a:off x="7946640" y="4705560"/>
              <a:ext cx="201060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707" name="Google Shape;707;p9"/>
            <p:cNvSpPr/>
            <p:nvPr/>
          </p:nvSpPr>
          <p:spPr>
            <a:xfrm>
              <a:off x="7805571" y="4201740"/>
              <a:ext cx="24278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LẶP LẠI QUÁ TRÌNH</a:t>
              </a:r>
              <a:endParaRPr sz="1800" b="0" i="0" u="none" strike="noStrike" cap="none" dirty="0">
                <a:solidFill>
                  <a:schemeClr val="dk1"/>
                </a:solidFill>
                <a:latin typeface="Arial"/>
                <a:ea typeface="Arial"/>
                <a:cs typeface="Arial"/>
                <a:sym typeface="Arial"/>
              </a:endParaRPr>
            </a:p>
          </p:txBody>
        </p:sp>
      </p:grpSp>
      <p:grpSp>
        <p:nvGrpSpPr>
          <p:cNvPr id="708" name="Google Shape;708;p9"/>
          <p:cNvGrpSpPr/>
          <p:nvPr/>
        </p:nvGrpSpPr>
        <p:grpSpPr>
          <a:xfrm>
            <a:off x="5519350" y="4013460"/>
            <a:ext cx="2241720" cy="1565452"/>
            <a:chOff x="4998240" y="4364640"/>
            <a:chExt cx="2241720" cy="647243"/>
          </a:xfrm>
        </p:grpSpPr>
        <p:sp>
          <p:nvSpPr>
            <p:cNvPr id="709" name="Google Shape;709;p9"/>
            <p:cNvSpPr/>
            <p:nvPr/>
          </p:nvSpPr>
          <p:spPr>
            <a:xfrm>
              <a:off x="5113800" y="4705560"/>
              <a:ext cx="201060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710" name="Google Shape;710;p9"/>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LAN TRUYỀN NGƯỢC</a:t>
              </a:r>
              <a:endParaRPr sz="1800" b="0" i="0" u="none" strike="noStrike" cap="none" dirty="0">
                <a:solidFill>
                  <a:schemeClr val="dk1"/>
                </a:solidFill>
                <a:latin typeface="Arial"/>
                <a:ea typeface="Arial"/>
                <a:cs typeface="Arial"/>
                <a:sym typeface="Arial"/>
              </a:endParaRPr>
            </a:p>
          </p:txBody>
        </p:sp>
      </p:grpSp>
      <p:grpSp>
        <p:nvGrpSpPr>
          <p:cNvPr id="711" name="Google Shape;711;p9"/>
          <p:cNvGrpSpPr/>
          <p:nvPr/>
        </p:nvGrpSpPr>
        <p:grpSpPr>
          <a:xfrm>
            <a:off x="2670611" y="3789403"/>
            <a:ext cx="2381760" cy="1763852"/>
            <a:chOff x="2149501" y="4140583"/>
            <a:chExt cx="2381760" cy="1763852"/>
          </a:xfrm>
        </p:grpSpPr>
        <p:sp>
          <p:nvSpPr>
            <p:cNvPr id="712" name="Google Shape;712;p9"/>
            <p:cNvSpPr/>
            <p:nvPr/>
          </p:nvSpPr>
          <p:spPr>
            <a:xfrm>
              <a:off x="2269800" y="4705560"/>
              <a:ext cx="2189520" cy="1198875"/>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vi-VN" sz="1800" dirty="0">
                  <a:effectLst/>
                  <a:latin typeface="Times New Roman" panose="02020603050405020304" pitchFamily="18" charset="0"/>
                  <a:ea typeface="Times New Roman" panose="02020603050405020304" pitchFamily="18" charset="0"/>
                </a:rPr>
                <a:t> Thực hiện các phép tính toán tương ứng với các trọng số của mô hình</a:t>
              </a:r>
              <a:endParaRPr sz="1400" b="0" i="0" u="none" strike="noStrike" cap="none" dirty="0">
                <a:solidFill>
                  <a:schemeClr val="dk1"/>
                </a:solidFill>
                <a:latin typeface="Arial"/>
                <a:ea typeface="Arial"/>
                <a:cs typeface="Arial"/>
                <a:sym typeface="Arial"/>
              </a:endParaRPr>
            </a:p>
          </p:txBody>
        </p:sp>
        <p:sp>
          <p:nvSpPr>
            <p:cNvPr id="713" name="Google Shape;713;p9"/>
            <p:cNvSpPr/>
            <p:nvPr/>
          </p:nvSpPr>
          <p:spPr>
            <a:xfrm>
              <a:off x="2149501" y="4140583"/>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CHUYỂN TIẾP</a:t>
              </a:r>
              <a:endParaRPr sz="1800" b="0" i="0" u="none" strike="noStrike" cap="none" dirty="0">
                <a:solidFill>
                  <a:schemeClr val="dk1"/>
                </a:solidFill>
                <a:latin typeface="Arial"/>
                <a:ea typeface="Arial"/>
                <a:cs typeface="Arial"/>
                <a:sym typeface="Arial"/>
              </a:endParaRPr>
            </a:p>
          </p:txBody>
        </p:sp>
      </p:grpSp>
      <p:sp>
        <p:nvSpPr>
          <p:cNvPr id="714" name="Google Shape;714;p9"/>
          <p:cNvSpPr/>
          <p:nvPr/>
        </p:nvSpPr>
        <p:spPr>
          <a:xfrm>
            <a:off x="1981152" y="455469"/>
            <a:ext cx="815310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Calibri"/>
                <a:ea typeface="Calibri"/>
                <a:cs typeface="Calibri"/>
                <a:sym typeface="Calibri"/>
              </a:rPr>
              <a:t>C</a:t>
            </a:r>
            <a:r>
              <a:rPr lang="en-US" sz="2400" b="1" dirty="0">
                <a:solidFill>
                  <a:srgbClr val="202020"/>
                </a:solidFill>
                <a:latin typeface="Calibri"/>
                <a:ea typeface="Calibri"/>
                <a:cs typeface="Calibri"/>
                <a:sym typeface="Calibri"/>
              </a:rPr>
              <a:t>ÁCH THỨC HOẠT ĐỘNG</a:t>
            </a:r>
            <a:endParaRPr sz="2400" b="0" i="0" u="none" strike="noStrike" cap="none" dirty="0">
              <a:solidFill>
                <a:srgbClr val="202020"/>
              </a:solidFill>
              <a:latin typeface="Arial"/>
              <a:ea typeface="Arial"/>
              <a:cs typeface="Arial"/>
              <a:sym typeface="Arial"/>
            </a:endParaRPr>
          </a:p>
        </p:txBody>
      </p:sp>
      <p:sp>
        <p:nvSpPr>
          <p:cNvPr id="715" name="Google Shape;715;p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7" name="Google Shape;697;p9">
            <a:extLst>
              <a:ext uri="{FF2B5EF4-FFF2-40B4-BE49-F238E27FC236}">
                <a16:creationId xmlns:a16="http://schemas.microsoft.com/office/drawing/2014/main" id="{6F70BCE9-CA93-FFA2-1D39-D83FCB809576}"/>
              </a:ext>
            </a:extLst>
          </p:cNvPr>
          <p:cNvSpPr/>
          <p:nvPr/>
        </p:nvSpPr>
        <p:spPr>
          <a:xfrm>
            <a:off x="5626503" y="4454476"/>
            <a:ext cx="2010600" cy="921876"/>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vi-VN" sz="1800" dirty="0">
                <a:effectLst/>
                <a:latin typeface="Times New Roman" panose="02020603050405020304" pitchFamily="18" charset="0"/>
                <a:ea typeface="Times New Roman" panose="02020603050405020304" pitchFamily="18" charset="0"/>
              </a:rPr>
              <a:t>Điều chỉnh các trọng số sao cho lỗi giảm dần </a:t>
            </a:r>
            <a:endParaRPr sz="14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anim calcmode="lin" valueType="num">
                                      <p:cBhvr additive="base">
                                        <p:cTn id="7" dur="500"/>
                                        <p:tgtEl>
                                          <p:spTgt spid="693"/>
                                        </p:tgtEl>
                                        <p:attrNameLst>
                                          <p:attrName>ppt_w</p:attrName>
                                        </p:attrNameLst>
                                      </p:cBhvr>
                                      <p:tavLst>
                                        <p:tav tm="0">
                                          <p:val>
                                            <p:strVal val="0"/>
                                          </p:val>
                                        </p:tav>
                                        <p:tav tm="100000">
                                          <p:val>
                                            <p:strVal val="#ppt_w"/>
                                          </p:val>
                                        </p:tav>
                                      </p:tavLst>
                                    </p:anim>
                                    <p:anim calcmode="lin" valueType="num">
                                      <p:cBhvr additive="base">
                                        <p:cTn id="8" dur="500"/>
                                        <p:tgtEl>
                                          <p:spTgt spid="69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11"/>
                                        </p:tgtEl>
                                        <p:attrNameLst>
                                          <p:attrName>style.visibility</p:attrName>
                                        </p:attrNameLst>
                                      </p:cBhvr>
                                      <p:to>
                                        <p:strVal val="visible"/>
                                      </p:to>
                                    </p:set>
                                    <p:anim calcmode="lin" valueType="num">
                                      <p:cBhvr additive="base">
                                        <p:cTn id="13" dur="500"/>
                                        <p:tgtEl>
                                          <p:spTgt spid="711"/>
                                        </p:tgtEl>
                                        <p:attrNameLst>
                                          <p:attrName>ppt_w</p:attrName>
                                        </p:attrNameLst>
                                      </p:cBhvr>
                                      <p:tavLst>
                                        <p:tav tm="0">
                                          <p:val>
                                            <p:strVal val="0"/>
                                          </p:val>
                                        </p:tav>
                                        <p:tav tm="100000">
                                          <p:val>
                                            <p:strVal val="#ppt_w"/>
                                          </p:val>
                                        </p:tav>
                                      </p:tavLst>
                                    </p:anim>
                                    <p:anim calcmode="lin" valueType="num">
                                      <p:cBhvr additive="base">
                                        <p:cTn id="14" dur="500"/>
                                        <p:tgtEl>
                                          <p:spTgt spid="711"/>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96"/>
                                        </p:tgtEl>
                                        <p:attrNameLst>
                                          <p:attrName>style.visibility</p:attrName>
                                        </p:attrNameLst>
                                      </p:cBhvr>
                                      <p:to>
                                        <p:strVal val="visible"/>
                                      </p:to>
                                    </p:set>
                                    <p:anim calcmode="lin" valueType="num">
                                      <p:cBhvr additive="base">
                                        <p:cTn id="19" dur="500"/>
                                        <p:tgtEl>
                                          <p:spTgt spid="696"/>
                                        </p:tgtEl>
                                        <p:attrNameLst>
                                          <p:attrName>ppt_w</p:attrName>
                                        </p:attrNameLst>
                                      </p:cBhvr>
                                      <p:tavLst>
                                        <p:tav tm="0">
                                          <p:val>
                                            <p:strVal val="0"/>
                                          </p:val>
                                        </p:tav>
                                        <p:tav tm="100000">
                                          <p:val>
                                            <p:strVal val="#ppt_w"/>
                                          </p:val>
                                        </p:tav>
                                      </p:tavLst>
                                    </p:anim>
                                    <p:anim calcmode="lin" valueType="num">
                                      <p:cBhvr additive="base">
                                        <p:cTn id="20" dur="500"/>
                                        <p:tgtEl>
                                          <p:spTgt spid="696"/>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08"/>
                                        </p:tgtEl>
                                        <p:attrNameLst>
                                          <p:attrName>style.visibility</p:attrName>
                                        </p:attrNameLst>
                                      </p:cBhvr>
                                      <p:to>
                                        <p:strVal val="visible"/>
                                      </p:to>
                                    </p:set>
                                    <p:anim calcmode="lin" valueType="num">
                                      <p:cBhvr additive="base">
                                        <p:cTn id="25" dur="500"/>
                                        <p:tgtEl>
                                          <p:spTgt spid="708"/>
                                        </p:tgtEl>
                                        <p:attrNameLst>
                                          <p:attrName>ppt_w</p:attrName>
                                        </p:attrNameLst>
                                      </p:cBhvr>
                                      <p:tavLst>
                                        <p:tav tm="0">
                                          <p:val>
                                            <p:strVal val="0"/>
                                          </p:val>
                                        </p:tav>
                                        <p:tav tm="100000">
                                          <p:val>
                                            <p:strVal val="#ppt_w"/>
                                          </p:val>
                                        </p:tav>
                                      </p:tavLst>
                                    </p:anim>
                                    <p:anim calcmode="lin" valueType="num">
                                      <p:cBhvr additive="base">
                                        <p:cTn id="26" dur="500"/>
                                        <p:tgtEl>
                                          <p:spTgt spid="708"/>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699"/>
                                        </p:tgtEl>
                                        <p:attrNameLst>
                                          <p:attrName>style.visibility</p:attrName>
                                        </p:attrNameLst>
                                      </p:cBhvr>
                                      <p:to>
                                        <p:strVal val="visible"/>
                                      </p:to>
                                    </p:set>
                                    <p:anim calcmode="lin" valueType="num">
                                      <p:cBhvr additive="base">
                                        <p:cTn id="31" dur="500"/>
                                        <p:tgtEl>
                                          <p:spTgt spid="699"/>
                                        </p:tgtEl>
                                        <p:attrNameLst>
                                          <p:attrName>ppt_w</p:attrName>
                                        </p:attrNameLst>
                                      </p:cBhvr>
                                      <p:tavLst>
                                        <p:tav tm="0">
                                          <p:val>
                                            <p:strVal val="0"/>
                                          </p:val>
                                        </p:tav>
                                        <p:tav tm="100000">
                                          <p:val>
                                            <p:strVal val="#ppt_w"/>
                                          </p:val>
                                        </p:tav>
                                      </p:tavLst>
                                    </p:anim>
                                    <p:anim calcmode="lin" valueType="num">
                                      <p:cBhvr additive="base">
                                        <p:cTn id="32" dur="500"/>
                                        <p:tgtEl>
                                          <p:spTgt spid="699"/>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05"/>
                                        </p:tgtEl>
                                        <p:attrNameLst>
                                          <p:attrName>style.visibility</p:attrName>
                                        </p:attrNameLst>
                                      </p:cBhvr>
                                      <p:to>
                                        <p:strVal val="visible"/>
                                      </p:to>
                                    </p:set>
                                    <p:anim calcmode="lin" valueType="num">
                                      <p:cBhvr additive="base">
                                        <p:cTn id="37" dur="500"/>
                                        <p:tgtEl>
                                          <p:spTgt spid="705"/>
                                        </p:tgtEl>
                                        <p:attrNameLst>
                                          <p:attrName>ppt_w</p:attrName>
                                        </p:attrNameLst>
                                      </p:cBhvr>
                                      <p:tavLst>
                                        <p:tav tm="0">
                                          <p:val>
                                            <p:strVal val="0"/>
                                          </p:val>
                                        </p:tav>
                                        <p:tav tm="100000">
                                          <p:val>
                                            <p:strVal val="#ppt_w"/>
                                          </p:val>
                                        </p:tav>
                                      </p:tavLst>
                                    </p:anim>
                                    <p:anim calcmode="lin" valueType="num">
                                      <p:cBhvr additive="base">
                                        <p:cTn id="38" dur="500"/>
                                        <p:tgtEl>
                                          <p:spTgt spid="70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03 :</a:t>
            </a:r>
            <a:endParaRPr sz="4800" b="0" i="0" u="none" strike="noStrike" cap="none" dirty="0">
              <a:solidFill>
                <a:schemeClr val="dk1"/>
              </a:solidFill>
              <a:latin typeface="Arial"/>
              <a:ea typeface="Arial"/>
              <a:cs typeface="Arial"/>
              <a:sym typeface="Arial"/>
            </a:endParaRPr>
          </a:p>
        </p:txBody>
      </p:sp>
      <p:grpSp>
        <p:nvGrpSpPr>
          <p:cNvPr id="805" name="Google Shape;805;p12"/>
          <p:cNvGrpSpPr/>
          <p:nvPr/>
        </p:nvGrpSpPr>
        <p:grpSpPr>
          <a:xfrm>
            <a:off x="5848919" y="1984685"/>
            <a:ext cx="5486399" cy="3425515"/>
            <a:chOff x="5876769" y="1770480"/>
            <a:chExt cx="5259520" cy="364680"/>
          </a:xfrm>
        </p:grpSpPr>
        <p:sp>
          <p:nvSpPr>
            <p:cNvPr id="806" name="Google Shape;806;p12"/>
            <p:cNvSpPr/>
            <p:nvPr/>
          </p:nvSpPr>
          <p:spPr>
            <a:xfrm>
              <a:off x="5876769" y="1863342"/>
              <a:ext cx="5259520" cy="10797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dirty="0">
                  <a:solidFill>
                    <a:schemeClr val="dk1"/>
                  </a:solidFill>
                  <a:latin typeface="Calibri" panose="020F0502020204030204" pitchFamily="34" charset="0"/>
                  <a:ea typeface="Calibri" panose="020F0502020204030204" pitchFamily="34" charset="0"/>
                  <a:cs typeface="Calibri" panose="020F0502020204030204" pitchFamily="34" charset="0"/>
                </a:rPr>
                <a:t>PHƯƠNG PHÁP</a:t>
              </a:r>
              <a:endParaRPr sz="60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2116997" y="394705"/>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CÔNG NGHỆ VÀ NGÔN NGỮ SỬ DỤNG</a:t>
            </a:r>
            <a:endParaRPr sz="2400" b="0" i="0" u="none" strike="noStrike" cap="none">
              <a:solidFill>
                <a:srgbClr val="202020"/>
              </a:solidFill>
              <a:latin typeface="Arial"/>
              <a:ea typeface="Arial"/>
              <a:cs typeface="Arial"/>
              <a:sym typeface="Arial"/>
            </a:endParaRPr>
          </a:p>
        </p:txBody>
      </p:sp>
      <p:sp>
        <p:nvSpPr>
          <p:cNvPr id="627" name="Google Shape;627;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en-US" sz="2000" b="0" i="0" u="none" strike="noStrike" cap="non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3074" name="Picture 2" descr="Kaggle - Wikipedia">
            <a:extLst>
              <a:ext uri="{FF2B5EF4-FFF2-40B4-BE49-F238E27FC236}">
                <a16:creationId xmlns:a16="http://schemas.microsoft.com/office/drawing/2014/main" id="{72E63C96-FD38-07C6-7C48-EEE461D0B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57" y="2577153"/>
            <a:ext cx="3438525"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ython - Wikiversity">
            <a:extLst>
              <a:ext uri="{FF2B5EF4-FFF2-40B4-BE49-F238E27FC236}">
                <a16:creationId xmlns:a16="http://schemas.microsoft.com/office/drawing/2014/main" id="{6A433606-0418-FD30-C3FE-EF043B015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9699" y="1674920"/>
            <a:ext cx="3508160" cy="350816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lask 3 Release &amp; Free Samples | AppSeed Blog">
            <a:extLst>
              <a:ext uri="{FF2B5EF4-FFF2-40B4-BE49-F238E27FC236}">
                <a16:creationId xmlns:a16="http://schemas.microsoft.com/office/drawing/2014/main" id="{E8E5A7E4-6903-F46B-3362-DF1F34C2E2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2180" y="1887570"/>
            <a:ext cx="4110480" cy="3082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tx1"/>
                </a:solidFill>
                <a:latin typeface="Calibri"/>
                <a:ea typeface="Calibri"/>
                <a:cs typeface="Calibri"/>
                <a:sym typeface="Calibri"/>
              </a:rPr>
              <a:t>CÁC </a:t>
            </a:r>
            <a:r>
              <a:rPr lang="en-US" sz="2400" b="1" i="0" u="none" strike="noStrike" cap="none" dirty="0">
                <a:solidFill>
                  <a:schemeClr val="tx1"/>
                </a:solidFill>
                <a:latin typeface="Calibri"/>
                <a:ea typeface="Calibri"/>
                <a:cs typeface="Calibri"/>
                <a:sym typeface="Calibri"/>
              </a:rPr>
              <a:t>MÔ HÌNH SỬ DỤNG</a:t>
            </a:r>
            <a:endParaRPr sz="2400" b="0" i="0" u="none" strike="noStrike" cap="none" dirty="0">
              <a:solidFill>
                <a:schemeClr val="tx1"/>
              </a:solidFill>
              <a:latin typeface="Arial"/>
              <a:ea typeface="Arial"/>
              <a:cs typeface="Arial"/>
              <a:sym typeface="Arial"/>
            </a:endParaRPr>
          </a:p>
        </p:txBody>
      </p:sp>
      <p:pic>
        <p:nvPicPr>
          <p:cNvPr id="4098" name="Picture 2" descr="Thuật toán CNN là gì? Cấu trúc mạng Convolutional Neural Network | TopDev">
            <a:extLst>
              <a:ext uri="{FF2B5EF4-FFF2-40B4-BE49-F238E27FC236}">
                <a16:creationId xmlns:a16="http://schemas.microsoft.com/office/drawing/2014/main" id="{B800B92C-7F5C-7148-8341-F05FB4620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000" y="959709"/>
            <a:ext cx="6421844" cy="19771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nn14">
            <a:extLst>
              <a:ext uri="{FF2B5EF4-FFF2-40B4-BE49-F238E27FC236}">
                <a16:creationId xmlns:a16="http://schemas.microsoft.com/office/drawing/2014/main" id="{0084380C-A2C5-A734-2E76-713E33B9D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9234" y="5120570"/>
            <a:ext cx="8715375" cy="124777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nn13">
            <a:extLst>
              <a:ext uri="{FF2B5EF4-FFF2-40B4-BE49-F238E27FC236}">
                <a16:creationId xmlns:a16="http://schemas.microsoft.com/office/drawing/2014/main" id="{1A3A3AA5-B228-9E59-4B89-BA949024C6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2311" y="2983522"/>
            <a:ext cx="6944191" cy="1967521"/>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739;p10">
            <a:extLst>
              <a:ext uri="{FF2B5EF4-FFF2-40B4-BE49-F238E27FC236}">
                <a16:creationId xmlns:a16="http://schemas.microsoft.com/office/drawing/2014/main" id="{AC4869FF-1321-2C4D-F011-9CAA9402834F}"/>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1944719" y="425632"/>
            <a:ext cx="61865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202020"/>
                </a:solidFill>
                <a:latin typeface="Calibri"/>
                <a:ea typeface="Calibri"/>
                <a:cs typeface="Calibri"/>
                <a:sym typeface="Calibri"/>
              </a:rPr>
              <a:t>H</a:t>
            </a:r>
            <a:r>
              <a:rPr lang="en-US" sz="2400" b="1" i="0" u="none" strike="noStrike" cap="none" dirty="0">
                <a:solidFill>
                  <a:srgbClr val="202020"/>
                </a:solidFill>
                <a:latin typeface="Calibri"/>
                <a:ea typeface="Calibri"/>
                <a:cs typeface="Calibri"/>
                <a:sym typeface="Calibri"/>
              </a:rPr>
              <a:t>UẤN LUYỆN VÀ ĐÁNH GIÁ MÔ HÌNH</a:t>
            </a:r>
            <a:endParaRPr lang="en-US" sz="2400" b="0" i="0" u="none" strike="noStrike" cap="none" dirty="0">
              <a:solidFill>
                <a:srgbClr val="202020"/>
              </a:solidFill>
              <a:latin typeface="Arial"/>
              <a:ea typeface="Arial"/>
              <a:cs typeface="Arial"/>
              <a:sym typeface="Arial"/>
            </a:endParaRPr>
          </a:p>
        </p:txBody>
      </p:sp>
      <p:grpSp>
        <p:nvGrpSpPr>
          <p:cNvPr id="2" name="Google Shape;649;p8">
            <a:extLst>
              <a:ext uri="{FF2B5EF4-FFF2-40B4-BE49-F238E27FC236}">
                <a16:creationId xmlns:a16="http://schemas.microsoft.com/office/drawing/2014/main" id="{28EFE5FF-4CC4-6AD8-17A1-5998870D3C4B}"/>
              </a:ext>
            </a:extLst>
          </p:cNvPr>
          <p:cNvGrpSpPr/>
          <p:nvPr/>
        </p:nvGrpSpPr>
        <p:grpSpPr>
          <a:xfrm>
            <a:off x="0" y="3023461"/>
            <a:ext cx="6186557" cy="579240"/>
            <a:chOff x="573840" y="5357520"/>
            <a:chExt cx="5266080" cy="579240"/>
          </a:xfrm>
        </p:grpSpPr>
        <p:sp>
          <p:nvSpPr>
            <p:cNvPr id="5" name="Google Shape;652;p8">
              <a:extLst>
                <a:ext uri="{FF2B5EF4-FFF2-40B4-BE49-F238E27FC236}">
                  <a16:creationId xmlns:a16="http://schemas.microsoft.com/office/drawing/2014/main" id="{0F0F5603-998E-E58A-158B-7464ECE5727F}"/>
                </a:ext>
              </a:extLst>
            </p:cNvPr>
            <p:cNvSpPr/>
            <p:nvPr/>
          </p:nvSpPr>
          <p:spPr>
            <a:xfrm>
              <a:off x="304920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w="57225" cap="flat" cmpd="sng">
              <a:solidFill>
                <a:schemeClr val="lt1"/>
              </a:solidFill>
              <a:prstDash val="solid"/>
              <a:miter lim="8000"/>
              <a:headEnd type="none" w="sm" len="sm"/>
              <a:tailEnd type="none" w="sm" len="sm"/>
            </a:ln>
          </p:spPr>
          <p:txBody>
            <a:bodyPr/>
            <a:lstStyle/>
            <a:p>
              <a:pPr algn="ct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Xây</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dựng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kiến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trúc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mô</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hình</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Google Shape;653;p8">
              <a:extLst>
                <a:ext uri="{FF2B5EF4-FFF2-40B4-BE49-F238E27FC236}">
                  <a16:creationId xmlns:a16="http://schemas.microsoft.com/office/drawing/2014/main" id="{E8FC2DBD-8578-9611-206C-D80679E0D285}"/>
                </a:ext>
              </a:extLst>
            </p:cNvPr>
            <p:cNvSpPr/>
            <p:nvPr/>
          </p:nvSpPr>
          <p:spPr>
            <a:xfrm>
              <a:off x="57384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txBody>
            <a:bodyPr/>
            <a:lstStyle/>
            <a:p>
              <a:pPr algn="ct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Thu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thập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xử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lý</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dữ</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liệu</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grpSp>
        <p:nvGrpSpPr>
          <p:cNvPr id="8" name="Google Shape;649;p8">
            <a:extLst>
              <a:ext uri="{FF2B5EF4-FFF2-40B4-BE49-F238E27FC236}">
                <a16:creationId xmlns:a16="http://schemas.microsoft.com/office/drawing/2014/main" id="{8F3362C6-626E-9AA2-E71B-FCDB7C8F2C30}"/>
              </a:ext>
            </a:extLst>
          </p:cNvPr>
          <p:cNvGrpSpPr/>
          <p:nvPr/>
        </p:nvGrpSpPr>
        <p:grpSpPr>
          <a:xfrm>
            <a:off x="5881694" y="3023461"/>
            <a:ext cx="6310306" cy="579240"/>
            <a:chOff x="573840" y="5357520"/>
            <a:chExt cx="5266080" cy="579240"/>
          </a:xfrm>
        </p:grpSpPr>
        <p:sp>
          <p:nvSpPr>
            <p:cNvPr id="9" name="Google Shape;652;p8">
              <a:extLst>
                <a:ext uri="{FF2B5EF4-FFF2-40B4-BE49-F238E27FC236}">
                  <a16:creationId xmlns:a16="http://schemas.microsoft.com/office/drawing/2014/main" id="{50B235B7-01C8-C494-3136-036BC516EC2C}"/>
                </a:ext>
              </a:extLst>
            </p:cNvPr>
            <p:cNvSpPr/>
            <p:nvPr/>
          </p:nvSpPr>
          <p:spPr>
            <a:xfrm>
              <a:off x="304920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w="57225" cap="flat" cmpd="sng">
              <a:solidFill>
                <a:schemeClr val="lt1"/>
              </a:solidFill>
              <a:prstDash val="solid"/>
              <a:miter lim="8000"/>
              <a:headEnd type="none" w="sm" len="sm"/>
              <a:tailEnd type="none" w="sm" len="sm"/>
            </a:ln>
          </p:spPr>
          <p:txBody>
            <a:bodyPr/>
            <a:lstStyle/>
            <a:p>
              <a:pPr algn="ct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Đánh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giá</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mô</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hình</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Google Shape;653;p8">
              <a:extLst>
                <a:ext uri="{FF2B5EF4-FFF2-40B4-BE49-F238E27FC236}">
                  <a16:creationId xmlns:a16="http://schemas.microsoft.com/office/drawing/2014/main" id="{331590D9-395A-5207-B578-94080BE6410E}"/>
                </a:ext>
              </a:extLst>
            </p:cNvPr>
            <p:cNvSpPr/>
            <p:nvPr/>
          </p:nvSpPr>
          <p:spPr>
            <a:xfrm>
              <a:off x="57384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txBody>
            <a:bodyPr/>
            <a:lstStyle/>
            <a:p>
              <a:pPr algn="ct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Huấn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luyện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mô</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hình</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3" name="Google Shape;739;p10">
            <a:extLst>
              <a:ext uri="{FF2B5EF4-FFF2-40B4-BE49-F238E27FC236}">
                <a16:creationId xmlns:a16="http://schemas.microsoft.com/office/drawing/2014/main" id="{9CB12F24-9013-52CC-59AB-ABF6A18B19B5}"/>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259171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tx1"/>
                </a:solidFill>
                <a:latin typeface="Calibri"/>
                <a:ea typeface="Calibri"/>
                <a:cs typeface="Calibri"/>
                <a:sym typeface="Calibri"/>
              </a:rPr>
              <a:t>DỮ LIỆU</a:t>
            </a:r>
            <a:endParaRPr sz="2400" b="0" i="0" u="none" strike="noStrike" cap="none" dirty="0">
              <a:solidFill>
                <a:schemeClr val="tx1"/>
              </a:solidFill>
              <a:latin typeface="Arial"/>
              <a:ea typeface="Arial"/>
              <a:cs typeface="Arial"/>
              <a:sym typeface="Arial"/>
            </a:endParaRPr>
          </a:p>
        </p:txBody>
      </p:sp>
      <p:pic>
        <p:nvPicPr>
          <p:cNvPr id="5" name="Picture 4">
            <a:extLst>
              <a:ext uri="{FF2B5EF4-FFF2-40B4-BE49-F238E27FC236}">
                <a16:creationId xmlns:a16="http://schemas.microsoft.com/office/drawing/2014/main" id="{74580C57-1BD7-7610-C599-FA5211D65DD1}"/>
              </a:ext>
            </a:extLst>
          </p:cNvPr>
          <p:cNvPicPr>
            <a:picLocks noChangeAspect="1"/>
          </p:cNvPicPr>
          <p:nvPr/>
        </p:nvPicPr>
        <p:blipFill>
          <a:blip r:embed="rId3"/>
          <a:stretch>
            <a:fillRect/>
          </a:stretch>
        </p:blipFill>
        <p:spPr>
          <a:xfrm>
            <a:off x="1524000" y="1312941"/>
            <a:ext cx="9478456" cy="4497923"/>
          </a:xfrm>
          <a:prstGeom prst="rect">
            <a:avLst/>
          </a:prstGeom>
        </p:spPr>
      </p:pic>
      <p:sp>
        <p:nvSpPr>
          <p:cNvPr id="2" name="Google Shape;739;p10">
            <a:extLst>
              <a:ext uri="{FF2B5EF4-FFF2-40B4-BE49-F238E27FC236}">
                <a16:creationId xmlns:a16="http://schemas.microsoft.com/office/drawing/2014/main" id="{F1E5D693-EC77-2155-5A82-4F898CAD4E10}"/>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grpSp>
        <p:nvGrpSpPr>
          <p:cNvPr id="839" name="Google Shape;839;p16"/>
          <p:cNvGrpSpPr/>
          <p:nvPr/>
        </p:nvGrpSpPr>
        <p:grpSpPr>
          <a:xfrm>
            <a:off x="2386080" y="0"/>
            <a:ext cx="3314880" cy="6857640"/>
            <a:chOff x="2386080" y="0"/>
            <a:chExt cx="3314880" cy="6857640"/>
          </a:xfrm>
        </p:grpSpPr>
        <p:sp>
          <p:nvSpPr>
            <p:cNvPr id="840" name="Google Shape;840;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2" name="Google Shape;852;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04 :</a:t>
            </a:r>
            <a:endParaRPr sz="4800" b="0" i="0" u="none" strike="noStrike" cap="none">
              <a:solidFill>
                <a:schemeClr val="dk1"/>
              </a:solidFill>
              <a:latin typeface="Arial"/>
              <a:ea typeface="Arial"/>
              <a:cs typeface="Arial"/>
              <a:sym typeface="Arial"/>
            </a:endParaRPr>
          </a:p>
        </p:txBody>
      </p:sp>
      <p:grpSp>
        <p:nvGrpSpPr>
          <p:cNvPr id="853" name="Google Shape;853;p16"/>
          <p:cNvGrpSpPr/>
          <p:nvPr/>
        </p:nvGrpSpPr>
        <p:grpSpPr>
          <a:xfrm>
            <a:off x="5867401" y="2917214"/>
            <a:ext cx="4937098" cy="3011197"/>
            <a:chOff x="5904960" y="1758043"/>
            <a:chExt cx="5259520" cy="377117"/>
          </a:xfrm>
        </p:grpSpPr>
        <p:sp>
          <p:nvSpPr>
            <p:cNvPr id="854" name="Google Shape;854;p16"/>
            <p:cNvSpPr/>
            <p:nvPr/>
          </p:nvSpPr>
          <p:spPr>
            <a:xfrm>
              <a:off x="5904960" y="1758043"/>
              <a:ext cx="5259520" cy="12701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DEMO</a:t>
              </a:r>
              <a:endParaRPr sz="60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855" name="Google Shape;855;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7" name="Google Shape;857;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05 :</a:t>
            </a:r>
            <a:endParaRPr sz="4800" b="0" i="0" u="none" strike="noStrike" cap="none" dirty="0">
              <a:solidFill>
                <a:schemeClr val="dk1"/>
              </a:solidFill>
              <a:latin typeface="Arial"/>
              <a:ea typeface="Arial"/>
              <a:cs typeface="Arial"/>
              <a:sym typeface="Arial"/>
            </a:endParaRPr>
          </a:p>
        </p:txBody>
      </p:sp>
      <p:grpSp>
        <p:nvGrpSpPr>
          <p:cNvPr id="877" name="Google Shape;877;p17"/>
          <p:cNvGrpSpPr/>
          <p:nvPr/>
        </p:nvGrpSpPr>
        <p:grpSpPr>
          <a:xfrm>
            <a:off x="5576209" y="967832"/>
            <a:ext cx="6400799" cy="3762815"/>
            <a:chOff x="5791025" y="1770480"/>
            <a:chExt cx="5259520" cy="471248"/>
          </a:xfrm>
        </p:grpSpPr>
        <p:sp>
          <p:nvSpPr>
            <p:cNvPr id="878" name="Google Shape;878;p17"/>
            <p:cNvSpPr/>
            <p:nvPr/>
          </p:nvSpPr>
          <p:spPr>
            <a:xfrm>
              <a:off x="5791025" y="1952820"/>
              <a:ext cx="5259520" cy="28890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dirty="0">
                  <a:solidFill>
                    <a:schemeClr val="dk1"/>
                  </a:solidFill>
                  <a:latin typeface="Calibri" panose="020F0502020204030204" pitchFamily="34" charset="0"/>
                  <a:ea typeface="Calibri" panose="020F0502020204030204" pitchFamily="34" charset="0"/>
                  <a:cs typeface="Calibri" panose="020F0502020204030204" pitchFamily="34" charset="0"/>
                </a:rPr>
                <a:t>KẾT QUẢ,</a:t>
              </a: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KẾT LUẬN,</a:t>
              </a:r>
              <a:endParaRPr sz="48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HƯỚNG PHÁT TRIỂN</a:t>
              </a:r>
              <a:endParaRPr sz="14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E80000"/>
                </a:solidFill>
                <a:latin typeface="Calibri"/>
                <a:ea typeface="Calibri"/>
                <a:cs typeface="Calibri"/>
                <a:sym typeface="Calibri"/>
              </a:rPr>
              <a:t>KẾT QUẢ</a:t>
            </a:r>
            <a:endParaRPr sz="2400" b="0" i="0" u="none" strike="noStrike" cap="none" dirty="0">
              <a:solidFill>
                <a:srgbClr val="E80000"/>
              </a:solidFill>
              <a:latin typeface="Arial"/>
              <a:ea typeface="Arial"/>
              <a:cs typeface="Arial"/>
              <a:sym typeface="Arial"/>
            </a:endParaRPr>
          </a:p>
        </p:txBody>
      </p:sp>
      <p:sp>
        <p:nvSpPr>
          <p:cNvPr id="832" name="Google Shape;832;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Picture 1" descr="A screenshot of a screenshot of a chest x-ray&#10;&#10;Description automatically generated">
            <a:extLst>
              <a:ext uri="{FF2B5EF4-FFF2-40B4-BE49-F238E27FC236}">
                <a16:creationId xmlns:a16="http://schemas.microsoft.com/office/drawing/2014/main" id="{C291FBA5-AFD6-588B-177E-808204F18BE6}"/>
              </a:ext>
            </a:extLst>
          </p:cNvPr>
          <p:cNvPicPr>
            <a:picLocks noChangeAspect="1"/>
          </p:cNvPicPr>
          <p:nvPr/>
        </p:nvPicPr>
        <p:blipFill>
          <a:blip r:embed="rId3"/>
          <a:stretch>
            <a:fillRect/>
          </a:stretch>
        </p:blipFill>
        <p:spPr>
          <a:xfrm>
            <a:off x="2187310" y="1444307"/>
            <a:ext cx="3398520" cy="3825240"/>
          </a:xfrm>
          <a:prstGeom prst="rect">
            <a:avLst/>
          </a:prstGeom>
        </p:spPr>
      </p:pic>
      <p:pic>
        <p:nvPicPr>
          <p:cNvPr id="3" name="Picture 2" descr="A x-ray of a person's chest&#10;&#10;Description automatically generated">
            <a:extLst>
              <a:ext uri="{FF2B5EF4-FFF2-40B4-BE49-F238E27FC236}">
                <a16:creationId xmlns:a16="http://schemas.microsoft.com/office/drawing/2014/main" id="{A29CC690-4AA3-3ABB-91A8-76F4A199AE3D}"/>
              </a:ext>
            </a:extLst>
          </p:cNvPr>
          <p:cNvPicPr>
            <a:picLocks noChangeAspect="1"/>
          </p:cNvPicPr>
          <p:nvPr/>
        </p:nvPicPr>
        <p:blipFill>
          <a:blip r:embed="rId4"/>
          <a:stretch>
            <a:fillRect/>
          </a:stretch>
        </p:blipFill>
        <p:spPr>
          <a:xfrm>
            <a:off x="6606171" y="1444307"/>
            <a:ext cx="3345180" cy="39693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2" name="Google Shape;487;p2">
            <a:extLst>
              <a:ext uri="{FF2B5EF4-FFF2-40B4-BE49-F238E27FC236}">
                <a16:creationId xmlns:a16="http://schemas.microsoft.com/office/drawing/2014/main" id="{2A9E0440-5BC6-C748-ADEA-FB40F7EB6128}"/>
              </a:ext>
            </a:extLst>
          </p:cNvPr>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 name="Picture 2" descr="A blue and white logo&#10;&#10;Description automatically generated">
            <a:extLst>
              <a:ext uri="{FF2B5EF4-FFF2-40B4-BE49-F238E27FC236}">
                <a16:creationId xmlns:a16="http://schemas.microsoft.com/office/drawing/2014/main" id="{2AAF6D22-68A2-E131-737D-71E12E78A6FD}"/>
              </a:ext>
            </a:extLst>
          </p:cNvPr>
          <p:cNvPicPr>
            <a:picLocks noChangeAspect="1"/>
          </p:cNvPicPr>
          <p:nvPr/>
        </p:nvPicPr>
        <p:blipFill>
          <a:blip r:embed="rId3"/>
          <a:stretch>
            <a:fillRect/>
          </a:stretch>
        </p:blipFill>
        <p:spPr>
          <a:xfrm>
            <a:off x="0" y="0"/>
            <a:ext cx="2077515" cy="2077515"/>
          </a:xfrm>
          <a:prstGeom prst="rect">
            <a:avLst/>
          </a:prstGeom>
        </p:spPr>
      </p:pic>
      <p:sp>
        <p:nvSpPr>
          <p:cNvPr id="4" name="Google Shape;470;p1">
            <a:extLst>
              <a:ext uri="{FF2B5EF4-FFF2-40B4-BE49-F238E27FC236}">
                <a16:creationId xmlns:a16="http://schemas.microsoft.com/office/drawing/2014/main" id="{89F818BE-FC7C-D322-E99F-B70138F9A844}"/>
              </a:ext>
            </a:extLst>
          </p:cNvPr>
          <p:cNvSpPr/>
          <p:nvPr/>
        </p:nvSpPr>
        <p:spPr>
          <a:xfrm>
            <a:off x="377090" y="278928"/>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70C0"/>
                </a:solidFill>
                <a:latin typeface="Arial"/>
                <a:ea typeface="Arial"/>
                <a:cs typeface="Arial"/>
                <a:sym typeface="Arial"/>
              </a:rPr>
              <a:t>ĐẠI HỌC TRÀ VINH</a:t>
            </a:r>
            <a:endParaRPr sz="4000" b="1" i="0" u="none" strike="noStrike" cap="none" dirty="0">
              <a:solidFill>
                <a:srgbClr val="0070C0"/>
              </a:solidFill>
              <a:latin typeface="Arial"/>
              <a:ea typeface="Arial"/>
              <a:cs typeface="Arial"/>
              <a:sym typeface="Arial"/>
            </a:endParaRPr>
          </a:p>
        </p:txBody>
      </p:sp>
      <p:sp>
        <p:nvSpPr>
          <p:cNvPr id="5" name="Google Shape;471;p1">
            <a:extLst>
              <a:ext uri="{FF2B5EF4-FFF2-40B4-BE49-F238E27FC236}">
                <a16:creationId xmlns:a16="http://schemas.microsoft.com/office/drawing/2014/main" id="{4B1A0AAC-4A72-B47F-5D3A-5F165411BDFA}"/>
              </a:ext>
            </a:extLst>
          </p:cNvPr>
          <p:cNvSpPr/>
          <p:nvPr/>
        </p:nvSpPr>
        <p:spPr>
          <a:xfrm>
            <a:off x="2844006" y="1093255"/>
            <a:ext cx="650398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accent4"/>
                </a:solidFill>
                <a:latin typeface="Arial"/>
                <a:ea typeface="Arial"/>
                <a:cs typeface="Arial"/>
                <a:sym typeface="Arial"/>
              </a:rPr>
              <a:t>KHOA KỸ THUẬT VÀ CÔNG NGHỆ </a:t>
            </a:r>
          </a:p>
        </p:txBody>
      </p:sp>
      <p:sp>
        <p:nvSpPr>
          <p:cNvPr id="6" name="Google Shape;465;p1">
            <a:extLst>
              <a:ext uri="{FF2B5EF4-FFF2-40B4-BE49-F238E27FC236}">
                <a16:creationId xmlns:a16="http://schemas.microsoft.com/office/drawing/2014/main" id="{A479CE02-27FB-D3B6-5506-91B5C67D2035}"/>
              </a:ext>
            </a:extLst>
          </p:cNvPr>
          <p:cNvSpPr txBox="1">
            <a:spLocks/>
          </p:cNvSpPr>
          <p:nvPr/>
        </p:nvSpPr>
        <p:spPr>
          <a:xfrm>
            <a:off x="4270738" y="1709997"/>
            <a:ext cx="3650524"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1800"/>
            </a:pPr>
            <a:r>
              <a:rPr lang="en-US" sz="1800">
                <a:solidFill>
                  <a:schemeClr val="dk1"/>
                </a:solidFill>
              </a:rPr>
              <a:t>Bộ môn Công nghệ Thông tin</a:t>
            </a:r>
            <a:endParaRPr lang="en-US" sz="1800" dirty="0">
              <a:solidFill>
                <a:schemeClr val="dk1"/>
              </a:solidFill>
            </a:endParaRPr>
          </a:p>
        </p:txBody>
      </p:sp>
      <p:sp>
        <p:nvSpPr>
          <p:cNvPr id="7" name="Google Shape;463;p1">
            <a:extLst>
              <a:ext uri="{FF2B5EF4-FFF2-40B4-BE49-F238E27FC236}">
                <a16:creationId xmlns:a16="http://schemas.microsoft.com/office/drawing/2014/main" id="{E3366FF0-6497-1625-702A-7B44D8D75C46}"/>
              </a:ext>
            </a:extLst>
          </p:cNvPr>
          <p:cNvSpPr txBox="1"/>
          <p:nvPr/>
        </p:nvSpPr>
        <p:spPr>
          <a:xfrm>
            <a:off x="1543542" y="2228712"/>
            <a:ext cx="9104914"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vi-VN" sz="3600" b="1" i="0" u="none" strike="noStrike" cap="none" dirty="0">
                <a:solidFill>
                  <a:srgbClr val="ED1C2A"/>
                </a:solidFill>
                <a:latin typeface="Calibri"/>
                <a:ea typeface="Calibri"/>
                <a:cs typeface="Calibri"/>
                <a:sym typeface="Calibri"/>
              </a:rPr>
              <a:t>ĐỀ TÀI:</a:t>
            </a:r>
          </a:p>
          <a:p>
            <a:pPr marL="0" marR="0" lvl="0" indent="0" algn="ctr" rtl="0">
              <a:lnSpc>
                <a:spcPct val="100000"/>
              </a:lnSpc>
              <a:spcBef>
                <a:spcPts val="0"/>
              </a:spcBef>
              <a:spcAft>
                <a:spcPts val="0"/>
              </a:spcAft>
              <a:buClr>
                <a:srgbClr val="000000"/>
              </a:buClr>
              <a:buSzPts val="3600"/>
              <a:buFont typeface="Arial"/>
              <a:buNone/>
            </a:pPr>
            <a:r>
              <a:rPr lang="vi-VN" sz="3600" b="1" i="0" u="none" strike="noStrike" cap="none" dirty="0">
                <a:solidFill>
                  <a:srgbClr val="ED1C2A"/>
                </a:solidFill>
                <a:latin typeface="Calibri"/>
                <a:ea typeface="Calibri"/>
                <a:cs typeface="Calibri"/>
                <a:sym typeface="Calibri"/>
              </a:rPr>
              <a:t>PHÁT HIỆN BẤT THƯỜNG TRONG ẢNH Y KHOA</a:t>
            </a:r>
          </a:p>
        </p:txBody>
      </p:sp>
      <p:sp>
        <p:nvSpPr>
          <p:cNvPr id="8" name="Google Shape;469;p1">
            <a:extLst>
              <a:ext uri="{FF2B5EF4-FFF2-40B4-BE49-F238E27FC236}">
                <a16:creationId xmlns:a16="http://schemas.microsoft.com/office/drawing/2014/main" id="{B792F7A2-9F87-AD95-5733-1E08FC731AF5}"/>
              </a:ext>
            </a:extLst>
          </p:cNvPr>
          <p:cNvSpPr txBox="1"/>
          <p:nvPr/>
        </p:nvSpPr>
        <p:spPr>
          <a:xfrm>
            <a:off x="3867149" y="5922648"/>
            <a:ext cx="445769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i="1" dirty="0" err="1">
                <a:solidFill>
                  <a:srgbClr val="595959"/>
                </a:solidFill>
                <a:latin typeface="Times New Roman"/>
                <a:ea typeface="Times New Roman"/>
                <a:cs typeface="Times New Roman"/>
                <a:sym typeface="Times New Roman"/>
              </a:rPr>
              <a:t>Trà</a:t>
            </a:r>
            <a:r>
              <a:rPr lang="en-US" sz="1800" i="1" dirty="0">
                <a:solidFill>
                  <a:srgbClr val="595959"/>
                </a:solidFill>
                <a:latin typeface="Times New Roman"/>
                <a:ea typeface="Times New Roman"/>
                <a:cs typeface="Times New Roman"/>
                <a:sym typeface="Times New Roman"/>
              </a:rPr>
              <a:t> Vinh</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a:t>
            </a:r>
            <a:r>
              <a:rPr lang="en-US" sz="1800" i="1" dirty="0">
                <a:solidFill>
                  <a:srgbClr val="595959"/>
                </a:solidFill>
                <a:latin typeface="Times New Roman"/>
                <a:ea typeface="Times New Roman"/>
                <a:cs typeface="Times New Roman"/>
                <a:sym typeface="Times New Roman"/>
              </a:rPr>
              <a:t>18</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07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KẾT LUẬN</a:t>
            </a:r>
            <a:endParaRPr lang="en-US" sz="2400" b="0" i="0" u="none" strike="noStrike" cap="none" dirty="0">
              <a:solidFill>
                <a:schemeClr val="dk1"/>
              </a:solidFill>
              <a:latin typeface="Arial"/>
              <a:ea typeface="Arial"/>
              <a:cs typeface="Arial"/>
              <a:sym typeface="Arial"/>
            </a:endParaRPr>
          </a:p>
        </p:txBody>
      </p:sp>
      <p:grpSp>
        <p:nvGrpSpPr>
          <p:cNvPr id="887" name="Google Shape;887;p18"/>
          <p:cNvGrpSpPr/>
          <p:nvPr/>
        </p:nvGrpSpPr>
        <p:grpSpPr>
          <a:xfrm>
            <a:off x="2273541" y="3734160"/>
            <a:ext cx="2400222" cy="2153392"/>
            <a:chOff x="3216730" y="4110749"/>
            <a:chExt cx="2400222" cy="2153392"/>
          </a:xfrm>
        </p:grpSpPr>
        <p:sp>
          <p:nvSpPr>
            <p:cNvPr id="888" name="Google Shape;888;p18"/>
            <p:cNvSpPr/>
            <p:nvPr/>
          </p:nvSpPr>
          <p:spPr>
            <a:xfrm>
              <a:off x="3216730" y="411074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89" name="Google Shape;889;p18"/>
            <p:cNvSpPr/>
            <p:nvPr/>
          </p:nvSpPr>
          <p:spPr>
            <a:xfrm>
              <a:off x="3412633" y="4350807"/>
              <a:ext cx="2008415"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t>Minh </a:t>
              </a:r>
              <a:r>
                <a:rPr lang="en-US" sz="2400" dirty="0" err="1">
                  <a:solidFill>
                    <a:schemeClr val="dk1"/>
                  </a:solidFill>
                  <a:latin typeface="Calibri" panose="020F0502020204030204" pitchFamily="34" charset="0"/>
                  <a:ea typeface="Calibri" panose="020F0502020204030204" pitchFamily="34" charset="0"/>
                  <a:cs typeface="Calibri" panose="020F0502020204030204" pitchFamily="34" charset="0"/>
                </a:rPr>
                <a:t>hoạ</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dk1"/>
                  </a:solidFill>
                  <a:latin typeface="Calibri" panose="020F0502020204030204" pitchFamily="34" charset="0"/>
                  <a:ea typeface="Calibri" panose="020F0502020204030204" pitchFamily="34" charset="0"/>
                  <a:cs typeface="Calibri" panose="020F0502020204030204" pitchFamily="34" charset="0"/>
                </a:rPr>
                <a:t>giao</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dk1"/>
                  </a:solidFill>
                  <a:latin typeface="Calibri" panose="020F0502020204030204" pitchFamily="34" charset="0"/>
                  <a:ea typeface="Calibri" panose="020F0502020204030204" pitchFamily="34" charset="0"/>
                  <a:cs typeface="Calibri" panose="020F0502020204030204" pitchFamily="34" charset="0"/>
                </a:rPr>
                <a:t>diện</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dk1"/>
                  </a:solidFill>
                  <a:latin typeface="Calibri" panose="020F0502020204030204" pitchFamily="34" charset="0"/>
                  <a:ea typeface="Calibri" panose="020F0502020204030204" pitchFamily="34" charset="0"/>
                  <a:cs typeface="Calibri" panose="020F0502020204030204" pitchFamily="34" charset="0"/>
                </a:rPr>
                <a:t>đơn</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dk1"/>
                  </a:solidFill>
                  <a:latin typeface="Calibri" panose="020F0502020204030204" pitchFamily="34" charset="0"/>
                  <a:ea typeface="Calibri" panose="020F0502020204030204" pitchFamily="34" charset="0"/>
                  <a:cs typeface="Calibri" panose="020F0502020204030204" pitchFamily="34" charset="0"/>
                </a:rPr>
                <a:t>giản</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tương</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đối</a:t>
              </a:r>
              <a:endParaRPr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p:txBody>
        </p:sp>
      </p:grpSp>
      <p:grpSp>
        <p:nvGrpSpPr>
          <p:cNvPr id="890" name="Google Shape;890;p18"/>
          <p:cNvGrpSpPr/>
          <p:nvPr/>
        </p:nvGrpSpPr>
        <p:grpSpPr>
          <a:xfrm>
            <a:off x="2286000" y="1371600"/>
            <a:ext cx="7620000" cy="2153392"/>
            <a:chOff x="3229189" y="1748189"/>
            <a:chExt cx="2400222" cy="2153392"/>
          </a:xfrm>
        </p:grpSpPr>
        <p:sp>
          <p:nvSpPr>
            <p:cNvPr id="891" name="Google Shape;891;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2" name="Google Shape;892;p18"/>
            <p:cNvSpPr/>
            <p:nvPr/>
          </p:nvSpPr>
          <p:spPr>
            <a:xfrm>
              <a:off x="3433185" y="2570482"/>
              <a:ext cx="199223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2400" dirty="0">
                  <a:effectLst/>
                  <a:latin typeface="Calibri" panose="020F0502020204030204" pitchFamily="34" charset="0"/>
                  <a:ea typeface="Calibri" panose="020F0502020204030204" pitchFamily="34" charset="0"/>
                  <a:cs typeface="Calibri" panose="020F0502020204030204" pitchFamily="34" charset="0"/>
                </a:rPr>
                <a:t>Phát triển và ứng dụng các mô hình học sâu </a:t>
              </a:r>
              <a:endParaRPr sz="24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p:txBody>
        </p:sp>
      </p:grpSp>
      <p:grpSp>
        <p:nvGrpSpPr>
          <p:cNvPr id="893" name="Google Shape;893;p18"/>
          <p:cNvGrpSpPr/>
          <p:nvPr/>
        </p:nvGrpSpPr>
        <p:grpSpPr>
          <a:xfrm>
            <a:off x="7720032" y="3678358"/>
            <a:ext cx="2193604" cy="2153392"/>
            <a:chOff x="6508371" y="4110749"/>
            <a:chExt cx="2193604" cy="2153392"/>
          </a:xfrm>
        </p:grpSpPr>
        <p:sp>
          <p:nvSpPr>
            <p:cNvPr id="894" name="Google Shape;894;p18"/>
            <p:cNvSpPr/>
            <p:nvPr/>
          </p:nvSpPr>
          <p:spPr>
            <a:xfrm>
              <a:off x="6541160" y="4110749"/>
              <a:ext cx="2160815"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5" name="Google Shape;895;p18"/>
            <p:cNvSpPr/>
            <p:nvPr/>
          </p:nvSpPr>
          <p:spPr>
            <a:xfrm>
              <a:off x="6508371" y="4221943"/>
              <a:ext cx="2160815"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4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Các</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mô</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hình</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đạt</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hiệu</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suất</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tốt</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ở </a:t>
              </a:r>
              <a:r>
                <a:rPr lang="en-US" sz="24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trên</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tập</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kiểm</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thử</a:t>
              </a:r>
              <a:endParaRPr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p:txBody>
        </p:sp>
      </p:grpSp>
      <p:sp>
        <p:nvSpPr>
          <p:cNvPr id="896" name="Google Shape;896;p18"/>
          <p:cNvSpPr/>
          <p:nvPr/>
        </p:nvSpPr>
        <p:spPr>
          <a:xfrm>
            <a:off x="8229600" y="260166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rgbClr val="426687"/>
                </a:solidFill>
                <a:latin typeface="Arial"/>
                <a:ea typeface="Arial"/>
                <a:cs typeface="Arial"/>
                <a:sym typeface="Arial"/>
              </a:rPr>
              <a:t>1</a:t>
            </a:r>
            <a:endParaRPr sz="5400" b="0" i="0" u="none" strike="noStrike" cap="none" dirty="0">
              <a:solidFill>
                <a:srgbClr val="426687"/>
              </a:solidFill>
              <a:latin typeface="Arial"/>
              <a:ea typeface="Arial"/>
              <a:cs typeface="Arial"/>
              <a:sym typeface="Arial"/>
            </a:endParaRPr>
          </a:p>
        </p:txBody>
      </p:sp>
      <p:sp>
        <p:nvSpPr>
          <p:cNvPr id="897" name="Google Shape;897;p18"/>
          <p:cNvSpPr/>
          <p:nvPr/>
        </p:nvSpPr>
        <p:spPr>
          <a:xfrm>
            <a:off x="3171535"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2</a:t>
            </a:r>
            <a:endParaRPr sz="5400" b="0" i="0" u="none" strike="noStrike" cap="none">
              <a:solidFill>
                <a:srgbClr val="426687"/>
              </a:solidFill>
              <a:latin typeface="Arial"/>
              <a:ea typeface="Arial"/>
              <a:cs typeface="Arial"/>
              <a:sym typeface="Arial"/>
            </a:endParaRPr>
          </a:p>
        </p:txBody>
      </p:sp>
      <p:sp>
        <p:nvSpPr>
          <p:cNvPr id="898" name="Google Shape;898;p18"/>
          <p:cNvSpPr/>
          <p:nvPr/>
        </p:nvSpPr>
        <p:spPr>
          <a:xfrm>
            <a:off x="8378619"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rgbClr val="426687"/>
                </a:solidFill>
                <a:latin typeface="Arial"/>
                <a:ea typeface="Arial"/>
                <a:cs typeface="Arial"/>
                <a:sym typeface="Arial"/>
              </a:rPr>
              <a:t>3</a:t>
            </a:r>
            <a:endParaRPr sz="5400" b="0" i="0" u="none" strike="noStrike" cap="none" dirty="0">
              <a:solidFill>
                <a:srgbClr val="426687"/>
              </a:solidFill>
              <a:latin typeface="Arial"/>
              <a:ea typeface="Arial"/>
              <a:cs typeface="Arial"/>
              <a:sym typeface="Arial"/>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Đồ</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án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tốt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nghiệp</a:t>
            </a:r>
            <a:endParaRPr sz="18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0"/>
                                        </p:tgtEl>
                                        <p:attrNameLst>
                                          <p:attrName>style.visibility</p:attrName>
                                        </p:attrNameLst>
                                      </p:cBhvr>
                                      <p:to>
                                        <p:strVal val="visible"/>
                                      </p:to>
                                    </p:set>
                                    <p:animEffect transition="in" filter="fade">
                                      <p:cBhvr>
                                        <p:cTn id="7" dur="500"/>
                                        <p:tgtEl>
                                          <p:spTgt spid="89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6"/>
                                        </p:tgtEl>
                                        <p:attrNameLst>
                                          <p:attrName>style.visibility</p:attrName>
                                        </p:attrNameLst>
                                      </p:cBhvr>
                                      <p:to>
                                        <p:strVal val="visible"/>
                                      </p:to>
                                    </p:set>
                                    <p:animEffect transition="in" filter="fade">
                                      <p:cBhvr>
                                        <p:cTn id="11" dur="500"/>
                                        <p:tgtEl>
                                          <p:spTgt spid="89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87"/>
                                        </p:tgtEl>
                                        <p:attrNameLst>
                                          <p:attrName>style.visibility</p:attrName>
                                        </p:attrNameLst>
                                      </p:cBhvr>
                                      <p:to>
                                        <p:strVal val="visible"/>
                                      </p:to>
                                    </p:set>
                                    <p:animEffect transition="in" filter="fade">
                                      <p:cBhvr>
                                        <p:cTn id="16" dur="500"/>
                                        <p:tgtEl>
                                          <p:spTgt spid="88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97"/>
                                        </p:tgtEl>
                                        <p:attrNameLst>
                                          <p:attrName>style.visibility</p:attrName>
                                        </p:attrNameLst>
                                      </p:cBhvr>
                                      <p:to>
                                        <p:strVal val="visible"/>
                                      </p:to>
                                    </p:set>
                                    <p:animEffect transition="in" filter="fade">
                                      <p:cBhvr>
                                        <p:cTn id="20" dur="500"/>
                                        <p:tgtEl>
                                          <p:spTgt spid="89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93"/>
                                        </p:tgtEl>
                                        <p:attrNameLst>
                                          <p:attrName>style.visibility</p:attrName>
                                        </p:attrNameLst>
                                      </p:cBhvr>
                                      <p:to>
                                        <p:strVal val="visible"/>
                                      </p:to>
                                    </p:set>
                                    <p:animEffect transition="in" filter="fade">
                                      <p:cBhvr>
                                        <p:cTn id="25" dur="500"/>
                                        <p:tgtEl>
                                          <p:spTgt spid="893"/>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898"/>
                                        </p:tgtEl>
                                        <p:attrNameLst>
                                          <p:attrName>style.visibility</p:attrName>
                                        </p:attrNameLst>
                                      </p:cBhvr>
                                      <p:to>
                                        <p:strVal val="visible"/>
                                      </p:to>
                                    </p:set>
                                    <p:animEffect transition="in" filter="fade">
                                      <p:cBhvr>
                                        <p:cTn id="29" dur="500"/>
                                        <p:tgtEl>
                                          <p:spTgt spid="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20"/>
          <p:cNvPicPr preferRelativeResize="0"/>
          <p:nvPr/>
        </p:nvPicPr>
        <p:blipFill rotWithShape="1">
          <a:blip r:embed="rId3">
            <a:alphaModFix amt="10000"/>
          </a:blip>
          <a:srcRect/>
          <a:stretch/>
        </p:blipFill>
        <p:spPr>
          <a:xfrm>
            <a:off x="0" y="0"/>
            <a:ext cx="12192000" cy="6884043"/>
          </a:xfrm>
          <a:prstGeom prst="rect">
            <a:avLst/>
          </a:prstGeom>
          <a:noFill/>
          <a:ln>
            <a:noFill/>
          </a:ln>
        </p:spPr>
      </p:pic>
      <p:sp>
        <p:nvSpPr>
          <p:cNvPr id="407" name="Google Shape;407;p20"/>
          <p:cNvSpPr/>
          <p:nvPr/>
        </p:nvSpPr>
        <p:spPr>
          <a:xfrm>
            <a:off x="2210476" y="1078462"/>
            <a:ext cx="2118167" cy="1532711"/>
          </a:xfrm>
          <a:prstGeom prst="ellipse">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rPr>
              <a:t>Dữ liệu chưa được xử lý chuẩn</a:t>
            </a:r>
            <a:endParaRPr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08" name="Google Shape;408;p20"/>
          <p:cNvSpPr/>
          <p:nvPr/>
        </p:nvSpPr>
        <p:spPr>
          <a:xfrm>
            <a:off x="5036916" y="5011604"/>
            <a:ext cx="2118167" cy="1532711"/>
          </a:xfrm>
          <a:prstGeom prst="ellipse">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vi-VN" sz="1800" dirty="0">
                <a:solidFill>
                  <a:schemeClr val="lt1"/>
                </a:solidFill>
                <a:latin typeface="Calibri" panose="020F0502020204030204" pitchFamily="34" charset="0"/>
                <a:ea typeface="Calibri" panose="020F0502020204030204" pitchFamily="34" charset="0"/>
                <a:cs typeface="Calibri" panose="020F0502020204030204" pitchFamily="34" charset="0"/>
              </a:rPr>
              <a:t>Chưa hoàn thiện hệ thống</a:t>
            </a:r>
          </a:p>
        </p:txBody>
      </p:sp>
      <p:sp>
        <p:nvSpPr>
          <p:cNvPr id="409" name="Google Shape;409;p20"/>
          <p:cNvSpPr/>
          <p:nvPr/>
        </p:nvSpPr>
        <p:spPr>
          <a:xfrm>
            <a:off x="7738714" y="1078461"/>
            <a:ext cx="2118167" cy="1532711"/>
          </a:xfrm>
          <a:prstGeom prst="ellipse">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Hiện</a:t>
            </a:r>
            <a:r>
              <a:rPr lang="en-US" sz="18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 </a:t>
            </a:r>
            <a:r>
              <a:rPr lang="en-US" sz="18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tượng</a:t>
            </a:r>
            <a:r>
              <a:rPr lang="en-US" sz="18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 </a:t>
            </a:r>
            <a:r>
              <a:rPr lang="en-US" sz="18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quá</a:t>
            </a:r>
            <a:r>
              <a:rPr lang="en-US" sz="18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 </a:t>
            </a:r>
            <a:r>
              <a:rPr lang="en-US" sz="18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khớp</a:t>
            </a: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pic>
        <p:nvPicPr>
          <p:cNvPr id="410" name="Google Shape;410;p20" descr="Free icon &amp;quot;Close icon&amp;quot;"/>
          <p:cNvPicPr preferRelativeResize="0"/>
          <p:nvPr/>
        </p:nvPicPr>
        <p:blipFill rotWithShape="1">
          <a:blip r:embed="rId4">
            <a:alphaModFix amt="60000"/>
          </a:blip>
          <a:srcRect/>
          <a:stretch/>
        </p:blipFill>
        <p:spPr>
          <a:xfrm>
            <a:off x="5201667" y="2401450"/>
            <a:ext cx="1788666" cy="1788666"/>
          </a:xfrm>
          <a:prstGeom prst="rect">
            <a:avLst/>
          </a:prstGeom>
          <a:noFill/>
          <a:ln>
            <a:noFill/>
          </a:ln>
        </p:spPr>
      </p:pic>
      <p:cxnSp>
        <p:nvCxnSpPr>
          <p:cNvPr id="411" name="Google Shape;411;p20"/>
          <p:cNvCxnSpPr>
            <a:stCxn id="407" idx="5"/>
          </p:cNvCxnSpPr>
          <p:nvPr/>
        </p:nvCxnSpPr>
        <p:spPr>
          <a:xfrm>
            <a:off x="4018445" y="2386713"/>
            <a:ext cx="1343700" cy="418500"/>
          </a:xfrm>
          <a:prstGeom prst="straightConnector1">
            <a:avLst/>
          </a:prstGeom>
          <a:noFill/>
          <a:ln w="19050" cap="flat" cmpd="sng">
            <a:solidFill>
              <a:schemeClr val="dk1"/>
            </a:solidFill>
            <a:prstDash val="solid"/>
            <a:miter lim="800000"/>
            <a:headEnd type="none" w="sm" len="sm"/>
            <a:tailEnd type="none" w="sm" len="sm"/>
          </a:ln>
        </p:spPr>
      </p:cxnSp>
      <p:cxnSp>
        <p:nvCxnSpPr>
          <p:cNvPr id="412" name="Google Shape;412;p20"/>
          <p:cNvCxnSpPr>
            <a:stCxn id="409" idx="3"/>
          </p:cNvCxnSpPr>
          <p:nvPr/>
        </p:nvCxnSpPr>
        <p:spPr>
          <a:xfrm flipH="1">
            <a:off x="6830012" y="2386712"/>
            <a:ext cx="1218900" cy="349800"/>
          </a:xfrm>
          <a:prstGeom prst="straightConnector1">
            <a:avLst/>
          </a:prstGeom>
          <a:noFill/>
          <a:ln w="19050" cap="flat" cmpd="sng">
            <a:solidFill>
              <a:schemeClr val="dk1"/>
            </a:solidFill>
            <a:prstDash val="solid"/>
            <a:miter lim="800000"/>
            <a:headEnd type="none" w="sm" len="sm"/>
            <a:tailEnd type="none" w="sm" len="sm"/>
          </a:ln>
        </p:spPr>
      </p:cxnSp>
      <p:cxnSp>
        <p:nvCxnSpPr>
          <p:cNvPr id="413" name="Google Shape;413;p20"/>
          <p:cNvCxnSpPr>
            <a:stCxn id="408" idx="0"/>
            <a:endCxn id="410" idx="2"/>
          </p:cNvCxnSpPr>
          <p:nvPr/>
        </p:nvCxnSpPr>
        <p:spPr>
          <a:xfrm rot="10800000">
            <a:off x="6095999" y="4190204"/>
            <a:ext cx="0" cy="821400"/>
          </a:xfrm>
          <a:prstGeom prst="straightConnector1">
            <a:avLst/>
          </a:prstGeom>
          <a:noFill/>
          <a:ln w="19050" cap="flat" cmpd="sng">
            <a:solidFill>
              <a:schemeClr val="dk1"/>
            </a:solidFill>
            <a:prstDash val="solid"/>
            <a:miter lim="800000"/>
            <a:headEnd type="none" w="sm" len="sm"/>
            <a:tailEnd type="none" w="sm" len="sm"/>
          </a:ln>
        </p:spPr>
      </p:cxnSp>
      <p:sp>
        <p:nvSpPr>
          <p:cNvPr id="2" name="Google Shape;886;p18">
            <a:extLst>
              <a:ext uri="{FF2B5EF4-FFF2-40B4-BE49-F238E27FC236}">
                <a16:creationId xmlns:a16="http://schemas.microsoft.com/office/drawing/2014/main" id="{55E500CC-889E-9792-1BF0-6AD3B30AEB93}"/>
              </a:ext>
            </a:extLst>
          </p:cNvPr>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FF3737"/>
                </a:solidFill>
                <a:latin typeface="Calibri"/>
                <a:ea typeface="Calibri"/>
                <a:cs typeface="Calibri"/>
                <a:sym typeface="Calibri"/>
              </a:rPr>
              <a:t>HẠN CHẾ</a:t>
            </a:r>
            <a:endParaRPr lang="en-US" sz="2400" b="0" i="0" u="none" strike="noStrike" cap="none" dirty="0">
              <a:solidFill>
                <a:schemeClr val="dk1"/>
              </a:solidFill>
              <a:latin typeface="Arial"/>
              <a:ea typeface="Arial"/>
              <a:cs typeface="Arial"/>
              <a:sym typeface="Arial"/>
            </a:endParaRPr>
          </a:p>
        </p:txBody>
      </p:sp>
      <p:sp>
        <p:nvSpPr>
          <p:cNvPr id="4" name="Google Shape;899;p18">
            <a:extLst>
              <a:ext uri="{FF2B5EF4-FFF2-40B4-BE49-F238E27FC236}">
                <a16:creationId xmlns:a16="http://schemas.microsoft.com/office/drawing/2014/main" id="{A2475FB7-9A2A-1BB9-79F1-A37FF02111F5}"/>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Đồ</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án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tốt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nghiệp</a:t>
            </a:r>
            <a:endParaRPr sz="18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500"/>
                                        <p:tgtEl>
                                          <p:spTgt spid="4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7"/>
                                        </p:tgtEl>
                                        <p:attrNameLst>
                                          <p:attrName>style.visibility</p:attrName>
                                        </p:attrNameLst>
                                      </p:cBhvr>
                                      <p:to>
                                        <p:strVal val="visible"/>
                                      </p:to>
                                    </p:set>
                                    <p:animEffect transition="in" filter="fade">
                                      <p:cBhvr>
                                        <p:cTn id="12" dur="500"/>
                                        <p:tgtEl>
                                          <p:spTgt spid="407"/>
                                        </p:tgtEl>
                                      </p:cBhvr>
                                    </p:animEffect>
                                  </p:childTnLst>
                                </p:cTn>
                              </p:par>
                              <p:par>
                                <p:cTn id="13" presetID="10" presetClass="entr" presetSubtype="0" fill="hold" nodeType="withEffect">
                                  <p:stCondLst>
                                    <p:cond delay="0"/>
                                  </p:stCondLst>
                                  <p:childTnLst>
                                    <p:set>
                                      <p:cBhvr>
                                        <p:cTn id="14" dur="1" fill="hold">
                                          <p:stCondLst>
                                            <p:cond delay="0"/>
                                          </p:stCondLst>
                                        </p:cTn>
                                        <p:tgtEl>
                                          <p:spTgt spid="411"/>
                                        </p:tgtEl>
                                        <p:attrNameLst>
                                          <p:attrName>style.visibility</p:attrName>
                                        </p:attrNameLst>
                                      </p:cBhvr>
                                      <p:to>
                                        <p:strVal val="visible"/>
                                      </p:to>
                                    </p:set>
                                    <p:animEffect transition="in" filter="fade">
                                      <p:cBhvr>
                                        <p:cTn id="15" dur="500"/>
                                        <p:tgtEl>
                                          <p:spTgt spid="411"/>
                                        </p:tgtEl>
                                      </p:cBhvr>
                                    </p:animEffect>
                                  </p:childTnLst>
                                </p:cTn>
                              </p:par>
                              <p:par>
                                <p:cTn id="16" presetID="10" presetClass="entr" presetSubtype="0" fill="hold" nodeType="withEffect">
                                  <p:stCondLst>
                                    <p:cond delay="0"/>
                                  </p:stCondLst>
                                  <p:childTnLst>
                                    <p:set>
                                      <p:cBhvr>
                                        <p:cTn id="17" dur="1" fill="hold">
                                          <p:stCondLst>
                                            <p:cond delay="0"/>
                                          </p:stCondLst>
                                        </p:cTn>
                                        <p:tgtEl>
                                          <p:spTgt spid="412"/>
                                        </p:tgtEl>
                                        <p:attrNameLst>
                                          <p:attrName>style.visibility</p:attrName>
                                        </p:attrNameLst>
                                      </p:cBhvr>
                                      <p:to>
                                        <p:strVal val="visible"/>
                                      </p:to>
                                    </p:set>
                                    <p:animEffect transition="in" filter="fade">
                                      <p:cBhvr>
                                        <p:cTn id="18" dur="500"/>
                                        <p:tgtEl>
                                          <p:spTgt spid="412"/>
                                        </p:tgtEl>
                                      </p:cBhvr>
                                    </p:animEffect>
                                  </p:childTnLst>
                                </p:cTn>
                              </p:par>
                              <p:par>
                                <p:cTn id="19" presetID="10" presetClass="entr" presetSubtype="0" fill="hold" nodeType="withEffect">
                                  <p:stCondLst>
                                    <p:cond delay="0"/>
                                  </p:stCondLst>
                                  <p:childTnLst>
                                    <p:set>
                                      <p:cBhvr>
                                        <p:cTn id="20" dur="1" fill="hold">
                                          <p:stCondLst>
                                            <p:cond delay="0"/>
                                          </p:stCondLst>
                                        </p:cTn>
                                        <p:tgtEl>
                                          <p:spTgt spid="409"/>
                                        </p:tgtEl>
                                        <p:attrNameLst>
                                          <p:attrName>style.visibility</p:attrName>
                                        </p:attrNameLst>
                                      </p:cBhvr>
                                      <p:to>
                                        <p:strVal val="visible"/>
                                      </p:to>
                                    </p:set>
                                    <p:animEffect transition="in" filter="fade">
                                      <p:cBhvr>
                                        <p:cTn id="21" dur="500"/>
                                        <p:tgtEl>
                                          <p:spTgt spid="409"/>
                                        </p:tgtEl>
                                      </p:cBhvr>
                                    </p:animEffect>
                                  </p:childTnLst>
                                </p:cTn>
                              </p:par>
                              <p:par>
                                <p:cTn id="22" presetID="10" presetClass="entr" presetSubtype="0" fill="hold" nodeType="withEffect">
                                  <p:stCondLst>
                                    <p:cond delay="0"/>
                                  </p:stCondLst>
                                  <p:childTnLst>
                                    <p:set>
                                      <p:cBhvr>
                                        <p:cTn id="23" dur="1" fill="hold">
                                          <p:stCondLst>
                                            <p:cond delay="0"/>
                                          </p:stCondLst>
                                        </p:cTn>
                                        <p:tgtEl>
                                          <p:spTgt spid="408"/>
                                        </p:tgtEl>
                                        <p:attrNameLst>
                                          <p:attrName>style.visibility</p:attrName>
                                        </p:attrNameLst>
                                      </p:cBhvr>
                                      <p:to>
                                        <p:strVal val="visible"/>
                                      </p:to>
                                    </p:set>
                                    <p:animEffect transition="in" filter="fade">
                                      <p:cBhvr>
                                        <p:cTn id="24" dur="500"/>
                                        <p:tgtEl>
                                          <p:spTgt spid="408"/>
                                        </p:tgtEl>
                                      </p:cBhvr>
                                    </p:animEffect>
                                  </p:childTnLst>
                                </p:cTn>
                              </p:par>
                              <p:par>
                                <p:cTn id="25" presetID="10" presetClass="entr" presetSubtype="0" fill="hold" nodeType="withEffect">
                                  <p:stCondLst>
                                    <p:cond delay="0"/>
                                  </p:stCondLst>
                                  <p:childTnLst>
                                    <p:set>
                                      <p:cBhvr>
                                        <p:cTn id="26" dur="1" fill="hold">
                                          <p:stCondLst>
                                            <p:cond delay="0"/>
                                          </p:stCondLst>
                                        </p:cTn>
                                        <p:tgtEl>
                                          <p:spTgt spid="413"/>
                                        </p:tgtEl>
                                        <p:attrNameLst>
                                          <p:attrName>style.visibility</p:attrName>
                                        </p:attrNameLst>
                                      </p:cBhvr>
                                      <p:to>
                                        <p:strVal val="visible"/>
                                      </p:to>
                                    </p:set>
                                    <p:animEffect transition="in" filter="fade">
                                      <p:cBhvr>
                                        <p:cTn id="27" dur="500"/>
                                        <p:tgtEl>
                                          <p:spTgt spid="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i="0" u="none" strike="noStrike" cap="none" dirty="0">
                <a:solidFill>
                  <a:srgbClr val="FF3737"/>
                </a:solidFill>
                <a:latin typeface="Calibri"/>
                <a:ea typeface="Calibri"/>
                <a:cs typeface="Calibri"/>
                <a:sym typeface="Calibri"/>
              </a:rPr>
              <a:t>HƯỚNG PHÁT TRIỂN ĐỀ TÀI</a:t>
            </a:r>
            <a:endParaRPr lang="vi-VN" sz="2400" b="0" i="0" u="none" strike="noStrike" cap="none" dirty="0">
              <a:solidFill>
                <a:schemeClr val="dk1"/>
              </a:solidFill>
              <a:latin typeface="Arial"/>
              <a:ea typeface="Arial"/>
              <a:cs typeface="Arial"/>
              <a:sym typeface="Arial"/>
            </a:endParaRPr>
          </a:p>
        </p:txBody>
      </p:sp>
      <p:pic>
        <p:nvPicPr>
          <p:cNvPr id="905" name="Google Shape;905;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144588"/>
            <a:chOff x="3697288" y="1778000"/>
            <a:chExt cx="8305799" cy="1144588"/>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19"/>
            <p:cNvSpPr txBox="1"/>
            <p:nvPr/>
          </p:nvSpPr>
          <p:spPr>
            <a:xfrm>
              <a:off x="6973888" y="2082781"/>
              <a:ext cx="4648200" cy="40006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Cải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thiện</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hiệu</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suất</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các</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mô</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hình</a:t>
              </a:r>
              <a:endParaRPr sz="20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Oi"/>
              </a:endParaRPr>
            </a:p>
          </p:txBody>
        </p:sp>
      </p:grpSp>
      <p:grpSp>
        <p:nvGrpSpPr>
          <p:cNvPr id="928" name="Google Shape;928;p19"/>
          <p:cNvGrpSpPr/>
          <p:nvPr/>
        </p:nvGrpSpPr>
        <p:grpSpPr>
          <a:xfrm>
            <a:off x="3335337" y="2868613"/>
            <a:ext cx="8323262" cy="1228724"/>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370262" y="4106863"/>
            <a:ext cx="8288337" cy="1135063"/>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40" name="Google Shape;940;p19"/>
          <p:cNvSpPr txBox="1"/>
          <p:nvPr/>
        </p:nvSpPr>
        <p:spPr>
          <a:xfrm>
            <a:off x="6629400" y="4448969"/>
            <a:ext cx="4648200" cy="707846"/>
          </a:xfrm>
          <a:prstGeom prst="rect">
            <a:avLst/>
          </a:prstGeom>
          <a:noFill/>
          <a:ln>
            <a:noFill/>
          </a:ln>
        </p:spPr>
        <p:txBody>
          <a:bodyPr spcFirstLastPara="1" wrap="square" lIns="91425" tIns="45700" rIns="91425" bIns="45700" anchor="t" anchorCtr="0">
            <a:spAutoFit/>
          </a:bodyPr>
          <a:lstStyle/>
          <a:p>
            <a:pPr lvl="0" algn="just">
              <a:buSzPts val="1800"/>
            </a:pPr>
            <a:r>
              <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rPr>
              <a:t>Nghiên cứu và tích hợp thêm các mô hình học tăng cường </a:t>
            </a:r>
            <a:endParaRPr sz="20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Oi"/>
            </a:endParaRPr>
          </a:p>
        </p:txBody>
      </p:sp>
      <p:sp>
        <p:nvSpPr>
          <p:cNvPr id="941" name="Google Shape;941;p19"/>
          <p:cNvSpPr txBox="1"/>
          <p:nvPr/>
        </p:nvSpPr>
        <p:spPr>
          <a:xfrm>
            <a:off x="6629400" y="3132406"/>
            <a:ext cx="4648200"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Phát</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triển</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thêm</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các</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tính</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năng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mới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mở</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rộng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phạm</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vi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dụng</a:t>
            </a:r>
            <a:endParaRPr sz="20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Oi"/>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1000"/>
                                        <p:tgtEl>
                                          <p:spTgt spid="92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8"/>
                                        </p:tgtEl>
                                        <p:attrNameLst>
                                          <p:attrName>style.visibility</p:attrName>
                                        </p:attrNameLst>
                                      </p:cBhvr>
                                      <p:to>
                                        <p:strVal val="visible"/>
                                      </p:to>
                                    </p:set>
                                    <p:anim calcmode="lin" valueType="num">
                                      <p:cBhvr additive="base">
                                        <p:cTn id="12" dur="1000"/>
                                        <p:tgtEl>
                                          <p:spTgt spid="92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34"/>
                                        </p:tgtEl>
                                        <p:attrNameLst>
                                          <p:attrName>style.visibility</p:attrName>
                                        </p:attrNameLst>
                                      </p:cBhvr>
                                      <p:to>
                                        <p:strVal val="visible"/>
                                      </p:to>
                                    </p:set>
                                    <p:anim calcmode="lin" valueType="num">
                                      <p:cBhvr additive="base">
                                        <p:cTn id="17" dur="1000"/>
                                        <p:tgtEl>
                                          <p:spTgt spid="934"/>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40"/>
                                        </p:tgtEl>
                                        <p:attrNameLst>
                                          <p:attrName>style.visibility</p:attrName>
                                        </p:attrNameLst>
                                      </p:cBhvr>
                                      <p:to>
                                        <p:strVal val="visible"/>
                                      </p:to>
                                    </p:set>
                                    <p:anim calcmode="lin" valueType="num">
                                      <p:cBhvr additive="base">
                                        <p:cTn id="21" dur="500"/>
                                        <p:tgtEl>
                                          <p:spTgt spid="9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20"/>
          <p:cNvSpPr/>
          <p:nvPr/>
        </p:nvSpPr>
        <p:spPr>
          <a:xfrm>
            <a:off x="2354903" y="2654873"/>
            <a:ext cx="7588514" cy="903409"/>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2400"/>
              <a:buFont typeface="Arial"/>
              <a:buNone/>
            </a:pPr>
            <a:r>
              <a:rPr lang="vi-VN" sz="4400" b="1" i="0" u="none" strike="noStrike" cap="none" dirty="0">
                <a:solidFill>
                  <a:srgbClr val="595959"/>
                </a:solidFill>
                <a:latin typeface="Calibri"/>
                <a:ea typeface="Calibri"/>
                <a:cs typeface="Calibri"/>
                <a:sym typeface="Calibri"/>
              </a:rPr>
              <a:t>EM XIN CHÂN THÀNH </a:t>
            </a:r>
            <a:r>
              <a:rPr lang="vi-VN" sz="4400" b="1" i="0" u="none" strike="noStrike" cap="none" dirty="0">
                <a:solidFill>
                  <a:srgbClr val="FF0000"/>
                </a:solidFill>
                <a:latin typeface="Calibri"/>
                <a:ea typeface="Calibri"/>
                <a:cs typeface="Calibri"/>
                <a:sym typeface="Calibri"/>
              </a:rPr>
              <a:t>CẢM ƠN</a:t>
            </a:r>
            <a:endParaRPr lang="vi-VN" sz="4400" b="1" i="0" u="none" strike="noStrike" cap="none" dirty="0">
              <a:solidFill>
                <a:srgbClr val="FF0000"/>
              </a:solidFill>
              <a:latin typeface="Arial"/>
              <a:ea typeface="Arial"/>
              <a:cs typeface="Arial"/>
              <a:sym typeface="Arial"/>
            </a:endParaRPr>
          </a:p>
        </p:txBody>
      </p:sp>
      <p:sp>
        <p:nvSpPr>
          <p:cNvPr id="954" name="Google Shape;954;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Đồ</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án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tốt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nghiệp</a:t>
            </a:r>
            <a:endParaRPr sz="18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598" name="Google Shape;492;p3">
            <a:extLst>
              <a:ext uri="{FF2B5EF4-FFF2-40B4-BE49-F238E27FC236}">
                <a16:creationId xmlns:a16="http://schemas.microsoft.com/office/drawing/2014/main" id="{FE965A73-7FF5-F8DC-DB07-13D21278B3DC}"/>
              </a:ext>
            </a:extLst>
          </p:cNvPr>
          <p:cNvSpPr/>
          <p:nvPr/>
        </p:nvSpPr>
        <p:spPr>
          <a:xfrm>
            <a:off x="6624478" y="-24183"/>
            <a:ext cx="5567522" cy="6858000"/>
          </a:xfrm>
          <a:prstGeom prst="rect">
            <a:avLst/>
          </a:prstGeom>
          <a:solidFill>
            <a:srgbClr val="F1F45B">
              <a:alpha val="4902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99" name="Google Shape;493;p3">
            <a:extLst>
              <a:ext uri="{FF2B5EF4-FFF2-40B4-BE49-F238E27FC236}">
                <a16:creationId xmlns:a16="http://schemas.microsoft.com/office/drawing/2014/main" id="{478FF9B6-09FD-2066-8059-D3A03E281976}"/>
              </a:ext>
            </a:extLst>
          </p:cNvPr>
          <p:cNvGrpSpPr/>
          <p:nvPr/>
        </p:nvGrpSpPr>
        <p:grpSpPr>
          <a:xfrm>
            <a:off x="4626380" y="2250785"/>
            <a:ext cx="6748455" cy="2077393"/>
            <a:chOff x="4578255" y="2223991"/>
            <a:chExt cx="6748455" cy="2077393"/>
          </a:xfrm>
        </p:grpSpPr>
        <p:sp>
          <p:nvSpPr>
            <p:cNvPr id="600" name="Google Shape;494;p3">
              <a:extLst>
                <a:ext uri="{FF2B5EF4-FFF2-40B4-BE49-F238E27FC236}">
                  <a16:creationId xmlns:a16="http://schemas.microsoft.com/office/drawing/2014/main" id="{BE4B19DC-6087-CBDD-9C81-51826558883E}"/>
                </a:ext>
              </a:extLst>
            </p:cNvPr>
            <p:cNvSpPr/>
            <p:nvPr/>
          </p:nvSpPr>
          <p:spPr>
            <a:xfrm>
              <a:off x="5230710" y="2223991"/>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1" i="0" u="none" strike="noStrike" cap="none" dirty="0">
                  <a:solidFill>
                    <a:srgbClr val="FF0000"/>
                  </a:solidFill>
                  <a:latin typeface="Arial"/>
                  <a:ea typeface="Arial"/>
                  <a:cs typeface="Arial"/>
                  <a:sym typeface="Arial"/>
                </a:rPr>
                <a:t>NỘI DUNG</a:t>
              </a:r>
              <a:endParaRPr sz="1400" b="1" i="0" u="none" strike="noStrike" cap="none" dirty="0">
                <a:solidFill>
                  <a:srgbClr val="FF0000"/>
                </a:solidFill>
                <a:latin typeface="Arial"/>
                <a:ea typeface="Arial"/>
                <a:cs typeface="Arial"/>
                <a:sym typeface="Arial"/>
              </a:endParaRPr>
            </a:p>
          </p:txBody>
        </p:sp>
        <p:sp>
          <p:nvSpPr>
            <p:cNvPr id="601" name="Google Shape;495;p3">
              <a:extLst>
                <a:ext uri="{FF2B5EF4-FFF2-40B4-BE49-F238E27FC236}">
                  <a16:creationId xmlns:a16="http://schemas.microsoft.com/office/drawing/2014/main" id="{9379980A-E581-D39D-DEDB-D222C377355C}"/>
                </a:ext>
              </a:extLst>
            </p:cNvPr>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1" i="0" u="none" strike="noStrike" cap="none" dirty="0">
                  <a:solidFill>
                    <a:srgbClr val="FF0000"/>
                  </a:solidFill>
                  <a:latin typeface="Arial"/>
                  <a:ea typeface="Arial"/>
                  <a:cs typeface="Arial"/>
                  <a:sym typeface="Arial"/>
                </a:rPr>
                <a:t>CHÍNH</a:t>
              </a:r>
              <a:endParaRPr sz="4400" b="1" i="0" u="none" strike="noStrike" cap="none" dirty="0">
                <a:solidFill>
                  <a:srgbClr val="FF0000"/>
                </a:solidFill>
                <a:latin typeface="Arial"/>
                <a:ea typeface="Arial"/>
                <a:cs typeface="Arial"/>
                <a:sym typeface="Arial"/>
              </a:endParaRPr>
            </a:p>
          </p:txBody>
        </p:sp>
      </p:grpSp>
      <p:sp>
        <p:nvSpPr>
          <p:cNvPr id="602" name="Google Shape;496;p3">
            <a:extLst>
              <a:ext uri="{FF2B5EF4-FFF2-40B4-BE49-F238E27FC236}">
                <a16:creationId xmlns:a16="http://schemas.microsoft.com/office/drawing/2014/main" id="{0DBB05D8-9FCB-3569-1A80-954BE5370718}"/>
              </a:ext>
            </a:extLst>
          </p:cNvPr>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603" name="Google Shape;497;p3">
            <a:extLst>
              <a:ext uri="{FF2B5EF4-FFF2-40B4-BE49-F238E27FC236}">
                <a16:creationId xmlns:a16="http://schemas.microsoft.com/office/drawing/2014/main" id="{674C4E96-7AE2-2F11-EC22-C358E1669F83}"/>
              </a:ext>
            </a:extLst>
          </p:cNvPr>
          <p:cNvGrpSpPr/>
          <p:nvPr/>
        </p:nvGrpSpPr>
        <p:grpSpPr>
          <a:xfrm>
            <a:off x="6194230" y="1118346"/>
            <a:ext cx="880712" cy="810164"/>
            <a:chOff x="5990866" y="848021"/>
            <a:chExt cx="938013" cy="939583"/>
          </a:xfrm>
        </p:grpSpPr>
        <p:sp>
          <p:nvSpPr>
            <p:cNvPr id="604" name="Google Shape;498;p3">
              <a:extLst>
                <a:ext uri="{FF2B5EF4-FFF2-40B4-BE49-F238E27FC236}">
                  <a16:creationId xmlns:a16="http://schemas.microsoft.com/office/drawing/2014/main" id="{C567E9F6-5F84-B1FD-5387-835E2C932C8B}"/>
                </a:ext>
              </a:extLst>
            </p:cNvPr>
            <p:cNvSpPr/>
            <p:nvPr/>
          </p:nvSpPr>
          <p:spPr>
            <a:xfrm>
              <a:off x="5990866" y="848021"/>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5" name="Google Shape;499;p3">
              <a:extLst>
                <a:ext uri="{FF2B5EF4-FFF2-40B4-BE49-F238E27FC236}">
                  <a16:creationId xmlns:a16="http://schemas.microsoft.com/office/drawing/2014/main" id="{77C2BBCD-FB64-DE5E-9B7E-FF014EC8DF93}"/>
                </a:ext>
              </a:extLst>
            </p:cNvPr>
            <p:cNvSpPr/>
            <p:nvPr/>
          </p:nvSpPr>
          <p:spPr>
            <a:xfrm>
              <a:off x="6093712" y="93829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1</a:t>
              </a:r>
              <a:endParaRPr sz="1400" b="0" i="0" u="none" strike="noStrike" cap="none" dirty="0">
                <a:solidFill>
                  <a:srgbClr val="000000"/>
                </a:solidFill>
                <a:latin typeface="Arial"/>
                <a:ea typeface="Arial"/>
                <a:cs typeface="Arial"/>
                <a:sym typeface="Arial"/>
              </a:endParaRPr>
            </a:p>
          </p:txBody>
        </p:sp>
      </p:grpSp>
      <p:sp>
        <p:nvSpPr>
          <p:cNvPr id="606" name="Google Shape;500;p3">
            <a:extLst>
              <a:ext uri="{FF2B5EF4-FFF2-40B4-BE49-F238E27FC236}">
                <a16:creationId xmlns:a16="http://schemas.microsoft.com/office/drawing/2014/main" id="{BD2AA846-3498-4B75-80A3-7DAACDE52CBA}"/>
              </a:ext>
            </a:extLst>
          </p:cNvPr>
          <p:cNvSpPr/>
          <p:nvPr/>
        </p:nvSpPr>
        <p:spPr>
          <a:xfrm>
            <a:off x="790184" y="131466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3F3F3F"/>
                </a:solidFill>
                <a:latin typeface="+mj-lt"/>
                <a:ea typeface="Times New Roman"/>
                <a:cs typeface="Times New Roman"/>
                <a:sym typeface="Times New Roman"/>
              </a:rPr>
              <a:t>LÝ DO CHỌN ĐỀ TÀI</a:t>
            </a:r>
            <a:endParaRPr sz="2400" b="0" i="0" u="none" strike="noStrike" cap="none" dirty="0">
              <a:solidFill>
                <a:srgbClr val="3F3F3F"/>
              </a:solidFill>
              <a:latin typeface="+mj-lt"/>
              <a:ea typeface="Times New Roman"/>
              <a:cs typeface="Times New Roman"/>
              <a:sym typeface="Times New Roman"/>
            </a:endParaRPr>
          </a:p>
        </p:txBody>
      </p:sp>
      <p:grpSp>
        <p:nvGrpSpPr>
          <p:cNvPr id="607" name="Google Shape;501;p3">
            <a:extLst>
              <a:ext uri="{FF2B5EF4-FFF2-40B4-BE49-F238E27FC236}">
                <a16:creationId xmlns:a16="http://schemas.microsoft.com/office/drawing/2014/main" id="{F6A2D866-F9B4-9E5C-E409-A8ABAB33A430}"/>
              </a:ext>
            </a:extLst>
          </p:cNvPr>
          <p:cNvGrpSpPr/>
          <p:nvPr/>
        </p:nvGrpSpPr>
        <p:grpSpPr>
          <a:xfrm rot="-5400000">
            <a:off x="5060705" y="921408"/>
            <a:ext cx="18288" cy="822960"/>
            <a:chOff x="5839691" y="2713589"/>
            <a:chExt cx="1406625" cy="1430822"/>
          </a:xfrm>
        </p:grpSpPr>
        <p:sp>
          <p:nvSpPr>
            <p:cNvPr id="608" name="Google Shape;502;p3">
              <a:extLst>
                <a:ext uri="{FF2B5EF4-FFF2-40B4-BE49-F238E27FC236}">
                  <a16:creationId xmlns:a16="http://schemas.microsoft.com/office/drawing/2014/main" id="{E2B3DC97-748F-B7C7-39E8-CACAE39D4F97}"/>
                </a:ext>
              </a:extLst>
            </p:cNvPr>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9" name="Google Shape;503;p3">
              <a:extLst>
                <a:ext uri="{FF2B5EF4-FFF2-40B4-BE49-F238E27FC236}">
                  <a16:creationId xmlns:a16="http://schemas.microsoft.com/office/drawing/2014/main" id="{38062E76-581E-E3B3-DF7B-0210E6146A57}"/>
                </a:ext>
              </a:extLst>
            </p:cNvPr>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610" name="Google Shape;504;p3">
            <a:extLst>
              <a:ext uri="{FF2B5EF4-FFF2-40B4-BE49-F238E27FC236}">
                <a16:creationId xmlns:a16="http://schemas.microsoft.com/office/drawing/2014/main" id="{E292F38F-ED32-45FD-F4F9-F4471D0E5855}"/>
              </a:ext>
            </a:extLst>
          </p:cNvPr>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1" name="Google Shape;505;p3">
            <a:extLst>
              <a:ext uri="{FF2B5EF4-FFF2-40B4-BE49-F238E27FC236}">
                <a16:creationId xmlns:a16="http://schemas.microsoft.com/office/drawing/2014/main" id="{22FB9D6C-FE4E-000F-7087-0308702C3876}"/>
              </a:ext>
            </a:extLst>
          </p:cNvPr>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2" name="Google Shape;506;p3">
            <a:extLst>
              <a:ext uri="{FF2B5EF4-FFF2-40B4-BE49-F238E27FC236}">
                <a16:creationId xmlns:a16="http://schemas.microsoft.com/office/drawing/2014/main" id="{35B1A216-600E-8B2C-BDC2-2B9BA19D0D23}"/>
              </a:ext>
            </a:extLst>
          </p:cNvPr>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Google Shape;507;p3">
            <a:extLst>
              <a:ext uri="{FF2B5EF4-FFF2-40B4-BE49-F238E27FC236}">
                <a16:creationId xmlns:a16="http://schemas.microsoft.com/office/drawing/2014/main" id="{A40E04C1-35E5-8FB7-5F2C-5237B6914C42}"/>
              </a:ext>
            </a:extLst>
          </p:cNvPr>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4" name="Google Shape;508;p3">
            <a:extLst>
              <a:ext uri="{FF2B5EF4-FFF2-40B4-BE49-F238E27FC236}">
                <a16:creationId xmlns:a16="http://schemas.microsoft.com/office/drawing/2014/main" id="{0DCE31FB-E5F2-CA96-A591-9BB001025CF6}"/>
              </a:ext>
            </a:extLst>
          </p:cNvPr>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5" name="Google Shape;509;p3">
            <a:extLst>
              <a:ext uri="{FF2B5EF4-FFF2-40B4-BE49-F238E27FC236}">
                <a16:creationId xmlns:a16="http://schemas.microsoft.com/office/drawing/2014/main" id="{50548EBC-C9EF-2120-D40B-7E059479F1BF}"/>
              </a:ext>
            </a:extLst>
          </p:cNvPr>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6" name="Google Shape;510;p3">
            <a:extLst>
              <a:ext uri="{FF2B5EF4-FFF2-40B4-BE49-F238E27FC236}">
                <a16:creationId xmlns:a16="http://schemas.microsoft.com/office/drawing/2014/main" id="{43386D7C-79EF-0ED2-8D65-5FF091934FFD}"/>
              </a:ext>
            </a:extLst>
          </p:cNvPr>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617" name="Google Shape;511;p3">
            <a:extLst>
              <a:ext uri="{FF2B5EF4-FFF2-40B4-BE49-F238E27FC236}">
                <a16:creationId xmlns:a16="http://schemas.microsoft.com/office/drawing/2014/main" id="{C29A73D9-8DD7-0978-5D23-C2A205777A8F}"/>
              </a:ext>
            </a:extLst>
          </p:cNvPr>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8" name="Google Shape;512;p3">
            <a:extLst>
              <a:ext uri="{FF2B5EF4-FFF2-40B4-BE49-F238E27FC236}">
                <a16:creationId xmlns:a16="http://schemas.microsoft.com/office/drawing/2014/main" id="{801B78C2-B450-2AC2-6E31-4EDBA00AD218}"/>
              </a:ext>
            </a:extLst>
          </p:cNvPr>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grpSp>
        <p:nvGrpSpPr>
          <p:cNvPr id="619" name="Google Shape;513;p3">
            <a:extLst>
              <a:ext uri="{FF2B5EF4-FFF2-40B4-BE49-F238E27FC236}">
                <a16:creationId xmlns:a16="http://schemas.microsoft.com/office/drawing/2014/main" id="{0C759874-0426-7059-74B1-A45EEEEF6A7B}"/>
              </a:ext>
            </a:extLst>
          </p:cNvPr>
          <p:cNvGrpSpPr/>
          <p:nvPr/>
        </p:nvGrpSpPr>
        <p:grpSpPr>
          <a:xfrm>
            <a:off x="6199854" y="2259803"/>
            <a:ext cx="880712" cy="810164"/>
            <a:chOff x="5915473" y="787140"/>
            <a:chExt cx="938013" cy="939583"/>
          </a:xfrm>
        </p:grpSpPr>
        <p:sp>
          <p:nvSpPr>
            <p:cNvPr id="620" name="Google Shape;514;p3">
              <a:extLst>
                <a:ext uri="{FF2B5EF4-FFF2-40B4-BE49-F238E27FC236}">
                  <a16:creationId xmlns:a16="http://schemas.microsoft.com/office/drawing/2014/main" id="{44CC928A-5D15-BF58-44E5-92C3C5296B43}"/>
                </a:ext>
              </a:extLst>
            </p:cNvPr>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21" name="Google Shape;515;p3">
              <a:extLst>
                <a:ext uri="{FF2B5EF4-FFF2-40B4-BE49-F238E27FC236}">
                  <a16:creationId xmlns:a16="http://schemas.microsoft.com/office/drawing/2014/main" id="{AB52FC7A-3711-CFA6-C576-476E5EA62B04}"/>
                </a:ext>
              </a:extLst>
            </p:cNvPr>
            <p:cNvSpPr/>
            <p:nvPr/>
          </p:nvSpPr>
          <p:spPr>
            <a:xfrm>
              <a:off x="6033169" y="862614"/>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grpSp>
      <p:grpSp>
        <p:nvGrpSpPr>
          <p:cNvPr id="622" name="Google Shape;516;p3">
            <a:extLst>
              <a:ext uri="{FF2B5EF4-FFF2-40B4-BE49-F238E27FC236}">
                <a16:creationId xmlns:a16="http://schemas.microsoft.com/office/drawing/2014/main" id="{D8633854-0CAC-5439-B7BE-C0143F0134E3}"/>
              </a:ext>
            </a:extLst>
          </p:cNvPr>
          <p:cNvGrpSpPr/>
          <p:nvPr/>
        </p:nvGrpSpPr>
        <p:grpSpPr>
          <a:xfrm rot="-5400000">
            <a:off x="5084476" y="2049931"/>
            <a:ext cx="18288" cy="822960"/>
            <a:chOff x="5839691" y="2713589"/>
            <a:chExt cx="1406625" cy="1430822"/>
          </a:xfrm>
        </p:grpSpPr>
        <p:sp>
          <p:nvSpPr>
            <p:cNvPr id="623" name="Google Shape;517;p3">
              <a:extLst>
                <a:ext uri="{FF2B5EF4-FFF2-40B4-BE49-F238E27FC236}">
                  <a16:creationId xmlns:a16="http://schemas.microsoft.com/office/drawing/2014/main" id="{FADC8ADD-AC30-DE97-88AA-4315E4BE3134}"/>
                </a:ext>
              </a:extLst>
            </p:cNvPr>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24" name="Google Shape;518;p3">
              <a:extLst>
                <a:ext uri="{FF2B5EF4-FFF2-40B4-BE49-F238E27FC236}">
                  <a16:creationId xmlns:a16="http://schemas.microsoft.com/office/drawing/2014/main" id="{33B22962-51C6-9518-5CA9-E6225C5AF01B}"/>
                </a:ext>
              </a:extLst>
            </p:cNvPr>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625" name="Google Shape;519;p3">
            <a:extLst>
              <a:ext uri="{FF2B5EF4-FFF2-40B4-BE49-F238E27FC236}">
                <a16:creationId xmlns:a16="http://schemas.microsoft.com/office/drawing/2014/main" id="{B5755CC1-30A3-E31F-6CC3-68878010A602}"/>
              </a:ext>
            </a:extLst>
          </p:cNvPr>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626" name="Google Shape;520;p3">
            <a:extLst>
              <a:ext uri="{FF2B5EF4-FFF2-40B4-BE49-F238E27FC236}">
                <a16:creationId xmlns:a16="http://schemas.microsoft.com/office/drawing/2014/main" id="{A3B1B78B-DC43-8AA9-9157-5BD37CA07F3B}"/>
              </a:ext>
            </a:extLst>
          </p:cNvPr>
          <p:cNvGrpSpPr/>
          <p:nvPr/>
        </p:nvGrpSpPr>
        <p:grpSpPr>
          <a:xfrm>
            <a:off x="6190794" y="3360587"/>
            <a:ext cx="880712" cy="810164"/>
            <a:chOff x="5930214" y="819319"/>
            <a:chExt cx="938013" cy="939583"/>
          </a:xfrm>
        </p:grpSpPr>
        <p:sp>
          <p:nvSpPr>
            <p:cNvPr id="627" name="Google Shape;521;p3">
              <a:extLst>
                <a:ext uri="{FF2B5EF4-FFF2-40B4-BE49-F238E27FC236}">
                  <a16:creationId xmlns:a16="http://schemas.microsoft.com/office/drawing/2014/main" id="{B27EA022-2D17-A5B1-3DFC-C40E38002716}"/>
                </a:ext>
              </a:extLst>
            </p:cNvPr>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28" name="Google Shape;522;p3">
              <a:extLst>
                <a:ext uri="{FF2B5EF4-FFF2-40B4-BE49-F238E27FC236}">
                  <a16:creationId xmlns:a16="http://schemas.microsoft.com/office/drawing/2014/main" id="{13777623-A7B4-AD4B-3D07-DF9799AAF267}"/>
                </a:ext>
              </a:extLst>
            </p:cNvPr>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grpSp>
        <p:nvGrpSpPr>
          <p:cNvPr id="629" name="Google Shape;523;p3">
            <a:extLst>
              <a:ext uri="{FF2B5EF4-FFF2-40B4-BE49-F238E27FC236}">
                <a16:creationId xmlns:a16="http://schemas.microsoft.com/office/drawing/2014/main" id="{8A6D814C-1918-72DC-B36C-4E4CBF1F8EA8}"/>
              </a:ext>
            </a:extLst>
          </p:cNvPr>
          <p:cNvGrpSpPr/>
          <p:nvPr/>
        </p:nvGrpSpPr>
        <p:grpSpPr>
          <a:xfrm rot="-5400000">
            <a:off x="5090640" y="3187530"/>
            <a:ext cx="18288" cy="822960"/>
            <a:chOff x="5839691" y="2713589"/>
            <a:chExt cx="1406625" cy="1430822"/>
          </a:xfrm>
        </p:grpSpPr>
        <p:sp>
          <p:nvSpPr>
            <p:cNvPr id="630" name="Google Shape;524;p3">
              <a:extLst>
                <a:ext uri="{FF2B5EF4-FFF2-40B4-BE49-F238E27FC236}">
                  <a16:creationId xmlns:a16="http://schemas.microsoft.com/office/drawing/2014/main" id="{A265CF34-4826-40FC-B9E3-C17F98735AC3}"/>
                </a:ext>
              </a:extLst>
            </p:cNvPr>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1" name="Google Shape;525;p3">
              <a:extLst>
                <a:ext uri="{FF2B5EF4-FFF2-40B4-BE49-F238E27FC236}">
                  <a16:creationId xmlns:a16="http://schemas.microsoft.com/office/drawing/2014/main" id="{C55B4815-6053-7DAE-CD4B-EA7BEAA17658}"/>
                </a:ext>
              </a:extLst>
            </p:cNvPr>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632" name="Google Shape;526;p3">
            <a:extLst>
              <a:ext uri="{FF2B5EF4-FFF2-40B4-BE49-F238E27FC236}">
                <a16:creationId xmlns:a16="http://schemas.microsoft.com/office/drawing/2014/main" id="{CB2D723C-191C-A35F-249E-CFEA0A396547}"/>
              </a:ext>
            </a:extLst>
          </p:cNvPr>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633" name="Google Shape;527;p3">
            <a:extLst>
              <a:ext uri="{FF2B5EF4-FFF2-40B4-BE49-F238E27FC236}">
                <a16:creationId xmlns:a16="http://schemas.microsoft.com/office/drawing/2014/main" id="{E02B2901-075B-1508-9AF5-BA1E20562825}"/>
              </a:ext>
            </a:extLst>
          </p:cNvPr>
          <p:cNvGrpSpPr/>
          <p:nvPr/>
        </p:nvGrpSpPr>
        <p:grpSpPr>
          <a:xfrm>
            <a:off x="6190794" y="4423864"/>
            <a:ext cx="880712" cy="810164"/>
            <a:chOff x="5917531" y="813456"/>
            <a:chExt cx="938013" cy="939582"/>
          </a:xfrm>
        </p:grpSpPr>
        <p:sp>
          <p:nvSpPr>
            <p:cNvPr id="634" name="Google Shape;528;p3">
              <a:extLst>
                <a:ext uri="{FF2B5EF4-FFF2-40B4-BE49-F238E27FC236}">
                  <a16:creationId xmlns:a16="http://schemas.microsoft.com/office/drawing/2014/main" id="{A33C2960-70F0-D9F7-7F21-89849F773B08}"/>
                </a:ext>
              </a:extLst>
            </p:cNvPr>
            <p:cNvSpPr/>
            <p:nvPr/>
          </p:nvSpPr>
          <p:spPr>
            <a:xfrm>
              <a:off x="5917531" y="813456"/>
              <a:ext cx="938013" cy="939582"/>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5" name="Google Shape;529;p3">
              <a:extLst>
                <a:ext uri="{FF2B5EF4-FFF2-40B4-BE49-F238E27FC236}">
                  <a16:creationId xmlns:a16="http://schemas.microsoft.com/office/drawing/2014/main" id="{026CB1F2-8771-0F58-7339-3763D51341A7}"/>
                </a:ext>
              </a:extLst>
            </p:cNvPr>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grpSp>
      <p:sp>
        <p:nvSpPr>
          <p:cNvPr id="636" name="Google Shape;530;p3">
            <a:extLst>
              <a:ext uri="{FF2B5EF4-FFF2-40B4-BE49-F238E27FC236}">
                <a16:creationId xmlns:a16="http://schemas.microsoft.com/office/drawing/2014/main" id="{80ED01CE-5DAA-3E6B-D43A-6029594E1E11}"/>
              </a:ext>
            </a:extLst>
          </p:cNvPr>
          <p:cNvSpPr/>
          <p:nvPr/>
        </p:nvSpPr>
        <p:spPr>
          <a:xfrm>
            <a:off x="803725" y="4630839"/>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a:solidFill>
                  <a:srgbClr val="3F3F3F"/>
                </a:solidFill>
                <a:latin typeface="+mj-lt"/>
                <a:ea typeface="Times New Roman"/>
                <a:cs typeface="Times New Roman"/>
                <a:sym typeface="Times New Roman"/>
              </a:rPr>
              <a:t>DEMO</a:t>
            </a:r>
            <a:endParaRPr lang="en-US" sz="2400" b="0" i="0" u="none" strike="noStrike" cap="none" dirty="0">
              <a:solidFill>
                <a:srgbClr val="3F3F3F"/>
              </a:solidFill>
              <a:latin typeface="+mj-lt"/>
              <a:ea typeface="Times New Roman"/>
              <a:cs typeface="Times New Roman"/>
              <a:sym typeface="Times New Roman"/>
            </a:endParaRPr>
          </a:p>
        </p:txBody>
      </p:sp>
      <p:grpSp>
        <p:nvGrpSpPr>
          <p:cNvPr id="637" name="Google Shape;531;p3">
            <a:extLst>
              <a:ext uri="{FF2B5EF4-FFF2-40B4-BE49-F238E27FC236}">
                <a16:creationId xmlns:a16="http://schemas.microsoft.com/office/drawing/2014/main" id="{8CDD7AD1-8969-FE01-56D4-19955B308EB1}"/>
              </a:ext>
            </a:extLst>
          </p:cNvPr>
          <p:cNvGrpSpPr/>
          <p:nvPr/>
        </p:nvGrpSpPr>
        <p:grpSpPr>
          <a:xfrm rot="-5400000">
            <a:off x="5097312" y="4247317"/>
            <a:ext cx="18288" cy="822960"/>
            <a:chOff x="5839691" y="2713589"/>
            <a:chExt cx="1406625" cy="1430822"/>
          </a:xfrm>
        </p:grpSpPr>
        <p:sp>
          <p:nvSpPr>
            <p:cNvPr id="638" name="Google Shape;532;p3">
              <a:extLst>
                <a:ext uri="{FF2B5EF4-FFF2-40B4-BE49-F238E27FC236}">
                  <a16:creationId xmlns:a16="http://schemas.microsoft.com/office/drawing/2014/main" id="{74F8C928-9161-0A29-DAF0-8B1016D2E76C}"/>
                </a:ext>
              </a:extLst>
            </p:cNvPr>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9" name="Google Shape;533;p3">
              <a:extLst>
                <a:ext uri="{FF2B5EF4-FFF2-40B4-BE49-F238E27FC236}">
                  <a16:creationId xmlns:a16="http://schemas.microsoft.com/office/drawing/2014/main" id="{D87D90FC-F74E-5194-0672-751910DA1BAC}"/>
                </a:ext>
              </a:extLst>
            </p:cNvPr>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640" name="Google Shape;534;p3">
            <a:extLst>
              <a:ext uri="{FF2B5EF4-FFF2-40B4-BE49-F238E27FC236}">
                <a16:creationId xmlns:a16="http://schemas.microsoft.com/office/drawing/2014/main" id="{B7D4AA5C-0D34-F06C-5938-711CAD2AB45A}"/>
              </a:ext>
            </a:extLst>
          </p:cNvPr>
          <p:cNvSpPr/>
          <p:nvPr/>
        </p:nvSpPr>
        <p:spPr>
          <a:xfrm>
            <a:off x="766541" y="4444112"/>
            <a:ext cx="5391290"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641" name="Google Shape;535;p3">
            <a:extLst>
              <a:ext uri="{FF2B5EF4-FFF2-40B4-BE49-F238E27FC236}">
                <a16:creationId xmlns:a16="http://schemas.microsoft.com/office/drawing/2014/main" id="{311A1DFC-8203-591D-4FBA-13E044481531}"/>
              </a:ext>
            </a:extLst>
          </p:cNvPr>
          <p:cNvGrpSpPr/>
          <p:nvPr/>
        </p:nvGrpSpPr>
        <p:grpSpPr>
          <a:xfrm>
            <a:off x="6190794" y="5545300"/>
            <a:ext cx="880712" cy="810164"/>
            <a:chOff x="5914998" y="810429"/>
            <a:chExt cx="938013" cy="939583"/>
          </a:xfrm>
        </p:grpSpPr>
        <p:sp>
          <p:nvSpPr>
            <p:cNvPr id="642" name="Google Shape;536;p3">
              <a:extLst>
                <a:ext uri="{FF2B5EF4-FFF2-40B4-BE49-F238E27FC236}">
                  <a16:creationId xmlns:a16="http://schemas.microsoft.com/office/drawing/2014/main" id="{1D7F3875-5429-3DD7-5F2C-33767679EB04}"/>
                </a:ext>
              </a:extLst>
            </p:cNvPr>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3" name="Google Shape;537;p3">
              <a:extLst>
                <a:ext uri="{FF2B5EF4-FFF2-40B4-BE49-F238E27FC236}">
                  <a16:creationId xmlns:a16="http://schemas.microsoft.com/office/drawing/2014/main" id="{C1F4718F-9CF5-F62C-CCC5-07964ABB4ACD}"/>
                </a:ext>
              </a:extLst>
            </p:cNvPr>
            <p:cNvSpPr/>
            <p:nvPr/>
          </p:nvSpPr>
          <p:spPr>
            <a:xfrm>
              <a:off x="6034732" y="896127"/>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grpSp>
      <p:sp>
        <p:nvSpPr>
          <p:cNvPr id="644" name="Google Shape;538;p3">
            <a:extLst>
              <a:ext uri="{FF2B5EF4-FFF2-40B4-BE49-F238E27FC236}">
                <a16:creationId xmlns:a16="http://schemas.microsoft.com/office/drawing/2014/main" id="{5DB9C060-AC93-84C2-5CC4-99A4E5991C91}"/>
              </a:ext>
            </a:extLst>
          </p:cNvPr>
          <p:cNvSpPr/>
          <p:nvPr/>
        </p:nvSpPr>
        <p:spPr>
          <a:xfrm>
            <a:off x="801374" y="5719570"/>
            <a:ext cx="5362639"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dirty="0">
                <a:solidFill>
                  <a:srgbClr val="3F3F3F"/>
                </a:solidFill>
                <a:latin typeface="+mn-lt"/>
                <a:ea typeface="Times New Roman"/>
                <a:cs typeface="Times New Roman"/>
                <a:sym typeface="Times New Roman"/>
              </a:rPr>
              <a:t>KẾT QUẢ VÀ HƯỚNG PHÁT TRIỂN</a:t>
            </a:r>
            <a:endParaRPr lang="vi-VN" sz="2400" b="0" i="0" u="none" strike="noStrike" cap="none" dirty="0">
              <a:solidFill>
                <a:srgbClr val="3F3F3F"/>
              </a:solidFill>
              <a:latin typeface="+mn-lt"/>
              <a:ea typeface="Times New Roman"/>
              <a:cs typeface="Times New Roman"/>
              <a:sym typeface="Times New Roman"/>
            </a:endParaRPr>
          </a:p>
        </p:txBody>
      </p:sp>
      <p:grpSp>
        <p:nvGrpSpPr>
          <p:cNvPr id="645" name="Google Shape;539;p3">
            <a:extLst>
              <a:ext uri="{FF2B5EF4-FFF2-40B4-BE49-F238E27FC236}">
                <a16:creationId xmlns:a16="http://schemas.microsoft.com/office/drawing/2014/main" id="{2DF724EC-3BA6-2AA5-C846-04F5A38086F3}"/>
              </a:ext>
            </a:extLst>
          </p:cNvPr>
          <p:cNvGrpSpPr/>
          <p:nvPr/>
        </p:nvGrpSpPr>
        <p:grpSpPr>
          <a:xfrm rot="-5400000">
            <a:off x="5138329" y="5330481"/>
            <a:ext cx="18288" cy="822960"/>
            <a:chOff x="5839691" y="2713589"/>
            <a:chExt cx="1406625" cy="1430822"/>
          </a:xfrm>
        </p:grpSpPr>
        <p:sp>
          <p:nvSpPr>
            <p:cNvPr id="646" name="Google Shape;540;p3">
              <a:extLst>
                <a:ext uri="{FF2B5EF4-FFF2-40B4-BE49-F238E27FC236}">
                  <a16:creationId xmlns:a16="http://schemas.microsoft.com/office/drawing/2014/main" id="{84B811F0-C913-1A62-E6B2-BE9DBE450D24}"/>
                </a:ext>
              </a:extLst>
            </p:cNvPr>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7" name="Google Shape;541;p3">
              <a:extLst>
                <a:ext uri="{FF2B5EF4-FFF2-40B4-BE49-F238E27FC236}">
                  <a16:creationId xmlns:a16="http://schemas.microsoft.com/office/drawing/2014/main" id="{61BEF73F-87A4-4DB2-63AD-5CC985E61F92}"/>
                </a:ext>
              </a:extLst>
            </p:cNvPr>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648" name="Google Shape;542;p3">
            <a:extLst>
              <a:ext uri="{FF2B5EF4-FFF2-40B4-BE49-F238E27FC236}">
                <a16:creationId xmlns:a16="http://schemas.microsoft.com/office/drawing/2014/main" id="{0CCEDC43-4391-5FC1-3B86-5B2AC45C8985}"/>
              </a:ext>
            </a:extLst>
          </p:cNvPr>
          <p:cNvSpPr/>
          <p:nvPr/>
        </p:nvSpPr>
        <p:spPr>
          <a:xfrm>
            <a:off x="807558" y="552727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9" name="Google Shape;543;p3">
            <a:extLst>
              <a:ext uri="{FF2B5EF4-FFF2-40B4-BE49-F238E27FC236}">
                <a16:creationId xmlns:a16="http://schemas.microsoft.com/office/drawing/2014/main" id="{71820E5F-E982-7FD5-57A9-83048AC48620}"/>
              </a:ext>
            </a:extLst>
          </p:cNvPr>
          <p:cNvSpPr/>
          <p:nvPr/>
        </p:nvSpPr>
        <p:spPr>
          <a:xfrm>
            <a:off x="801374" y="356510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dirty="0">
                <a:solidFill>
                  <a:srgbClr val="3F3F3F"/>
                </a:solidFill>
                <a:latin typeface="+mn-lt"/>
                <a:ea typeface="Times New Roman"/>
                <a:cs typeface="Times New Roman"/>
                <a:sym typeface="Times New Roman"/>
              </a:rPr>
              <a:t>PHƯƠNG PHÁP</a:t>
            </a:r>
            <a:endParaRPr lang="vi-VN" sz="2400" b="0" i="0" u="none" strike="noStrike" cap="none" dirty="0">
              <a:solidFill>
                <a:srgbClr val="3F3F3F"/>
              </a:solidFill>
              <a:latin typeface="+mn-lt"/>
              <a:ea typeface="Times New Roman"/>
              <a:cs typeface="Times New Roman"/>
              <a:sym typeface="Times New Roman"/>
            </a:endParaRPr>
          </a:p>
        </p:txBody>
      </p:sp>
      <p:sp>
        <p:nvSpPr>
          <p:cNvPr id="650" name="Google Shape;544;p3">
            <a:extLst>
              <a:ext uri="{FF2B5EF4-FFF2-40B4-BE49-F238E27FC236}">
                <a16:creationId xmlns:a16="http://schemas.microsoft.com/office/drawing/2014/main" id="{68B07A94-B4B3-50E2-356D-1E50506794E0}"/>
              </a:ext>
            </a:extLst>
          </p:cNvPr>
          <p:cNvSpPr/>
          <p:nvPr/>
        </p:nvSpPr>
        <p:spPr>
          <a:xfrm>
            <a:off x="790184" y="239922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a:solidFill>
                  <a:srgbClr val="3F3F3F"/>
                </a:solidFill>
                <a:latin typeface="+mj-lt"/>
                <a:ea typeface="Times New Roman"/>
                <a:cs typeface="Times New Roman"/>
                <a:sym typeface="Times New Roman"/>
              </a:rPr>
              <a:t>LÝ THUYẾT</a:t>
            </a:r>
            <a:endParaRPr lang="en-US" sz="2400" b="0" i="0" u="none" strike="noStrike" cap="none" dirty="0">
              <a:solidFill>
                <a:srgbClr val="3F3F3F"/>
              </a:solidFill>
              <a:latin typeface="+mj-lt"/>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gtEl>
                                        <p:attrNameLst>
                                          <p:attrName>style.visibility</p:attrName>
                                        </p:attrNameLst>
                                      </p:cBhvr>
                                      <p:to>
                                        <p:strVal val="visible"/>
                                      </p:to>
                                    </p:set>
                                    <p:animEffect transition="in" filter="fade">
                                      <p:cBhvr>
                                        <p:cTn id="7" dur="500"/>
                                        <p:tgtEl>
                                          <p:spTgt spid="60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06"/>
                                        </p:tgtEl>
                                        <p:attrNameLst>
                                          <p:attrName>style.visibility</p:attrName>
                                        </p:attrNameLst>
                                      </p:cBhvr>
                                      <p:to>
                                        <p:strVal val="visible"/>
                                      </p:to>
                                    </p:set>
                                    <p:animEffect transition="in" filter="fade">
                                      <p:cBhvr>
                                        <p:cTn id="11" dur="500"/>
                                        <p:tgtEl>
                                          <p:spTgt spid="60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19"/>
                                        </p:tgtEl>
                                        <p:attrNameLst>
                                          <p:attrName>style.visibility</p:attrName>
                                        </p:attrNameLst>
                                      </p:cBhvr>
                                      <p:to>
                                        <p:strVal val="visible"/>
                                      </p:to>
                                    </p:set>
                                    <p:animEffect transition="in" filter="fade">
                                      <p:cBhvr>
                                        <p:cTn id="16" dur="500"/>
                                        <p:tgtEl>
                                          <p:spTgt spid="61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50"/>
                                        </p:tgtEl>
                                        <p:attrNameLst>
                                          <p:attrName>style.visibility</p:attrName>
                                        </p:attrNameLst>
                                      </p:cBhvr>
                                      <p:to>
                                        <p:strVal val="visible"/>
                                      </p:to>
                                    </p:set>
                                    <p:animEffect transition="in" filter="fade">
                                      <p:cBhvr>
                                        <p:cTn id="20" dur="500"/>
                                        <p:tgtEl>
                                          <p:spTgt spid="6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26"/>
                                        </p:tgtEl>
                                        <p:attrNameLst>
                                          <p:attrName>style.visibility</p:attrName>
                                        </p:attrNameLst>
                                      </p:cBhvr>
                                      <p:to>
                                        <p:strVal val="visible"/>
                                      </p:to>
                                    </p:set>
                                    <p:animEffect transition="in" filter="fade">
                                      <p:cBhvr>
                                        <p:cTn id="25" dur="500"/>
                                        <p:tgtEl>
                                          <p:spTgt spid="626"/>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49"/>
                                        </p:tgtEl>
                                        <p:attrNameLst>
                                          <p:attrName>style.visibility</p:attrName>
                                        </p:attrNameLst>
                                      </p:cBhvr>
                                      <p:to>
                                        <p:strVal val="visible"/>
                                      </p:to>
                                    </p:set>
                                    <p:animEffect transition="in" filter="fade">
                                      <p:cBhvr>
                                        <p:cTn id="29" dur="500"/>
                                        <p:tgtEl>
                                          <p:spTgt spid="64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33"/>
                                        </p:tgtEl>
                                        <p:attrNameLst>
                                          <p:attrName>style.visibility</p:attrName>
                                        </p:attrNameLst>
                                      </p:cBhvr>
                                      <p:to>
                                        <p:strVal val="visible"/>
                                      </p:to>
                                    </p:set>
                                    <p:animEffect transition="in" filter="fade">
                                      <p:cBhvr>
                                        <p:cTn id="34" dur="500"/>
                                        <p:tgtEl>
                                          <p:spTgt spid="633"/>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636"/>
                                        </p:tgtEl>
                                        <p:attrNameLst>
                                          <p:attrName>style.visibility</p:attrName>
                                        </p:attrNameLst>
                                      </p:cBhvr>
                                      <p:to>
                                        <p:strVal val="visible"/>
                                      </p:to>
                                    </p:set>
                                    <p:animEffect transition="in" filter="fade">
                                      <p:cBhvr>
                                        <p:cTn id="38" dur="500"/>
                                        <p:tgtEl>
                                          <p:spTgt spid="63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41"/>
                                        </p:tgtEl>
                                        <p:attrNameLst>
                                          <p:attrName>style.visibility</p:attrName>
                                        </p:attrNameLst>
                                      </p:cBhvr>
                                      <p:to>
                                        <p:strVal val="visible"/>
                                      </p:to>
                                    </p:set>
                                    <p:animEffect transition="in" filter="fade">
                                      <p:cBhvr>
                                        <p:cTn id="43" dur="500"/>
                                        <p:tgtEl>
                                          <p:spTgt spid="641"/>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644"/>
                                        </p:tgtEl>
                                        <p:attrNameLst>
                                          <p:attrName>style.visibility</p:attrName>
                                        </p:attrNameLst>
                                      </p:cBhvr>
                                      <p:to>
                                        <p:strVal val="visible"/>
                                      </p:to>
                                    </p:set>
                                    <p:animEffect transition="in" filter="fade">
                                      <p:cBhvr>
                                        <p:cTn id="47" dur="500"/>
                                        <p:tgtEl>
                                          <p:spTgt spid="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01 :</a:t>
            </a:r>
            <a:endParaRPr sz="4800" b="0" i="0" u="none" strike="noStrike" cap="none" dirty="0">
              <a:solidFill>
                <a:schemeClr val="dk1"/>
              </a:solidFill>
              <a:latin typeface="Arial"/>
              <a:ea typeface="Arial"/>
              <a:cs typeface="Arial"/>
              <a:sym typeface="Arial"/>
            </a:endParaRPr>
          </a:p>
        </p:txBody>
      </p:sp>
      <p:grpSp>
        <p:nvGrpSpPr>
          <p:cNvPr id="564" name="Google Shape;564;p4"/>
          <p:cNvGrpSpPr/>
          <p:nvPr/>
        </p:nvGrpSpPr>
        <p:grpSpPr>
          <a:xfrm>
            <a:off x="5955892" y="1968374"/>
            <a:ext cx="4937098" cy="2911891"/>
            <a:chOff x="5957333" y="1770480"/>
            <a:chExt cx="5259520" cy="364680"/>
          </a:xfrm>
        </p:grpSpPr>
        <p:sp>
          <p:nvSpPr>
            <p:cNvPr id="565" name="Google Shape;565;p4"/>
            <p:cNvSpPr/>
            <p:nvPr/>
          </p:nvSpPr>
          <p:spPr>
            <a:xfrm>
              <a:off x="5957333" y="1822943"/>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dirty="0">
                  <a:solidFill>
                    <a:srgbClr val="414141"/>
                  </a:solidFill>
                  <a:latin typeface="Calibri" panose="020F0502020204030204" pitchFamily="34" charset="0"/>
                  <a:ea typeface="Calibri" panose="020F0502020204030204" pitchFamily="34" charset="0"/>
                  <a:cs typeface="Calibri" panose="020F0502020204030204" pitchFamily="34" charset="0"/>
                  <a:sym typeface="Calibri"/>
                </a:rPr>
                <a:t>LÝ DO CHỌN ĐỀ TÀI</a:t>
              </a:r>
              <a:endParaRPr sz="140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Đồ</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án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tốt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nghiệp</a:t>
            </a:r>
            <a:endParaRPr sz="18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grpSp>
        <p:nvGrpSpPr>
          <p:cNvPr id="593" name="Google Shape;593;p6"/>
          <p:cNvGrpSpPr/>
          <p:nvPr/>
        </p:nvGrpSpPr>
        <p:grpSpPr>
          <a:xfrm>
            <a:off x="4171161" y="963955"/>
            <a:ext cx="3353532" cy="3703296"/>
            <a:chOff x="4543425" y="2277493"/>
            <a:chExt cx="3105150" cy="3379338"/>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Google Shape;595;p6"/>
            <p:cNvSpPr txBox="1"/>
            <p:nvPr/>
          </p:nvSpPr>
          <p:spPr>
            <a:xfrm>
              <a:off x="4660708" y="3498423"/>
              <a:ext cx="2788477" cy="8425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vi-VN" sz="1800" b="1" dirty="0">
                  <a:effectLst/>
                  <a:latin typeface="Times New Roman" panose="02020603050405020304" pitchFamily="18" charset="0"/>
                  <a:ea typeface="Times New Roman" panose="02020603050405020304" pitchFamily="18" charset="0"/>
                </a:rPr>
                <a:t>Phân tích và diễn giải ảnh y khoa đòi hỏi sự chính xác và kinh nghiệm lâm sàng</a:t>
              </a:r>
              <a:endParaRPr sz="2000" b="1" i="0" u="none" strike="noStrike" cap="none" dirty="0">
                <a:solidFill>
                  <a:schemeClr val="dk1"/>
                </a:solidFill>
                <a:latin typeface="Times New Roman"/>
                <a:ea typeface="Times New Roman"/>
                <a:cs typeface="Times New Roman"/>
                <a:sym typeface="Times New Roman"/>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9" name="Google Shape;599;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1" name="Google Shape;601;p6"/>
          <p:cNvGrpSpPr/>
          <p:nvPr/>
        </p:nvGrpSpPr>
        <p:grpSpPr>
          <a:xfrm>
            <a:off x="273230" y="968913"/>
            <a:ext cx="3439786" cy="3703297"/>
            <a:chOff x="7971474" y="2277493"/>
            <a:chExt cx="3150058" cy="3379338"/>
          </a:xfrm>
        </p:grpSpPr>
        <p:sp>
          <p:nvSpPr>
            <p:cNvPr id="602" name="Google Shape;602;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3" name="Google Shape;603;p6"/>
            <p:cNvSpPr txBox="1"/>
            <p:nvPr/>
          </p:nvSpPr>
          <p:spPr>
            <a:xfrm>
              <a:off x="8159849" y="3586864"/>
              <a:ext cx="2689700" cy="1095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vi-VN" sz="1800" b="1" dirty="0">
                  <a:effectLst/>
                  <a:latin typeface="Times New Roman" panose="02020603050405020304" pitchFamily="18" charset="0"/>
                  <a:ea typeface="Times New Roman" panose="02020603050405020304" pitchFamily="18" charset="0"/>
                </a:rPr>
                <a:t>Việc ứng dụng công nghệ thông tin vào quá trình chẩn đoán và điều trị bệnh đã trở nên phổ biến</a:t>
              </a:r>
              <a:endParaRPr sz="2000" b="1" i="0" u="none" strike="noStrike" cap="none" dirty="0">
                <a:solidFill>
                  <a:schemeClr val="dk1"/>
                </a:solidFill>
                <a:latin typeface="Times New Roman"/>
                <a:ea typeface="Times New Roman"/>
                <a:cs typeface="Times New Roman"/>
                <a:sym typeface="Times New Roman"/>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7" name="Google Shape;607;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9" name="Google Shape;609;p6"/>
          <p:cNvGrpSpPr/>
          <p:nvPr/>
        </p:nvGrpSpPr>
        <p:grpSpPr>
          <a:xfrm>
            <a:off x="856547" y="4547374"/>
            <a:ext cx="6862916" cy="646290"/>
            <a:chOff x="1061986" y="4966692"/>
            <a:chExt cx="6862916" cy="646290"/>
          </a:xfrm>
        </p:grpSpPr>
        <p:sp>
          <p:nvSpPr>
            <p:cNvPr id="610" name="Google Shape;610;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1" name="Google Shape;611;p6"/>
            <p:cNvSpPr txBox="1"/>
            <p:nvPr/>
          </p:nvSpPr>
          <p:spPr>
            <a:xfrm>
              <a:off x="2274483" y="4966692"/>
              <a:ext cx="5650419"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1800" dirty="0">
                  <a:solidFill>
                    <a:schemeClr val="dk1"/>
                  </a:solidFill>
                  <a:effectLst/>
                  <a:latin typeface="Times New Roman"/>
                  <a:ea typeface="Times New Roman" panose="02020603050405020304" pitchFamily="18" charset="0"/>
                  <a:cs typeface="Times New Roman"/>
                  <a:sym typeface="Times New Roman"/>
                </a:rPr>
                <a:t>Sử </a:t>
              </a:r>
              <a:r>
                <a:rPr lang="vi-VN" sz="1800" dirty="0">
                  <a:effectLst/>
                  <a:latin typeface="Times New Roman" panose="02020603050405020304" pitchFamily="18" charset="0"/>
                  <a:ea typeface="Times New Roman" panose="02020603050405020304" pitchFamily="18" charset="0"/>
                </a:rPr>
                <a:t>dụng các mô hình học sâu </a:t>
              </a:r>
              <a:r>
                <a:rPr lang="vi-VN" sz="1800" dirty="0">
                  <a:latin typeface="Times New Roman" panose="02020603050405020304" pitchFamily="18" charset="0"/>
                  <a:ea typeface="Times New Roman" panose="02020603050405020304" pitchFamily="18" charset="0"/>
                </a:rPr>
                <a:t>giúp </a:t>
              </a:r>
              <a:r>
                <a:rPr lang="vi-VN" sz="1800" dirty="0">
                  <a:effectLst/>
                  <a:latin typeface="Times New Roman" panose="02020603050405020304" pitchFamily="18" charset="0"/>
                  <a:ea typeface="Times New Roman" panose="02020603050405020304" pitchFamily="18" charset="0"/>
                </a:rPr>
                <a:t>hỗ trợ, giảm bớt gánh nặng công việc và tăng độ chính xác trong chẩn đoán. </a:t>
              </a:r>
              <a:endParaRPr sz="1800" b="0" i="0" u="none" strike="noStrike" cap="none" dirty="0">
                <a:solidFill>
                  <a:schemeClr val="dk1"/>
                </a:solidFill>
                <a:latin typeface="Times New Roman"/>
                <a:ea typeface="Times New Roman"/>
                <a:cs typeface="Times New Roman"/>
                <a:sym typeface="Times New Roman"/>
              </a:endParaRPr>
            </a:p>
          </p:txBody>
        </p:sp>
      </p:grpSp>
      <p:grpSp>
        <p:nvGrpSpPr>
          <p:cNvPr id="612" name="Google Shape;612;p6"/>
          <p:cNvGrpSpPr/>
          <p:nvPr/>
        </p:nvGrpSpPr>
        <p:grpSpPr>
          <a:xfrm>
            <a:off x="8082738" y="982890"/>
            <a:ext cx="3341540" cy="3617638"/>
            <a:chOff x="1015001" y="879443"/>
            <a:chExt cx="3121971" cy="3379338"/>
          </a:xfrm>
        </p:grpSpPr>
        <p:grpSp>
          <p:nvGrpSpPr>
            <p:cNvPr id="613" name="Google Shape;613;p6"/>
            <p:cNvGrpSpPr/>
            <p:nvPr/>
          </p:nvGrpSpPr>
          <p:grpSpPr>
            <a:xfrm>
              <a:off x="1015001" y="879443"/>
              <a:ext cx="3105150" cy="3379338"/>
              <a:chOff x="1121329" y="2277493"/>
              <a:chExt cx="3105150" cy="3379338"/>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8" name="Google Shape;618;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0" name="Google Shape;620;p6"/>
            <p:cNvSpPr txBox="1"/>
            <p:nvPr/>
          </p:nvSpPr>
          <p:spPr>
            <a:xfrm>
              <a:off x="1145940" y="2206761"/>
              <a:ext cx="2991032" cy="86247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vi-VN" sz="1800" b="1" dirty="0">
                  <a:latin typeface="Times New Roman" panose="02020603050405020304" pitchFamily="18" charset="0"/>
                  <a:ea typeface="Times New Roman" panose="02020603050405020304" pitchFamily="18" charset="0"/>
                </a:rPr>
                <a:t>Y</a:t>
              </a:r>
              <a:r>
                <a:rPr lang="vi-VN" sz="1800" b="1" dirty="0">
                  <a:effectLst/>
                  <a:latin typeface="Times New Roman" panose="02020603050405020304" pitchFamily="18" charset="0"/>
                  <a:ea typeface="Times New Roman" panose="02020603050405020304" pitchFamily="18" charset="0"/>
                </a:rPr>
                <a:t>êu cầu một phương pháp hiệu quả để tăng cường khả năng chẩn đoán và điều trị</a:t>
              </a:r>
              <a:endParaRPr lang="vi-VN" sz="2000" b="1" i="0" u="none" strike="noStrike" cap="none" dirty="0">
                <a:solidFill>
                  <a:schemeClr val="dk1"/>
                </a:solidFill>
                <a:latin typeface="Times New Roman"/>
                <a:ea typeface="Times New Roman"/>
                <a:cs typeface="Times New Roman"/>
                <a:sym typeface="Times New Roman"/>
              </a:endParaRPr>
            </a:p>
          </p:txBody>
        </p:sp>
      </p:grpSp>
      <p:sp>
        <p:nvSpPr>
          <p:cNvPr id="2" name="Google Shape;583;p5">
            <a:extLst>
              <a:ext uri="{FF2B5EF4-FFF2-40B4-BE49-F238E27FC236}">
                <a16:creationId xmlns:a16="http://schemas.microsoft.com/office/drawing/2014/main" id="{DEFBA5A7-758E-6C34-AEB7-A0BA6CA61765}"/>
              </a:ext>
            </a:extLst>
          </p:cNvPr>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L</a:t>
            </a:r>
            <a:r>
              <a:rPr lang="en-US" sz="2400" b="1" dirty="0">
                <a:solidFill>
                  <a:srgbClr val="FF3737"/>
                </a:solidFill>
                <a:latin typeface="Calibri"/>
                <a:ea typeface="Calibri"/>
                <a:cs typeface="Calibri"/>
                <a:sym typeface="Calibri"/>
              </a:rPr>
              <a:t>Ý DO CHỌN ĐỀ TÀI</a:t>
            </a:r>
            <a:endParaRPr sz="2400" b="0" i="0" u="none" strike="noStrike" cap="none" dirty="0">
              <a:solidFill>
                <a:schemeClr val="dk1"/>
              </a:solidFill>
              <a:latin typeface="Arial"/>
              <a:ea typeface="Arial"/>
              <a:cs typeface="Arial"/>
              <a:sym typeface="Arial"/>
            </a:endParaRPr>
          </a:p>
        </p:txBody>
      </p:sp>
      <p:pic>
        <p:nvPicPr>
          <p:cNvPr id="1032" name="Picture 8">
            <a:extLst>
              <a:ext uri="{FF2B5EF4-FFF2-40B4-BE49-F238E27FC236}">
                <a16:creationId xmlns:a16="http://schemas.microsoft.com/office/drawing/2014/main" id="{72BA5C8F-A1C7-7C55-3900-8513710B0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5414" y="4164323"/>
            <a:ext cx="3086586" cy="231494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739;p10">
            <a:extLst>
              <a:ext uri="{FF2B5EF4-FFF2-40B4-BE49-F238E27FC236}">
                <a16:creationId xmlns:a16="http://schemas.microsoft.com/office/drawing/2014/main" id="{BE7F7151-5BB1-D00C-6015-048141BC09B3}"/>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par>
                                <p:cTn id="8" presetID="10" presetClass="entr" presetSubtype="0" fill="hold" nodeType="withEffect">
                                  <p:stCondLst>
                                    <p:cond delay="0"/>
                                  </p:stCondLst>
                                  <p:childTnLst>
                                    <p:set>
                                      <p:cBhvr>
                                        <p:cTn id="9" dur="1" fill="hold">
                                          <p:stCondLst>
                                            <p:cond delay="0"/>
                                          </p:stCondLst>
                                        </p:cTn>
                                        <p:tgtEl>
                                          <p:spTgt spid="593"/>
                                        </p:tgtEl>
                                        <p:attrNameLst>
                                          <p:attrName>style.visibility</p:attrName>
                                        </p:attrNameLst>
                                      </p:cBhvr>
                                      <p:to>
                                        <p:strVal val="visible"/>
                                      </p:to>
                                    </p:set>
                                    <p:animEffect transition="in" filter="fade">
                                      <p:cBhvr>
                                        <p:cTn id="10" dur="500"/>
                                        <p:tgtEl>
                                          <p:spTgt spid="593"/>
                                        </p:tgtEl>
                                      </p:cBhvr>
                                    </p:animEffect>
                                  </p:childTnLst>
                                </p:cTn>
                              </p:par>
                              <p:par>
                                <p:cTn id="11" presetID="10" presetClass="entr" presetSubtype="0" fill="hold" nodeType="withEffect">
                                  <p:stCondLst>
                                    <p:cond delay="0"/>
                                  </p:stCondLst>
                                  <p:childTnLst>
                                    <p:set>
                                      <p:cBhvr>
                                        <p:cTn id="12" dur="1" fill="hold">
                                          <p:stCondLst>
                                            <p:cond delay="0"/>
                                          </p:stCondLst>
                                        </p:cTn>
                                        <p:tgtEl>
                                          <p:spTgt spid="601"/>
                                        </p:tgtEl>
                                        <p:attrNameLst>
                                          <p:attrName>style.visibility</p:attrName>
                                        </p:attrNameLst>
                                      </p:cBhvr>
                                      <p:to>
                                        <p:strVal val="visible"/>
                                      </p:to>
                                    </p:set>
                                    <p:animEffect transition="in" filter="fade">
                                      <p:cBhvr>
                                        <p:cTn id="13" dur="500"/>
                                        <p:tgtEl>
                                          <p:spTgt spid="6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9"/>
                                        </p:tgtEl>
                                        <p:attrNameLst>
                                          <p:attrName>style.visibility</p:attrName>
                                        </p:attrNameLst>
                                      </p:cBhvr>
                                      <p:to>
                                        <p:strVal val="visible"/>
                                      </p:to>
                                    </p:set>
                                    <p:animEffect transition="in" filter="fade">
                                      <p:cBhvr>
                                        <p:cTn id="18"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grpSp>
        <p:nvGrpSpPr>
          <p:cNvPr id="721" name="Google Shape;721;p10"/>
          <p:cNvGrpSpPr/>
          <p:nvPr/>
        </p:nvGrpSpPr>
        <p:grpSpPr>
          <a:xfrm>
            <a:off x="2386080" y="0"/>
            <a:ext cx="3314880" cy="6857640"/>
            <a:chOff x="2386080" y="0"/>
            <a:chExt cx="3314880" cy="6857640"/>
          </a:xfrm>
        </p:grpSpPr>
        <p:sp>
          <p:nvSpPr>
            <p:cNvPr id="722" name="Google Shape;722;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4" name="Google Shape;734;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02 :</a:t>
            </a:r>
            <a:endParaRPr sz="4800" b="0" i="0" u="none" strike="noStrike" cap="none">
              <a:solidFill>
                <a:schemeClr val="dk1"/>
              </a:solidFill>
              <a:latin typeface="Arial"/>
              <a:ea typeface="Arial"/>
              <a:cs typeface="Arial"/>
              <a:sym typeface="Arial"/>
            </a:endParaRPr>
          </a:p>
        </p:txBody>
      </p:sp>
      <p:grpSp>
        <p:nvGrpSpPr>
          <p:cNvPr id="735" name="Google Shape;735;p10"/>
          <p:cNvGrpSpPr/>
          <p:nvPr/>
        </p:nvGrpSpPr>
        <p:grpSpPr>
          <a:xfrm>
            <a:off x="5867401" y="2498311"/>
            <a:ext cx="4937098" cy="2911891"/>
            <a:chOff x="5894486" y="1770480"/>
            <a:chExt cx="5259520" cy="364680"/>
          </a:xfrm>
        </p:grpSpPr>
        <p:sp>
          <p:nvSpPr>
            <p:cNvPr id="736" name="Google Shape;736;p10"/>
            <p:cNvSpPr/>
            <p:nvPr/>
          </p:nvSpPr>
          <p:spPr>
            <a:xfrm>
              <a:off x="5894486" y="1822943"/>
              <a:ext cx="5259520" cy="12701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dirty="0">
                  <a:solidFill>
                    <a:schemeClr val="dk1"/>
                  </a:solidFill>
                  <a:latin typeface="Calibri" panose="020F0502020204030204" pitchFamily="34" charset="0"/>
                  <a:ea typeface="Calibri" panose="020F0502020204030204" pitchFamily="34" charset="0"/>
                  <a:cs typeface="Calibri" panose="020F0502020204030204" pitchFamily="34" charset="0"/>
                </a:rPr>
                <a:t>LÝ THUYẾT</a:t>
              </a:r>
              <a:endParaRPr sz="60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737" name="Google Shape;737;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739" name="Google Shape;739;p1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grpSp>
        <p:nvGrpSpPr>
          <p:cNvPr id="636" name="Google Shape;636;p8"/>
          <p:cNvGrpSpPr/>
          <p:nvPr/>
        </p:nvGrpSpPr>
        <p:grpSpPr>
          <a:xfrm>
            <a:off x="1797395" y="1792296"/>
            <a:ext cx="4054680" cy="1186920"/>
            <a:chOff x="1079640" y="1606680"/>
            <a:chExt cx="4054680" cy="1186920"/>
          </a:xfrm>
        </p:grpSpPr>
        <p:sp>
          <p:nvSpPr>
            <p:cNvPr id="637" name="Google Shape;637;p8"/>
            <p:cNvSpPr/>
            <p:nvPr/>
          </p:nvSpPr>
          <p:spPr>
            <a:xfrm>
              <a:off x="1079640" y="1606680"/>
              <a:ext cx="4054680" cy="11869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8"/>
            <p:cNvSpPr/>
            <p:nvPr/>
          </p:nvSpPr>
          <p:spPr>
            <a:xfrm>
              <a:off x="2401474" y="1783210"/>
              <a:ext cx="1374113" cy="423278"/>
            </a:xfrm>
            <a:prstGeom prst="rect">
              <a:avLst/>
            </a:prstGeom>
            <a:solidFill>
              <a:schemeClr val="accent1"/>
            </a:solid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dirty="0" err="1">
                  <a:solidFill>
                    <a:srgbClr val="FFFFFF"/>
                  </a:solidFill>
                  <a:latin typeface="Calibri"/>
                  <a:ea typeface="Calibri"/>
                  <a:cs typeface="Calibri"/>
                  <a:sym typeface="Calibri"/>
                </a:rPr>
                <a:t>Khái</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niệm</a:t>
              </a:r>
              <a:endParaRPr sz="1800" b="0" i="0" u="none" strike="noStrike" cap="none" dirty="0">
                <a:solidFill>
                  <a:schemeClr val="dk1"/>
                </a:solidFill>
                <a:latin typeface="Arial"/>
                <a:ea typeface="Arial"/>
                <a:cs typeface="Arial"/>
                <a:sym typeface="Arial"/>
              </a:endParaRPr>
            </a:p>
          </p:txBody>
        </p:sp>
        <p:cxnSp>
          <p:nvCxnSpPr>
            <p:cNvPr id="639" name="Google Shape;639;p8"/>
            <p:cNvCxnSpPr/>
            <p:nvPr/>
          </p:nvCxnSpPr>
          <p:spPr>
            <a:xfrm>
              <a:off x="1914900" y="2309491"/>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40" name="Google Shape;640;p8"/>
          <p:cNvGrpSpPr/>
          <p:nvPr/>
        </p:nvGrpSpPr>
        <p:grpSpPr>
          <a:xfrm>
            <a:off x="1809109" y="3420471"/>
            <a:ext cx="4270515" cy="1186920"/>
            <a:chOff x="1079640" y="3204720"/>
            <a:chExt cx="4270515" cy="1186920"/>
          </a:xfrm>
        </p:grpSpPr>
        <p:sp>
          <p:nvSpPr>
            <p:cNvPr id="641" name="Google Shape;641;p8"/>
            <p:cNvSpPr/>
            <p:nvPr/>
          </p:nvSpPr>
          <p:spPr>
            <a:xfrm>
              <a:off x="1079640" y="3204720"/>
              <a:ext cx="4054680" cy="11869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8"/>
            <p:cNvSpPr/>
            <p:nvPr/>
          </p:nvSpPr>
          <p:spPr>
            <a:xfrm>
              <a:off x="2317155" y="3429541"/>
              <a:ext cx="3033000" cy="423278"/>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err="1">
                  <a:solidFill>
                    <a:srgbClr val="FFFFFF"/>
                  </a:solidFill>
                  <a:latin typeface="Calibri"/>
                  <a:ea typeface="Calibri"/>
                  <a:cs typeface="Calibri"/>
                  <a:sym typeface="Calibri"/>
                </a:rPr>
                <a:t>Cấu</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tạo</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chung</a:t>
              </a:r>
              <a:endParaRPr sz="1800" b="1" i="0" u="none" strike="noStrike" cap="none" dirty="0">
                <a:solidFill>
                  <a:srgbClr val="FFFFFF"/>
                </a:solidFill>
                <a:latin typeface="Calibri"/>
                <a:ea typeface="Calibri"/>
                <a:cs typeface="Calibri"/>
                <a:sym typeface="Calibri"/>
              </a:endParaRPr>
            </a:p>
          </p:txBody>
        </p:sp>
        <p:cxnSp>
          <p:nvCxnSpPr>
            <p:cNvPr id="643" name="Google Shape;643;p8"/>
            <p:cNvCxnSpPr/>
            <p:nvPr/>
          </p:nvCxnSpPr>
          <p:spPr>
            <a:xfrm>
              <a:off x="1891300" y="3907531"/>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44" name="Google Shape;644;p8"/>
          <p:cNvGrpSpPr/>
          <p:nvPr/>
        </p:nvGrpSpPr>
        <p:grpSpPr>
          <a:xfrm>
            <a:off x="6571082" y="3355341"/>
            <a:ext cx="4600287" cy="1186920"/>
            <a:chOff x="3939660" y="3089409"/>
            <a:chExt cx="4600287" cy="1186920"/>
          </a:xfrm>
        </p:grpSpPr>
        <p:sp>
          <p:nvSpPr>
            <p:cNvPr id="645" name="Google Shape;645;p8"/>
            <p:cNvSpPr/>
            <p:nvPr/>
          </p:nvSpPr>
          <p:spPr>
            <a:xfrm>
              <a:off x="3939660" y="3089409"/>
              <a:ext cx="4054680" cy="1186920"/>
            </a:xfrm>
            <a:prstGeom prst="rect">
              <a:avLst/>
            </a:pr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8"/>
            <p:cNvSpPr/>
            <p:nvPr/>
          </p:nvSpPr>
          <p:spPr>
            <a:xfrm>
              <a:off x="4870107" y="3369443"/>
              <a:ext cx="3669840" cy="423278"/>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dirty="0" err="1">
                  <a:solidFill>
                    <a:srgbClr val="FFFFFF"/>
                  </a:solidFill>
                  <a:latin typeface="Calibri"/>
                  <a:ea typeface="Calibri"/>
                  <a:cs typeface="Calibri"/>
                  <a:sym typeface="Calibri"/>
                </a:rPr>
                <a:t>Cách</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thức</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hoạt</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động</a:t>
              </a:r>
              <a:endParaRPr sz="1800" b="0" i="0" u="none" strike="noStrike" cap="none" dirty="0">
                <a:solidFill>
                  <a:schemeClr val="dk1"/>
                </a:solidFill>
                <a:latin typeface="Arial"/>
                <a:ea typeface="Arial"/>
                <a:cs typeface="Arial"/>
                <a:sym typeface="Arial"/>
              </a:endParaRPr>
            </a:p>
          </p:txBody>
        </p:sp>
      </p:grpSp>
      <p:sp>
        <p:nvSpPr>
          <p:cNvPr id="647" name="Google Shape;647;p8"/>
          <p:cNvSpPr/>
          <p:nvPr/>
        </p:nvSpPr>
        <p:spPr>
          <a:xfrm>
            <a:off x="2008440" y="431765"/>
            <a:ext cx="6535792"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FF0000"/>
                </a:solidFill>
                <a:latin typeface="Calibri"/>
                <a:ea typeface="Calibri"/>
                <a:cs typeface="Calibri"/>
                <a:sym typeface="Calibri"/>
              </a:rPr>
              <a:t>LÝ THUYẾT</a:t>
            </a:r>
            <a:endParaRPr sz="2400" b="0" i="0" u="none" strike="noStrike" cap="none" dirty="0">
              <a:solidFill>
                <a:srgbClr val="FF0000"/>
              </a:solidFill>
              <a:latin typeface="Arial"/>
              <a:ea typeface="Arial"/>
              <a:cs typeface="Arial"/>
              <a:sym typeface="Arial"/>
            </a:endParaRPr>
          </a:p>
        </p:txBody>
      </p:sp>
      <p:sp>
        <p:nvSpPr>
          <p:cNvPr id="648" name="Google Shape;648;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3" name="Google Shape;644;p8">
            <a:extLst>
              <a:ext uri="{FF2B5EF4-FFF2-40B4-BE49-F238E27FC236}">
                <a16:creationId xmlns:a16="http://schemas.microsoft.com/office/drawing/2014/main" id="{506D26B5-D4A0-C331-DE62-D5EAF77E6EE6}"/>
              </a:ext>
            </a:extLst>
          </p:cNvPr>
          <p:cNvGrpSpPr/>
          <p:nvPr/>
        </p:nvGrpSpPr>
        <p:grpSpPr>
          <a:xfrm>
            <a:off x="6571082" y="1786182"/>
            <a:ext cx="4054680" cy="1186920"/>
            <a:chOff x="3939660" y="3089409"/>
            <a:chExt cx="4054680" cy="1186920"/>
          </a:xfrm>
          <a:solidFill>
            <a:schemeClr val="accent4">
              <a:lumMod val="50000"/>
            </a:schemeClr>
          </a:solidFill>
        </p:grpSpPr>
        <p:sp>
          <p:nvSpPr>
            <p:cNvPr id="4" name="Google Shape;645;p8">
              <a:extLst>
                <a:ext uri="{FF2B5EF4-FFF2-40B4-BE49-F238E27FC236}">
                  <a16:creationId xmlns:a16="http://schemas.microsoft.com/office/drawing/2014/main" id="{1557011B-25DA-1ECF-032F-8EBA19201608}"/>
                </a:ext>
              </a:extLst>
            </p:cNvPr>
            <p:cNvSpPr/>
            <p:nvPr/>
          </p:nvSpPr>
          <p:spPr>
            <a:xfrm>
              <a:off x="3939660" y="3089409"/>
              <a:ext cx="4054680" cy="1186920"/>
            </a:xfrm>
            <a:prstGeom prst="rect">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646;p8">
              <a:extLst>
                <a:ext uri="{FF2B5EF4-FFF2-40B4-BE49-F238E27FC236}">
                  <a16:creationId xmlns:a16="http://schemas.microsoft.com/office/drawing/2014/main" id="{2844E970-4CBD-4FAB-2FE2-DCFC095AEB5B}"/>
                </a:ext>
              </a:extLst>
            </p:cNvPr>
            <p:cNvSpPr/>
            <p:nvPr/>
          </p:nvSpPr>
          <p:spPr>
            <a:xfrm>
              <a:off x="5335064" y="3296066"/>
              <a:ext cx="2251189" cy="423278"/>
            </a:xfrm>
            <a:prstGeom prst="rect">
              <a:avLst/>
            </a:prstGeom>
            <a:grp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dirty="0" err="1">
                  <a:solidFill>
                    <a:srgbClr val="FFFFFF"/>
                  </a:solidFill>
                  <a:latin typeface="Calibri"/>
                  <a:ea typeface="Calibri"/>
                  <a:cs typeface="Calibri"/>
                  <a:sym typeface="Calibri"/>
                </a:rPr>
                <a:t>Ứng</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dụng</a:t>
              </a:r>
              <a:endParaRPr sz="1800" b="0" i="0" u="none" strike="noStrike" cap="none" dirty="0">
                <a:solidFill>
                  <a:schemeClr val="dk1"/>
                </a:solidFill>
                <a:latin typeface="Arial"/>
                <a:ea typeface="Arial"/>
                <a:cs typeface="Arial"/>
                <a:sym typeface="Arial"/>
              </a:endParaRPr>
            </a:p>
          </p:txBody>
        </p:sp>
      </p:grpSp>
      <p:cxnSp>
        <p:nvCxnSpPr>
          <p:cNvPr id="6" name="Google Shape;643;p8">
            <a:extLst>
              <a:ext uri="{FF2B5EF4-FFF2-40B4-BE49-F238E27FC236}">
                <a16:creationId xmlns:a16="http://schemas.microsoft.com/office/drawing/2014/main" id="{7F691815-1584-0EDA-1215-22A6ACB3F328}"/>
              </a:ext>
            </a:extLst>
          </p:cNvPr>
          <p:cNvCxnSpPr>
            <a:cxnSpLocks/>
          </p:cNvCxnSpPr>
          <p:nvPr/>
        </p:nvCxnSpPr>
        <p:spPr>
          <a:xfrm>
            <a:off x="7417955" y="4117125"/>
            <a:ext cx="2360934" cy="0"/>
          </a:xfrm>
          <a:prstGeom prst="straightConnector1">
            <a:avLst/>
          </a:prstGeom>
          <a:noFill/>
          <a:ln w="9525" cap="flat" cmpd="sng">
            <a:solidFill>
              <a:schemeClr val="lt1"/>
            </a:solidFill>
            <a:prstDash val="solid"/>
            <a:miter lim="8000"/>
            <a:headEnd type="none" w="sm" len="sm"/>
            <a:tailEnd type="none" w="sm" len="sm"/>
          </a:ln>
        </p:spPr>
      </p:cxnSp>
      <p:cxnSp>
        <p:nvCxnSpPr>
          <p:cNvPr id="2" name="Google Shape;639;p8">
            <a:extLst>
              <a:ext uri="{FF2B5EF4-FFF2-40B4-BE49-F238E27FC236}">
                <a16:creationId xmlns:a16="http://schemas.microsoft.com/office/drawing/2014/main" id="{06E36432-2204-C35B-DD25-3FC007BA0985}"/>
              </a:ext>
            </a:extLst>
          </p:cNvPr>
          <p:cNvCxnSpPr/>
          <p:nvPr/>
        </p:nvCxnSpPr>
        <p:spPr>
          <a:xfrm>
            <a:off x="7501529" y="2513160"/>
            <a:ext cx="2277360" cy="0"/>
          </a:xfrm>
          <a:prstGeom prst="straightConnector1">
            <a:avLst/>
          </a:prstGeom>
          <a:noFill/>
          <a:ln w="9525" cap="flat" cmpd="sng">
            <a:solidFill>
              <a:schemeClr val="lt1"/>
            </a:solidFill>
            <a:prstDash val="solid"/>
            <a:miter lim="8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36"/>
                                        </p:tgtEl>
                                        <p:attrNameLst>
                                          <p:attrName>style.visibility</p:attrName>
                                        </p:attrNameLst>
                                      </p:cBhvr>
                                      <p:to>
                                        <p:strVal val="visible"/>
                                      </p:to>
                                    </p:set>
                                    <p:anim calcmode="lin" valueType="num">
                                      <p:cBhvr additive="base">
                                        <p:cTn id="7" dur="500"/>
                                        <p:tgtEl>
                                          <p:spTgt spid="63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40"/>
                                        </p:tgtEl>
                                        <p:attrNameLst>
                                          <p:attrName>style.visibility</p:attrName>
                                        </p:attrNameLst>
                                      </p:cBhvr>
                                      <p:to>
                                        <p:strVal val="visible"/>
                                      </p:to>
                                    </p:set>
                                    <p:anim calcmode="lin" valueType="num">
                                      <p:cBhvr additive="base">
                                        <p:cTn id="10" dur="500"/>
                                        <p:tgtEl>
                                          <p:spTgt spid="640"/>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644"/>
                                        </p:tgtEl>
                                        <p:attrNameLst>
                                          <p:attrName>style.visibility</p:attrName>
                                        </p:attrNameLst>
                                      </p:cBhvr>
                                      <p:to>
                                        <p:strVal val="visible"/>
                                      </p:to>
                                    </p:set>
                                    <p:anim calcmode="lin" valueType="num">
                                      <p:cBhvr additive="base">
                                        <p:cTn id="13" dur="500"/>
                                        <p:tgtEl>
                                          <p:spTgt spid="644"/>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grpSp>
        <p:nvGrpSpPr>
          <p:cNvPr id="579" name="Google Shape;579;p5"/>
          <p:cNvGrpSpPr/>
          <p:nvPr/>
        </p:nvGrpSpPr>
        <p:grpSpPr>
          <a:xfrm>
            <a:off x="5348855" y="2267280"/>
            <a:ext cx="6566880" cy="2094120"/>
            <a:chOff x="5472720" y="1306800"/>
            <a:chExt cx="6033600" cy="2094120"/>
          </a:xfrm>
        </p:grpSpPr>
        <p:sp>
          <p:nvSpPr>
            <p:cNvPr id="580" name="Google Shape;580;p5"/>
            <p:cNvSpPr/>
            <p:nvPr/>
          </p:nvSpPr>
          <p:spPr>
            <a:xfrm>
              <a:off x="5472720" y="1306800"/>
              <a:ext cx="6033600" cy="2094120"/>
            </a:xfrm>
            <a:prstGeom prst="rect">
              <a:avLst/>
            </a:prstGeom>
            <a:solidFill>
              <a:schemeClr val="accent2"/>
            </a:solidFill>
            <a:ln>
              <a:noFill/>
            </a:ln>
          </p:spPr>
          <p:txBody>
            <a:bodyPr spcFirstLastPara="1" wrap="square" lIns="91425" tIns="91425" rIns="91425" bIns="91425" anchor="ctr" anchorCtr="0">
              <a:noAutofit/>
            </a:bodyPr>
            <a:lstStyle/>
            <a:p>
              <a:pPr marR="0" lvl="0" algn="l" rtl="0">
                <a:lnSpc>
                  <a:spcPct val="100000"/>
                </a:lnSpc>
                <a:spcBef>
                  <a:spcPts val="0"/>
                </a:spcBef>
                <a:spcAft>
                  <a:spcPts val="0"/>
                </a:spcAft>
                <a:buClr>
                  <a:srgbClr val="000000"/>
                </a:buClr>
                <a:buSzPts val="1400"/>
              </a:pPr>
              <a:r>
                <a:rPr lang="vi-VN" sz="2000" b="1" dirty="0">
                  <a:solidFill>
                    <a:schemeClr val="bg1"/>
                  </a:solidFill>
                  <a:effectLst/>
                  <a:latin typeface="Times New Roman" panose="02020603050405020304" pitchFamily="18" charset="0"/>
                  <a:ea typeface="Times New Roman" panose="02020603050405020304" pitchFamily="18" charset="0"/>
                </a:rPr>
                <a:t>Là một nhánh của học máy</a:t>
              </a:r>
            </a:p>
            <a:p>
              <a:pPr marR="0" lvl="0" algn="l" rtl="0">
                <a:lnSpc>
                  <a:spcPct val="100000"/>
                </a:lnSpc>
                <a:spcBef>
                  <a:spcPts val="0"/>
                </a:spcBef>
                <a:spcAft>
                  <a:spcPts val="0"/>
                </a:spcAft>
                <a:buClr>
                  <a:srgbClr val="000000"/>
                </a:buClr>
                <a:buSzPts val="1400"/>
              </a:pPr>
              <a:r>
                <a:rPr lang="vi-VN" sz="2000" b="1" dirty="0">
                  <a:solidFill>
                    <a:schemeClr val="bg1"/>
                  </a:solidFill>
                  <a:effectLst/>
                  <a:latin typeface="Times New Roman" panose="02020603050405020304" pitchFamily="18" charset="0"/>
                  <a:ea typeface="Times New Roman" panose="02020603050405020304" pitchFamily="18" charset="0"/>
                </a:rPr>
                <a:t>Sử dụng các mô hình mạng </a:t>
              </a:r>
              <a:r>
                <a:rPr lang="vi-VN" sz="2000" b="1" dirty="0" err="1">
                  <a:solidFill>
                    <a:schemeClr val="bg1"/>
                  </a:solidFill>
                  <a:effectLst/>
                  <a:latin typeface="Times New Roman" panose="02020603050405020304" pitchFamily="18" charset="0"/>
                  <a:ea typeface="Times New Roman" panose="02020603050405020304" pitchFamily="18" charset="0"/>
                </a:rPr>
                <a:t>neural</a:t>
              </a:r>
              <a:r>
                <a:rPr lang="vi-VN" sz="2000" b="1" dirty="0">
                  <a:solidFill>
                    <a:schemeClr val="bg1"/>
                  </a:solidFill>
                  <a:effectLst/>
                  <a:latin typeface="Times New Roman" panose="02020603050405020304" pitchFamily="18" charset="0"/>
                  <a:ea typeface="Times New Roman" panose="02020603050405020304" pitchFamily="18" charset="0"/>
                </a:rPr>
                <a:t> sâu</a:t>
              </a:r>
            </a:p>
            <a:p>
              <a:pPr marR="0" lvl="0" algn="l" rtl="0">
                <a:lnSpc>
                  <a:spcPct val="100000"/>
                </a:lnSpc>
                <a:spcBef>
                  <a:spcPts val="0"/>
                </a:spcBef>
                <a:spcAft>
                  <a:spcPts val="0"/>
                </a:spcAft>
                <a:buClr>
                  <a:srgbClr val="000000"/>
                </a:buClr>
                <a:buSzPts val="1400"/>
              </a:pPr>
              <a:r>
                <a:rPr lang="vi-VN" sz="2000" b="1" dirty="0">
                  <a:solidFill>
                    <a:schemeClr val="bg1"/>
                  </a:solidFill>
                  <a:effectLst/>
                  <a:latin typeface="Times New Roman" panose="02020603050405020304" pitchFamily="18" charset="0"/>
                  <a:ea typeface="Times New Roman" panose="02020603050405020304" pitchFamily="18" charset="0"/>
                </a:rPr>
                <a:t>Thực hiện các nhiệm vụ như phân loại, dự đoán và phát hiện</a:t>
              </a:r>
              <a:endParaRPr sz="2000" b="1" i="0" u="none" strike="noStrike" cap="none" dirty="0">
                <a:solidFill>
                  <a:schemeClr val="bg1"/>
                </a:solidFill>
                <a:latin typeface="Arial"/>
                <a:ea typeface="Arial"/>
                <a:cs typeface="Arial"/>
                <a:sym typeface="Arial"/>
              </a:endParaRPr>
            </a:p>
          </p:txBody>
        </p:sp>
        <p:sp>
          <p:nvSpPr>
            <p:cNvPr id="581" name="Google Shape;581;p5"/>
            <p:cNvSpPr/>
            <p:nvPr/>
          </p:nvSpPr>
          <p:spPr>
            <a:xfrm>
              <a:off x="5580360" y="1353011"/>
              <a:ext cx="5864657" cy="460211"/>
            </a:xfrm>
            <a:prstGeom prst="rect">
              <a:avLst/>
            </a:prstGeom>
            <a:noFill/>
            <a:ln>
              <a:noFill/>
            </a:ln>
          </p:spPr>
          <p:txBody>
            <a:bodyPr spcFirstLastPara="1" wrap="square" lIns="90000" tIns="45000" rIns="90000" bIns="45000" anchor="t" anchorCtr="0">
              <a:spAutoFit/>
            </a:bodyPr>
            <a:lstStyle/>
            <a:p>
              <a:pPr marR="0" lvl="0" algn="l" rtl="0">
                <a:lnSpc>
                  <a:spcPct val="120000"/>
                </a:lnSpc>
                <a:spcBef>
                  <a:spcPts val="0"/>
                </a:spcBef>
                <a:spcAft>
                  <a:spcPts val="0"/>
                </a:spcAft>
                <a:buClr>
                  <a:srgbClr val="000000"/>
                </a:buClr>
                <a:buSzPts val="2000"/>
              </a:pPr>
              <a:endParaRPr lang="vi-VN" sz="2000" b="0" i="0" u="none" strike="noStrike" cap="none" dirty="0">
                <a:solidFill>
                  <a:schemeClr val="bg1"/>
                </a:solidFill>
                <a:latin typeface="Arial"/>
                <a:ea typeface="Arial"/>
                <a:cs typeface="Arial"/>
                <a:sym typeface="Arial"/>
              </a:endParaRPr>
            </a:p>
          </p:txBody>
        </p:sp>
      </p:gr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1969068" y="43164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tx1"/>
                </a:solidFill>
                <a:latin typeface="Calibri"/>
                <a:ea typeface="Calibri"/>
                <a:cs typeface="Calibri"/>
                <a:sym typeface="Calibri"/>
              </a:rPr>
              <a:t>KHÁI NIỆM</a:t>
            </a:r>
            <a:endParaRPr lang="en-US" sz="2400" b="1" i="0" u="none" strike="noStrike" cap="none" dirty="0">
              <a:solidFill>
                <a:schemeClr val="tx1"/>
              </a:solidFill>
              <a:latin typeface="Arial"/>
              <a:ea typeface="Arial"/>
              <a:cs typeface="Arial"/>
              <a:sym typeface="Arial"/>
            </a:endParaRPr>
          </a:p>
        </p:txBody>
      </p:sp>
      <p:pic>
        <p:nvPicPr>
          <p:cNvPr id="2054" name="Picture 6">
            <a:extLst>
              <a:ext uri="{FF2B5EF4-FFF2-40B4-BE49-F238E27FC236}">
                <a16:creationId xmlns:a16="http://schemas.microsoft.com/office/drawing/2014/main" id="{E638AEF0-B3B5-8150-76A6-CAFCAE01B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21" y="1557919"/>
            <a:ext cx="4990414" cy="3742161"/>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739;p10">
            <a:extLst>
              <a:ext uri="{FF2B5EF4-FFF2-40B4-BE49-F238E27FC236}">
                <a16:creationId xmlns:a16="http://schemas.microsoft.com/office/drawing/2014/main" id="{09607F53-92F9-00F6-0CC3-B3F65C7C71D4}"/>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Effect transition="in" filter="fade">
                                      <p:cBhvr>
                                        <p:cTn id="7" dur="500"/>
                                        <p:tgtEl>
                                          <p:spTgt spid="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grpSp>
        <p:nvGrpSpPr>
          <p:cNvPr id="579" name="Google Shape;579;p5"/>
          <p:cNvGrpSpPr/>
          <p:nvPr/>
        </p:nvGrpSpPr>
        <p:grpSpPr>
          <a:xfrm>
            <a:off x="2876040" y="2381400"/>
            <a:ext cx="6566880" cy="2095200"/>
            <a:chOff x="5472720" y="1306800"/>
            <a:chExt cx="6033600" cy="2095200"/>
          </a:xfrm>
        </p:grpSpPr>
        <p:sp>
          <p:nvSpPr>
            <p:cNvPr id="580" name="Google Shape;580;p5"/>
            <p:cNvSpPr/>
            <p:nvPr/>
          </p:nvSpPr>
          <p:spPr>
            <a:xfrm>
              <a:off x="5472720" y="1306800"/>
              <a:ext cx="6033600" cy="20941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5"/>
            <p:cNvSpPr/>
            <p:nvPr/>
          </p:nvSpPr>
          <p:spPr>
            <a:xfrm>
              <a:off x="5580360" y="1556795"/>
              <a:ext cx="5864657" cy="1845205"/>
            </a:xfrm>
            <a:prstGeom prst="rect">
              <a:avLst/>
            </a:prstGeom>
            <a:noFill/>
            <a:ln>
              <a:noFill/>
            </a:ln>
          </p:spPr>
          <p:txBody>
            <a:bodyPr spcFirstLastPara="1" wrap="square" lIns="90000" tIns="45000" rIns="90000" bIns="45000" anchor="t" anchorCtr="0">
              <a:spAutoFit/>
            </a:bodyPr>
            <a:lstStyle/>
            <a:p>
              <a:pPr marL="0" marR="0" lvl="0" indent="0" algn="l" defTabSz="914400" rtl="0" eaLnBrk="0" fontAlgn="base" latinLnBrk="0" hangingPunct="0">
                <a:lnSpc>
                  <a:spcPct val="100000"/>
                </a:lnSpc>
                <a:spcBef>
                  <a:spcPct val="0"/>
                </a:spcBef>
                <a:spcAft>
                  <a:spcPct val="0"/>
                </a:spcAft>
                <a:buClrTx/>
                <a:buSzTx/>
                <a:tabLst/>
              </a:pPr>
              <a:r>
                <a:rPr lang="vi-VN" sz="1800" b="1" dirty="0">
                  <a:solidFill>
                    <a:schemeClr val="bg1"/>
                  </a:solidFill>
                  <a:latin typeface="Times New Roman" panose="02020603050405020304" pitchFamily="18" charset="0"/>
                  <a:ea typeface="Times New Roman" panose="02020603050405020304" pitchFamily="18" charset="0"/>
                </a:rPr>
                <a:t>P</a:t>
              </a:r>
              <a:r>
                <a:rPr lang="vi-VN" sz="1800" b="1" dirty="0">
                  <a:solidFill>
                    <a:schemeClr val="bg1"/>
                  </a:solidFill>
                  <a:effectLst/>
                  <a:latin typeface="Times New Roman" panose="02020603050405020304" pitchFamily="18" charset="0"/>
                  <a:ea typeface="Times New Roman" panose="02020603050405020304" pitchFamily="18" charset="0"/>
                </a:rPr>
                <a:t>hân loại</a:t>
              </a:r>
            </a:p>
            <a:p>
              <a:pPr marL="0" marR="0" lvl="0" indent="0" algn="l" defTabSz="914400" rtl="0" eaLnBrk="0" fontAlgn="base" latinLnBrk="0" hangingPunct="0">
                <a:lnSpc>
                  <a:spcPct val="100000"/>
                </a:lnSpc>
                <a:spcBef>
                  <a:spcPct val="0"/>
                </a:spcBef>
                <a:spcAft>
                  <a:spcPct val="0"/>
                </a:spcAft>
                <a:buClrTx/>
                <a:buSzTx/>
                <a:tabLst/>
              </a:pPr>
              <a:r>
                <a:rPr lang="vi-VN" sz="1800" b="1" dirty="0">
                  <a:solidFill>
                    <a:schemeClr val="bg1"/>
                  </a:solidFill>
                  <a:latin typeface="Times New Roman" panose="02020603050405020304" pitchFamily="18" charset="0"/>
                  <a:ea typeface="Times New Roman" panose="02020603050405020304" pitchFamily="18" charset="0"/>
                </a:rPr>
                <a:t>N</a:t>
              </a:r>
              <a:r>
                <a:rPr lang="vi-VN" sz="1800" b="1" dirty="0">
                  <a:solidFill>
                    <a:schemeClr val="bg1"/>
                  </a:solidFill>
                  <a:effectLst/>
                  <a:latin typeface="Times New Roman" panose="02020603050405020304" pitchFamily="18" charset="0"/>
                  <a:ea typeface="Times New Roman" panose="02020603050405020304" pitchFamily="18" charset="0"/>
                </a:rPr>
                <a:t>hận dạng</a:t>
              </a:r>
            </a:p>
            <a:p>
              <a:pPr marL="0" marR="0" lvl="0" indent="0" algn="l" defTabSz="914400" rtl="0" eaLnBrk="0" fontAlgn="base" latinLnBrk="0" hangingPunct="0">
                <a:lnSpc>
                  <a:spcPct val="100000"/>
                </a:lnSpc>
                <a:spcBef>
                  <a:spcPct val="0"/>
                </a:spcBef>
                <a:spcAft>
                  <a:spcPct val="0"/>
                </a:spcAft>
                <a:buClrTx/>
                <a:buSzTx/>
                <a:tabLst/>
              </a:pPr>
              <a:r>
                <a:rPr lang="vi-VN" sz="1800" b="1" dirty="0">
                  <a:solidFill>
                    <a:schemeClr val="bg1"/>
                  </a:solidFill>
                  <a:latin typeface="Times New Roman" panose="02020603050405020304" pitchFamily="18" charset="0"/>
                  <a:ea typeface="Times New Roman" panose="02020603050405020304" pitchFamily="18" charset="0"/>
                </a:rPr>
                <a:t>D</a:t>
              </a:r>
              <a:r>
                <a:rPr lang="vi-VN" sz="1800" b="1" dirty="0">
                  <a:solidFill>
                    <a:schemeClr val="bg1"/>
                  </a:solidFill>
                  <a:effectLst/>
                  <a:latin typeface="Times New Roman" panose="02020603050405020304" pitchFamily="18" charset="0"/>
                  <a:ea typeface="Times New Roman" panose="02020603050405020304" pitchFamily="18" charset="0"/>
                </a:rPr>
                <a:t>ự báo</a:t>
              </a:r>
            </a:p>
            <a:p>
              <a:pPr marL="0" marR="0" lvl="0" indent="0" algn="l" defTabSz="914400" rtl="0" eaLnBrk="0" fontAlgn="base" latinLnBrk="0" hangingPunct="0">
                <a:lnSpc>
                  <a:spcPct val="100000"/>
                </a:lnSpc>
                <a:spcBef>
                  <a:spcPct val="0"/>
                </a:spcBef>
                <a:spcAft>
                  <a:spcPct val="0"/>
                </a:spcAft>
                <a:buClrTx/>
                <a:buSzTx/>
                <a:tabLst/>
              </a:pPr>
              <a:r>
                <a:rPr lang="vi-VN" sz="1800" b="1" dirty="0">
                  <a:solidFill>
                    <a:schemeClr val="bg1"/>
                  </a:solidFill>
                  <a:effectLst/>
                  <a:latin typeface="Times New Roman" panose="02020603050405020304" pitchFamily="18" charset="0"/>
                  <a:ea typeface="Times New Roman" panose="02020603050405020304" pitchFamily="18" charset="0"/>
                </a:rPr>
                <a:t>Xử lý ngôn ngữ tự nhiên</a:t>
              </a:r>
            </a:p>
            <a:p>
              <a:pPr marL="0" marR="0" lvl="0" indent="0" algn="l" defTabSz="914400" rtl="0" eaLnBrk="0" fontAlgn="base" latinLnBrk="0" hangingPunct="0">
                <a:lnSpc>
                  <a:spcPct val="100000"/>
                </a:lnSpc>
                <a:spcBef>
                  <a:spcPct val="0"/>
                </a:spcBef>
                <a:spcAft>
                  <a:spcPct val="0"/>
                </a:spcAft>
                <a:buClrTx/>
                <a:buSzTx/>
                <a:tabLst/>
              </a:pPr>
              <a:r>
                <a:rPr lang="vi-VN" sz="1800" b="1" dirty="0">
                  <a:solidFill>
                    <a:schemeClr val="bg1"/>
                  </a:solidFill>
                  <a:latin typeface="Times New Roman" panose="02020603050405020304" pitchFamily="18" charset="0"/>
                  <a:ea typeface="Times New Roman" panose="02020603050405020304" pitchFamily="18" charset="0"/>
                </a:rPr>
                <a:t>…</a:t>
              </a:r>
              <a:endParaRPr lang="vi-VN" sz="1800" b="1" dirty="0">
                <a:solidFill>
                  <a:schemeClr val="bg1"/>
                </a:solidFill>
                <a:effectLst/>
                <a:latin typeface="Times New Roman" panose="02020603050405020304" pitchFamily="18" charset="0"/>
                <a:ea typeface="Times New Roman" panose="02020603050405020304" pitchFamily="18" charset="0"/>
              </a:endParaRPr>
            </a:p>
            <a:p>
              <a:pPr marL="0" marR="0" lvl="0" indent="0" algn="l" rtl="0">
                <a:lnSpc>
                  <a:spcPct val="120000"/>
                </a:lnSpc>
                <a:spcBef>
                  <a:spcPts val="0"/>
                </a:spcBef>
                <a:spcAft>
                  <a:spcPts val="0"/>
                </a:spcAft>
                <a:buClr>
                  <a:srgbClr val="000000"/>
                </a:buClr>
                <a:buSzPts val="2000"/>
                <a:buFont typeface="Arial"/>
                <a:buNone/>
              </a:pPr>
              <a:endParaRPr lang="vi-VN" sz="2000" b="1" i="0" u="none" strike="noStrike" cap="none" dirty="0">
                <a:solidFill>
                  <a:schemeClr val="bg1"/>
                </a:solidFill>
                <a:latin typeface="Arial"/>
                <a:ea typeface="Arial"/>
                <a:cs typeface="Arial"/>
                <a:sym typeface="Arial"/>
              </a:endParaRPr>
            </a:p>
          </p:txBody>
        </p:sp>
      </p:gr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tx1"/>
                </a:solidFill>
                <a:latin typeface="Calibri"/>
                <a:ea typeface="Calibri"/>
                <a:cs typeface="Calibri"/>
                <a:sym typeface="Calibri"/>
              </a:rPr>
              <a:t>ỨNG DỤNG</a:t>
            </a:r>
            <a:endParaRPr sz="2400" b="1" i="0" u="none" strike="noStrike" cap="none" dirty="0">
              <a:solidFill>
                <a:schemeClr val="tx1"/>
              </a:solidFill>
              <a:latin typeface="Arial"/>
              <a:ea typeface="Arial"/>
              <a:cs typeface="Arial"/>
              <a:sym typeface="Arial"/>
            </a:endParaRPr>
          </a:p>
        </p:txBody>
      </p:sp>
      <p:sp>
        <p:nvSpPr>
          <p:cNvPr id="2" name="Google Shape;739;p10">
            <a:extLst>
              <a:ext uri="{FF2B5EF4-FFF2-40B4-BE49-F238E27FC236}">
                <a16:creationId xmlns:a16="http://schemas.microsoft.com/office/drawing/2014/main" id="{50690E55-D232-AD1B-B55E-DC68E938139A}"/>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Effect transition="in" filter="fade">
                                      <p:cBhvr>
                                        <p:cTn id="7" dur="500"/>
                                        <p:tgtEl>
                                          <p:spTgt spid="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1086</Words>
  <Application>Microsoft Office PowerPoint</Application>
  <PresentationFormat>Widescreen</PresentationFormat>
  <Paragraphs>175</Paragraphs>
  <Slides>23</Slides>
  <Notes>23</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23</vt:i4>
      </vt:variant>
    </vt:vector>
  </HeadingPairs>
  <TitlesOfParts>
    <vt:vector size="34" baseType="lpstr">
      <vt:lpstr>Times New Roman</vt:lpstr>
      <vt:lpstr>Arial</vt:lpstr>
      <vt:lpstr>Calibri</vt:lpstr>
      <vt:lpstr>Century Gothic</vt:lpstr>
      <vt:lpstr>Microsoft Yahei</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逆流的小鱼</dc:creator>
  <cp:lastModifiedBy>ADMIN</cp:lastModifiedBy>
  <cp:revision>17</cp:revision>
  <dcterms:created xsi:type="dcterms:W3CDTF">2017-11-02T08:38:29Z</dcterms:created>
  <dcterms:modified xsi:type="dcterms:W3CDTF">2024-07-17T14:30:52Z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