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30"/>
  </p:notesMasterIdLst>
  <p:sldIdLst>
    <p:sldId id="256" r:id="rId7"/>
    <p:sldId id="257" r:id="rId8"/>
    <p:sldId id="258" r:id="rId9"/>
    <p:sldId id="259" r:id="rId10"/>
    <p:sldId id="276" r:id="rId11"/>
    <p:sldId id="265" r:id="rId12"/>
    <p:sldId id="263" r:id="rId13"/>
    <p:sldId id="260" r:id="rId14"/>
    <p:sldId id="280" r:id="rId15"/>
    <p:sldId id="277" r:id="rId16"/>
    <p:sldId id="264" r:id="rId17"/>
    <p:sldId id="267" r:id="rId18"/>
    <p:sldId id="262" r:id="rId19"/>
    <p:sldId id="268" r:id="rId20"/>
    <p:sldId id="281" r:id="rId21"/>
    <p:sldId id="269" r:id="rId22"/>
    <p:sldId id="271" r:id="rId23"/>
    <p:sldId id="272" r:id="rId24"/>
    <p:sldId id="270" r:id="rId25"/>
    <p:sldId id="273" r:id="rId26"/>
    <p:sldId id="282" r:id="rId27"/>
    <p:sldId id="274" r:id="rId28"/>
    <p:sldId id="275"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Microsoft Yahei" panose="020B0503020204020204" pitchFamily="34" charset="-122"/>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6B1CE-52B0-4939-B770-4F489DB44674}">
  <a:tblStyle styleId="{13B6B1CE-52B0-4939-B770-4F489DB4467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6.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3.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6419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13</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2" name="Google Shape;812;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3" name="Google Shape;813;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149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7" name="Google Shape;837;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8" name="Google Shape;828;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9" name="Google Shape;829;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8" name="Google Shape;478;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8" name="Google Shape;718;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dirty="0">
              <a:latin typeface="Arial"/>
              <a:ea typeface="Arial"/>
              <a:cs typeface="Arial"/>
              <a:sym typeface="Arial"/>
            </a:endParaRPr>
          </a:p>
        </p:txBody>
      </p:sp>
      <p:sp>
        <p:nvSpPr>
          <p:cNvPr id="719" name="Google Shape;719;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3" name="Google Shape;633;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4" name="Google Shape;634;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63"/>
        <p:cNvGrpSpPr/>
        <p:nvPr/>
      </p:nvGrpSpPr>
      <p:grpSpPr>
        <a:xfrm>
          <a:off x="0" y="0"/>
          <a:ext cx="0" cy="0"/>
          <a:chOff x="0" y="0"/>
          <a:chExt cx="0" cy="0"/>
        </a:xfrm>
      </p:grpSpPr>
      <p:sp>
        <p:nvSpPr>
          <p:cNvPr id="264" name="Google Shape;264;p6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5" name="Google Shape;265;p6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0.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12" name="Google Shape;463;p1">
            <a:extLst>
              <a:ext uri="{FF2B5EF4-FFF2-40B4-BE49-F238E27FC236}">
                <a16:creationId xmlns:a16="http://schemas.microsoft.com/office/drawing/2014/main" id="{A54CD8AC-4B65-5D6E-3768-D47D4DDD5442}"/>
              </a:ext>
            </a:extLst>
          </p:cNvPr>
          <p:cNvSpPr txBox="1"/>
          <p:nvPr/>
        </p:nvSpPr>
        <p:spPr>
          <a:xfrm>
            <a:off x="1671241" y="2168684"/>
            <a:ext cx="8849518"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1" dirty="0">
                <a:solidFill>
                  <a:srgbClr val="ED1C2A"/>
                </a:solidFill>
              </a:rPr>
              <a:t>KHOÁ LUẬN</a:t>
            </a:r>
            <a:r>
              <a:rPr lang="en-US" sz="5400" b="1" i="0" u="none" strike="noStrike" cap="none" dirty="0">
                <a:solidFill>
                  <a:srgbClr val="ED1C2A"/>
                </a:solidFill>
                <a:latin typeface="Arial"/>
                <a:ea typeface="Arial"/>
                <a:cs typeface="Arial"/>
                <a:sym typeface="Arial"/>
              </a:rPr>
              <a:t> TỐT NGHIỆP</a:t>
            </a:r>
            <a:endParaRPr sz="5400" b="1" i="0" u="none" strike="noStrike" cap="none" dirty="0">
              <a:solidFill>
                <a:srgbClr val="ED1C2A"/>
              </a:solidFill>
              <a:latin typeface="Arial"/>
              <a:ea typeface="Arial"/>
              <a:cs typeface="Arial"/>
              <a:sym typeface="Arial"/>
            </a:endParaRPr>
          </a:p>
        </p:txBody>
      </p:sp>
      <p:sp>
        <p:nvSpPr>
          <p:cNvPr id="13" name="Google Shape;465;p1">
            <a:extLst>
              <a:ext uri="{FF2B5EF4-FFF2-40B4-BE49-F238E27FC236}">
                <a16:creationId xmlns:a16="http://schemas.microsoft.com/office/drawing/2014/main" id="{7CFD5778-CEF1-D2BA-4939-093307C792E2}"/>
              </a:ext>
            </a:extLst>
          </p:cNvPr>
          <p:cNvSpPr txBox="1">
            <a:spLocks/>
          </p:cNvSpPr>
          <p:nvPr/>
        </p:nvSpPr>
        <p:spPr>
          <a:xfrm>
            <a:off x="4270738" y="1709997"/>
            <a:ext cx="3650524"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800"/>
            </a:pPr>
            <a:r>
              <a:rPr lang="en-US" sz="1800">
                <a:solidFill>
                  <a:schemeClr val="dk1"/>
                </a:solidFill>
              </a:rPr>
              <a:t>Bộ môn Công nghệ Thông tin</a:t>
            </a:r>
            <a:endParaRPr lang="en-US" sz="1800" dirty="0">
              <a:solidFill>
                <a:schemeClr val="dk1"/>
              </a:solidFill>
            </a:endParaRPr>
          </a:p>
        </p:txBody>
      </p:sp>
      <p:sp>
        <p:nvSpPr>
          <p:cNvPr id="14" name="Google Shape;466;p1">
            <a:extLst>
              <a:ext uri="{FF2B5EF4-FFF2-40B4-BE49-F238E27FC236}">
                <a16:creationId xmlns:a16="http://schemas.microsoft.com/office/drawing/2014/main" id="{C5FB3509-517E-F351-573C-796ED6811245}"/>
              </a:ext>
            </a:extLst>
          </p:cNvPr>
          <p:cNvSpPr txBox="1"/>
          <p:nvPr/>
        </p:nvSpPr>
        <p:spPr>
          <a:xfrm>
            <a:off x="3671256" y="4080366"/>
            <a:ext cx="84989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MSSV: 110120163</a:t>
            </a:r>
            <a:endParaRPr sz="2800" b="1" i="0" u="none" strike="noStrike" cap="none" dirty="0">
              <a:solidFill>
                <a:schemeClr val="dk1"/>
              </a:solidFill>
              <a:latin typeface="Arial"/>
              <a:ea typeface="Arial"/>
              <a:cs typeface="Arial"/>
              <a:sym typeface="Arial"/>
            </a:endParaRPr>
          </a:p>
        </p:txBody>
      </p:sp>
      <p:sp>
        <p:nvSpPr>
          <p:cNvPr id="15" name="Google Shape;467;p1">
            <a:extLst>
              <a:ext uri="{FF2B5EF4-FFF2-40B4-BE49-F238E27FC236}">
                <a16:creationId xmlns:a16="http://schemas.microsoft.com/office/drawing/2014/main" id="{FAB7D938-A085-FC7B-582F-BB73EADAAA95}"/>
              </a:ext>
            </a:extLst>
          </p:cNvPr>
          <p:cNvSpPr txBox="1"/>
          <p:nvPr/>
        </p:nvSpPr>
        <p:spPr>
          <a:xfrm>
            <a:off x="3658950" y="4778120"/>
            <a:ext cx="85112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GVHD: </a:t>
            </a:r>
            <a:r>
              <a:rPr lang="en-US" sz="2800" b="1" dirty="0" err="1">
                <a:solidFill>
                  <a:schemeClr val="dk1"/>
                </a:solidFill>
              </a:rPr>
              <a:t>Nguyễn</a:t>
            </a:r>
            <a:r>
              <a:rPr lang="en-US" sz="2800" b="1" dirty="0">
                <a:solidFill>
                  <a:schemeClr val="dk1"/>
                </a:solidFill>
              </a:rPr>
              <a:t> </a:t>
            </a:r>
            <a:r>
              <a:rPr lang="en-US" sz="2800" b="1" dirty="0" err="1">
                <a:solidFill>
                  <a:schemeClr val="dk1"/>
                </a:solidFill>
              </a:rPr>
              <a:t>Mộng</a:t>
            </a:r>
            <a:r>
              <a:rPr lang="en-US" sz="2800" b="1" dirty="0">
                <a:solidFill>
                  <a:schemeClr val="dk1"/>
                </a:solidFill>
              </a:rPr>
              <a:t> </a:t>
            </a:r>
            <a:r>
              <a:rPr lang="en-US" sz="2800" b="1" dirty="0" err="1">
                <a:solidFill>
                  <a:schemeClr val="dk1"/>
                </a:solidFill>
              </a:rPr>
              <a:t>Hiền</a:t>
            </a:r>
            <a:r>
              <a:rPr lang="en-US" sz="2800" b="1" i="0" u="none" strike="noStrike" cap="none" dirty="0">
                <a:solidFill>
                  <a:schemeClr val="dk1"/>
                </a:solidFill>
                <a:latin typeface="Arial"/>
                <a:ea typeface="Arial"/>
                <a:cs typeface="Arial"/>
                <a:sym typeface="Arial"/>
              </a:rPr>
              <a:t> </a:t>
            </a:r>
            <a:endParaRPr sz="2800" b="1" i="0" u="none" strike="noStrike" cap="none" dirty="0">
              <a:solidFill>
                <a:schemeClr val="dk1"/>
              </a:solidFill>
              <a:latin typeface="Arial"/>
              <a:ea typeface="Arial"/>
              <a:cs typeface="Arial"/>
              <a:sym typeface="Arial"/>
            </a:endParaRPr>
          </a:p>
        </p:txBody>
      </p:sp>
      <p:sp>
        <p:nvSpPr>
          <p:cNvPr id="16" name="Google Shape;468;p1">
            <a:extLst>
              <a:ext uri="{FF2B5EF4-FFF2-40B4-BE49-F238E27FC236}">
                <a16:creationId xmlns:a16="http://schemas.microsoft.com/office/drawing/2014/main" id="{F5F87E3D-284D-943F-F1D4-E71F3B064898}"/>
              </a:ext>
            </a:extLst>
          </p:cNvPr>
          <p:cNvSpPr txBox="1"/>
          <p:nvPr/>
        </p:nvSpPr>
        <p:spPr>
          <a:xfrm>
            <a:off x="3672327" y="3382612"/>
            <a:ext cx="84978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Arial"/>
                <a:ea typeface="Arial"/>
                <a:cs typeface="Arial"/>
                <a:sym typeface="Arial"/>
              </a:rPr>
              <a:t>Sinh </a:t>
            </a:r>
            <a:r>
              <a:rPr lang="en-US" sz="2800" b="1" i="0" u="none" strike="noStrike" cap="none" dirty="0" err="1">
                <a:solidFill>
                  <a:schemeClr val="dk1"/>
                </a:solidFill>
                <a:latin typeface="Arial"/>
                <a:ea typeface="Arial"/>
                <a:cs typeface="Arial"/>
                <a:sym typeface="Arial"/>
              </a:rPr>
              <a:t>viên</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thực</a:t>
            </a:r>
            <a:r>
              <a:rPr lang="en-US" sz="2800" b="1" i="0" u="none" strike="noStrike" cap="none" dirty="0">
                <a:solidFill>
                  <a:schemeClr val="dk1"/>
                </a:solidFill>
                <a:latin typeface="Arial"/>
                <a:ea typeface="Arial"/>
                <a:cs typeface="Arial"/>
                <a:sym typeface="Arial"/>
              </a:rPr>
              <a:t> </a:t>
            </a:r>
            <a:r>
              <a:rPr lang="en-US" sz="2800" b="1" i="0" u="none" strike="noStrike" cap="none" dirty="0" err="1">
                <a:solidFill>
                  <a:schemeClr val="dk1"/>
                </a:solidFill>
                <a:latin typeface="Arial"/>
                <a:ea typeface="Arial"/>
                <a:cs typeface="Arial"/>
                <a:sym typeface="Arial"/>
              </a:rPr>
              <a:t>hiện</a:t>
            </a:r>
            <a:r>
              <a:rPr lang="en-US" sz="2800" b="1" i="0" u="none" strike="noStrike" cap="none" dirty="0">
                <a:solidFill>
                  <a:schemeClr val="dk1"/>
                </a:solidFill>
                <a:latin typeface="Arial"/>
                <a:ea typeface="Arial"/>
                <a:cs typeface="Arial"/>
                <a:sym typeface="Arial"/>
              </a:rPr>
              <a:t>: Lê Thanh </a:t>
            </a:r>
            <a:r>
              <a:rPr lang="en-US" sz="2800" b="1" i="0" u="none" strike="noStrike" cap="none" dirty="0" err="1">
                <a:solidFill>
                  <a:schemeClr val="dk1"/>
                </a:solidFill>
                <a:latin typeface="Arial"/>
                <a:ea typeface="Arial"/>
                <a:cs typeface="Arial"/>
                <a:sym typeface="Arial"/>
              </a:rPr>
              <a:t>Truyền</a:t>
            </a:r>
            <a:endParaRPr sz="2800" b="1" i="0" u="none" strike="noStrike" cap="none" dirty="0">
              <a:solidFill>
                <a:schemeClr val="dk1"/>
              </a:solidFill>
              <a:latin typeface="Arial"/>
              <a:ea typeface="Arial"/>
              <a:cs typeface="Arial"/>
              <a:sym typeface="Arial"/>
            </a:endParaRPr>
          </a:p>
        </p:txBody>
      </p:sp>
      <p:sp>
        <p:nvSpPr>
          <p:cNvPr id="17" name="Google Shape;469;p1">
            <a:extLst>
              <a:ext uri="{FF2B5EF4-FFF2-40B4-BE49-F238E27FC236}">
                <a16:creationId xmlns:a16="http://schemas.microsoft.com/office/drawing/2014/main" id="{2CAD2408-E5CD-67D0-8677-286CBD8E3515}"/>
              </a:ext>
            </a:extLst>
          </p:cNvPr>
          <p:cNvSpPr txBox="1"/>
          <p:nvPr/>
        </p:nvSpPr>
        <p:spPr>
          <a:xfrm>
            <a:off x="3867149" y="5922648"/>
            <a:ext cx="445769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1" dirty="0" err="1">
                <a:solidFill>
                  <a:srgbClr val="595959"/>
                </a:solidFill>
                <a:latin typeface="Times New Roman"/>
                <a:ea typeface="Times New Roman"/>
                <a:cs typeface="Times New Roman"/>
                <a:sym typeface="Times New Roman"/>
              </a:rPr>
              <a:t>Trà</a:t>
            </a:r>
            <a:r>
              <a:rPr lang="en-US" sz="1800" i="1" dirty="0">
                <a:solidFill>
                  <a:srgbClr val="595959"/>
                </a:solidFill>
                <a:latin typeface="Times New Roman"/>
                <a:ea typeface="Times New Roman"/>
                <a:cs typeface="Times New Roman"/>
                <a:sym typeface="Times New Roman"/>
              </a:rPr>
              <a:t> Vinh</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17</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07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
        <p:nvSpPr>
          <p:cNvPr id="18" name="Google Shape;470;p1">
            <a:extLst>
              <a:ext uri="{FF2B5EF4-FFF2-40B4-BE49-F238E27FC236}">
                <a16:creationId xmlns:a16="http://schemas.microsoft.com/office/drawing/2014/main" id="{54013ECF-06DA-3893-354B-2A610F53A8C4}"/>
              </a:ext>
            </a:extLst>
          </p:cNvPr>
          <p:cNvSpPr/>
          <p:nvPr/>
        </p:nvSpPr>
        <p:spPr>
          <a:xfrm>
            <a:off x="377090" y="278928"/>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TRÀ VINH</a:t>
            </a:r>
            <a:endParaRPr sz="4000" b="1" i="0" u="none" strike="noStrike" cap="none" dirty="0">
              <a:solidFill>
                <a:srgbClr val="0070C0"/>
              </a:solidFill>
              <a:latin typeface="Arial"/>
              <a:ea typeface="Arial"/>
              <a:cs typeface="Arial"/>
              <a:sym typeface="Arial"/>
            </a:endParaRPr>
          </a:p>
        </p:txBody>
      </p:sp>
      <p:sp>
        <p:nvSpPr>
          <p:cNvPr id="19" name="Google Shape;471;p1">
            <a:extLst>
              <a:ext uri="{FF2B5EF4-FFF2-40B4-BE49-F238E27FC236}">
                <a16:creationId xmlns:a16="http://schemas.microsoft.com/office/drawing/2014/main" id="{52AC369D-91E5-B8AE-1FDA-B76CAA3848BE}"/>
              </a:ext>
            </a:extLst>
          </p:cNvPr>
          <p:cNvSpPr/>
          <p:nvPr/>
        </p:nvSpPr>
        <p:spPr>
          <a:xfrm>
            <a:off x="2844006" y="1093255"/>
            <a:ext cx="650398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KỸ THUẬT VÀ CÔNG NGHỆ </a:t>
            </a:r>
          </a:p>
        </p:txBody>
      </p:sp>
      <p:sp>
        <p:nvSpPr>
          <p:cNvPr id="20" name="Google Shape;473;p1">
            <a:extLst>
              <a:ext uri="{FF2B5EF4-FFF2-40B4-BE49-F238E27FC236}">
                <a16:creationId xmlns:a16="http://schemas.microsoft.com/office/drawing/2014/main" id="{DCB9B026-65F5-C20D-4738-C24897AF2EF0}"/>
              </a:ext>
            </a:extLst>
          </p:cNvPr>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1" name="Picture 20" descr="A blue and white logo&#10;&#10;Description automatically generated">
            <a:extLst>
              <a:ext uri="{FF2B5EF4-FFF2-40B4-BE49-F238E27FC236}">
                <a16:creationId xmlns:a16="http://schemas.microsoft.com/office/drawing/2014/main" id="{853ACAFE-5A9B-217B-FCB6-1497400EA853}"/>
              </a:ext>
            </a:extLst>
          </p:cNvPr>
          <p:cNvPicPr>
            <a:picLocks noChangeAspect="1"/>
          </p:cNvPicPr>
          <p:nvPr/>
        </p:nvPicPr>
        <p:blipFill>
          <a:blip r:embed="rId3"/>
          <a:stretch>
            <a:fillRect/>
          </a:stretch>
        </p:blipFill>
        <p:spPr>
          <a:xfrm>
            <a:off x="0" y="0"/>
            <a:ext cx="2077515" cy="20775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1944720" y="425632"/>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CẤU TẠO CHUNG</a:t>
            </a:r>
            <a:endParaRPr sz="2400" b="0" i="0" u="none" strike="noStrike" cap="none" dirty="0">
              <a:solidFill>
                <a:schemeClr val="tx1"/>
              </a:solidFill>
              <a:latin typeface="Arial"/>
              <a:ea typeface="Arial"/>
              <a:cs typeface="Arial"/>
              <a:sym typeface="Arial"/>
            </a:endParaRPr>
          </a:p>
        </p:txBody>
      </p:sp>
      <p:grpSp>
        <p:nvGrpSpPr>
          <p:cNvPr id="2" name="Google Shape;649;p8">
            <a:extLst>
              <a:ext uri="{FF2B5EF4-FFF2-40B4-BE49-F238E27FC236}">
                <a16:creationId xmlns:a16="http://schemas.microsoft.com/office/drawing/2014/main" id="{28EFE5FF-4CC4-6AD8-17A1-5998870D3C4B}"/>
              </a:ext>
            </a:extLst>
          </p:cNvPr>
          <p:cNvGrpSpPr/>
          <p:nvPr/>
        </p:nvGrpSpPr>
        <p:grpSpPr>
          <a:xfrm>
            <a:off x="2310886" y="2169608"/>
            <a:ext cx="5266080" cy="579240"/>
            <a:chOff x="573840" y="5357520"/>
            <a:chExt cx="5266080" cy="579240"/>
          </a:xfrm>
        </p:grpSpPr>
        <p:sp>
          <p:nvSpPr>
            <p:cNvPr id="5" name="Google Shape;652;p8">
              <a:extLst>
                <a:ext uri="{FF2B5EF4-FFF2-40B4-BE49-F238E27FC236}">
                  <a16:creationId xmlns:a16="http://schemas.microsoft.com/office/drawing/2014/main" id="{0F0F5603-998E-E58A-158B-7464ECE5727F}"/>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CÁC LỚP ẨN</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653;p8">
              <a:extLst>
                <a:ext uri="{FF2B5EF4-FFF2-40B4-BE49-F238E27FC236}">
                  <a16:creationId xmlns:a16="http://schemas.microsoft.com/office/drawing/2014/main" id="{E8FC2DBD-8578-9611-206C-D80679E0D285}"/>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LỚP ĐẦU VÀO</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2" name="Google Shape;653;p8">
            <a:extLst>
              <a:ext uri="{FF2B5EF4-FFF2-40B4-BE49-F238E27FC236}">
                <a16:creationId xmlns:a16="http://schemas.microsoft.com/office/drawing/2014/main" id="{4899D0BD-6667-A358-340E-1919852E26ED}"/>
              </a:ext>
            </a:extLst>
          </p:cNvPr>
          <p:cNvSpPr/>
          <p:nvPr/>
        </p:nvSpPr>
        <p:spPr>
          <a:xfrm>
            <a:off x="7192780" y="2169608"/>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LỚP ĐẦU RA</a:t>
            </a:r>
            <a:endPar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056" name="Picture 8" descr="Building A Deep Learning Model using Keras | by Jaz Allibhai | Towards Data  Science">
            <a:extLst>
              <a:ext uri="{FF2B5EF4-FFF2-40B4-BE49-F238E27FC236}">
                <a16:creationId xmlns:a16="http://schemas.microsoft.com/office/drawing/2014/main" id="{1673660E-B3C2-A176-A0E6-62DDD8A6E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07" y="2927709"/>
            <a:ext cx="5547797" cy="285365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739;p10">
            <a:extLst>
              <a:ext uri="{FF2B5EF4-FFF2-40B4-BE49-F238E27FC236}">
                <a16:creationId xmlns:a16="http://schemas.microsoft.com/office/drawing/2014/main" id="{BB1E9816-01A7-7049-0AA9-66957AA03C9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2983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grpSp>
        <p:nvGrpSpPr>
          <p:cNvPr id="663" name="Google Shape;663;p9"/>
          <p:cNvGrpSpPr/>
          <p:nvPr/>
        </p:nvGrpSpPr>
        <p:grpSpPr>
          <a:xfrm>
            <a:off x="2150830" y="1926180"/>
            <a:ext cx="8810640"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9"/>
            <p:cNvSpPr/>
            <p:nvPr/>
          </p:nvSpPr>
          <p:spPr>
            <a:xfrm>
              <a:off x="1629720" y="3706920"/>
              <a:ext cx="8074709" cy="149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5</a:t>
              </a:r>
              <a:endParaRPr sz="1665" b="0" i="0" u="none" strike="noStrike" cap="none" dirty="0">
                <a:solidFill>
                  <a:schemeClr val="dk1"/>
                </a:solidFill>
                <a:latin typeface="Arial"/>
                <a:ea typeface="Arial"/>
                <a:cs typeface="Aria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2</a:t>
              </a:r>
              <a:endParaRPr sz="1665" b="0" i="0" u="none" strike="noStrike" cap="none" dirty="0">
                <a:solidFill>
                  <a:schemeClr val="dk1"/>
                </a:solidFill>
                <a:latin typeface="Arial"/>
                <a:ea typeface="Arial"/>
                <a:cs typeface="Aria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5" name="Google Shape;685;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dirty="0">
                  <a:solidFill>
                    <a:srgbClr val="FF3737"/>
                  </a:solidFill>
                  <a:latin typeface="Calibri"/>
                  <a:ea typeface="Calibri"/>
                  <a:cs typeface="Calibri"/>
                  <a:sym typeface="Calibri"/>
                </a:rPr>
                <a:t>6</a:t>
              </a:r>
              <a:endParaRPr sz="1665" b="0" i="0" u="none" strike="noStrike" cap="none" dirty="0">
                <a:solidFill>
                  <a:schemeClr val="dk1"/>
                </a:solidFill>
                <a:latin typeface="Arial"/>
                <a:ea typeface="Arial"/>
                <a:cs typeface="Aria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292230" y="2244780"/>
            <a:ext cx="2241720" cy="647243"/>
            <a:chOff x="756360" y="2203920"/>
            <a:chExt cx="2241720" cy="647243"/>
          </a:xfrm>
        </p:grpSpPr>
        <p:sp>
          <p:nvSpPr>
            <p:cNvPr id="694" name="Google Shape;694;p9"/>
            <p:cNvSpPr/>
            <p:nvPr/>
          </p:nvSpPr>
          <p:spPr>
            <a:xfrm>
              <a:off x="871920" y="254484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695" name="Google Shape;695;p9"/>
            <p:cNvSpPr/>
            <p:nvPr/>
          </p:nvSpPr>
          <p:spPr>
            <a:xfrm>
              <a:off x="756360" y="2203920"/>
              <a:ext cx="2241720" cy="64487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NHẬN DỮ LIỆU ĐẦU VÀO</a:t>
              </a:r>
              <a:endParaRPr lang="en-US" sz="1800" b="0" i="0" u="none" strike="noStrike" cap="none" dirty="0">
                <a:solidFill>
                  <a:schemeClr val="dk1"/>
                </a:solidFill>
                <a:ea typeface="Calibri" panose="020F0502020204030204" pitchFamily="34" charset="0"/>
                <a:sym typeface="Arial"/>
              </a:endParaRPr>
            </a:p>
          </p:txBody>
        </p:sp>
      </p:grpSp>
      <p:grpSp>
        <p:nvGrpSpPr>
          <p:cNvPr id="696" name="Google Shape;696;p9"/>
          <p:cNvGrpSpPr/>
          <p:nvPr/>
        </p:nvGrpSpPr>
        <p:grpSpPr>
          <a:xfrm>
            <a:off x="4099870" y="1852739"/>
            <a:ext cx="2264038" cy="1294799"/>
            <a:chOff x="3578760" y="2203920"/>
            <a:chExt cx="2264038" cy="643316"/>
          </a:xfrm>
        </p:grpSpPr>
        <p:sp>
          <p:nvSpPr>
            <p:cNvPr id="697" name="Google Shape;697;p9"/>
            <p:cNvSpPr/>
            <p:nvPr/>
          </p:nvSpPr>
          <p:spPr>
            <a:xfrm>
              <a:off x="3673347" y="2389205"/>
              <a:ext cx="2169451" cy="458031"/>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Đầu ra dự đoán của mô hình được so sánh với nhãn thực tế </a:t>
              </a:r>
              <a:endParaRPr sz="1400" b="0" i="0" u="none" strike="noStrike" cap="none" dirty="0">
                <a:solidFill>
                  <a:schemeClr val="dk1"/>
                </a:solidFill>
                <a:latin typeface="Arial"/>
                <a:ea typeface="Arial"/>
                <a:cs typeface="Aria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TÍNH TOÁN LỖI</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9" name="Google Shape;699;p9"/>
          <p:cNvGrpSpPr/>
          <p:nvPr/>
        </p:nvGrpSpPr>
        <p:grpSpPr>
          <a:xfrm>
            <a:off x="6972310" y="2491608"/>
            <a:ext cx="2345040" cy="647243"/>
            <a:chOff x="6408720" y="2203920"/>
            <a:chExt cx="2345040" cy="647243"/>
          </a:xfrm>
        </p:grpSpPr>
        <p:sp>
          <p:nvSpPr>
            <p:cNvPr id="700" name="Google Shape;700;p9"/>
            <p:cNvSpPr/>
            <p:nvPr/>
          </p:nvSpPr>
          <p:spPr>
            <a:xfrm>
              <a:off x="6524280" y="254484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CẬP NHẬT TRỌNG SỐ</a:t>
              </a:r>
              <a:endParaRPr sz="1800" b="0" i="0" u="none" strike="noStrike" cap="none" dirty="0">
                <a:solidFill>
                  <a:schemeClr val="dk1"/>
                </a:solidFill>
                <a:latin typeface="Arial"/>
                <a:ea typeface="Arial"/>
                <a:cs typeface="Arial"/>
                <a:sym typeface="Arial"/>
              </a:endParaRPr>
            </a:p>
          </p:txBody>
        </p:sp>
      </p:grpSp>
      <p:grpSp>
        <p:nvGrpSpPr>
          <p:cNvPr id="705" name="Google Shape;705;p9"/>
          <p:cNvGrpSpPr/>
          <p:nvPr/>
        </p:nvGrpSpPr>
        <p:grpSpPr>
          <a:xfrm>
            <a:off x="8326681" y="3850560"/>
            <a:ext cx="2427840" cy="810143"/>
            <a:chOff x="7805571" y="4201740"/>
            <a:chExt cx="2427840" cy="810143"/>
          </a:xfrm>
        </p:grpSpPr>
        <p:sp>
          <p:nvSpPr>
            <p:cNvPr id="706" name="Google Shape;706;p9"/>
            <p:cNvSpPr/>
            <p:nvPr/>
          </p:nvSpPr>
          <p:spPr>
            <a:xfrm>
              <a:off x="7946640" y="470556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07" name="Google Shape;707;p9"/>
            <p:cNvSpPr/>
            <p:nvPr/>
          </p:nvSpPr>
          <p:spPr>
            <a:xfrm>
              <a:off x="7805571" y="42017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LẶP LẠI QUÁ TRÌNH</a:t>
              </a:r>
              <a:endParaRPr sz="1800" b="0" i="0" u="none" strike="noStrike" cap="none" dirty="0">
                <a:solidFill>
                  <a:schemeClr val="dk1"/>
                </a:solidFill>
                <a:latin typeface="Arial"/>
                <a:ea typeface="Arial"/>
                <a:cs typeface="Arial"/>
                <a:sym typeface="Arial"/>
              </a:endParaRPr>
            </a:p>
          </p:txBody>
        </p:sp>
      </p:grpSp>
      <p:grpSp>
        <p:nvGrpSpPr>
          <p:cNvPr id="708" name="Google Shape;708;p9"/>
          <p:cNvGrpSpPr/>
          <p:nvPr/>
        </p:nvGrpSpPr>
        <p:grpSpPr>
          <a:xfrm>
            <a:off x="5519350" y="4013460"/>
            <a:ext cx="2241720" cy="1565452"/>
            <a:chOff x="4998240" y="4364640"/>
            <a:chExt cx="2241720" cy="647243"/>
          </a:xfrm>
        </p:grpSpPr>
        <p:sp>
          <p:nvSpPr>
            <p:cNvPr id="709" name="Google Shape;709;p9"/>
            <p:cNvSpPr/>
            <p:nvPr/>
          </p:nvSpPr>
          <p:spPr>
            <a:xfrm>
              <a:off x="5113800" y="4705560"/>
              <a:ext cx="2010600" cy="30632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Arial"/>
                <a:ea typeface="Arial"/>
                <a:cs typeface="Aria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LAN TRUYỀN NGƯỢC</a:t>
              </a:r>
              <a:endParaRPr sz="1800" b="0" i="0" u="none" strike="noStrike" cap="none" dirty="0">
                <a:solidFill>
                  <a:schemeClr val="dk1"/>
                </a:solidFill>
                <a:latin typeface="Arial"/>
                <a:ea typeface="Arial"/>
                <a:cs typeface="Arial"/>
                <a:sym typeface="Arial"/>
              </a:endParaRPr>
            </a:p>
          </p:txBody>
        </p:sp>
      </p:grpSp>
      <p:grpSp>
        <p:nvGrpSpPr>
          <p:cNvPr id="711" name="Google Shape;711;p9"/>
          <p:cNvGrpSpPr/>
          <p:nvPr/>
        </p:nvGrpSpPr>
        <p:grpSpPr>
          <a:xfrm>
            <a:off x="2670611" y="3789403"/>
            <a:ext cx="2381760" cy="1763852"/>
            <a:chOff x="2149501" y="4140583"/>
            <a:chExt cx="2381760" cy="1763852"/>
          </a:xfrm>
        </p:grpSpPr>
        <p:sp>
          <p:nvSpPr>
            <p:cNvPr id="712" name="Google Shape;712;p9"/>
            <p:cNvSpPr/>
            <p:nvPr/>
          </p:nvSpPr>
          <p:spPr>
            <a:xfrm>
              <a:off x="2269800" y="4705560"/>
              <a:ext cx="2189520" cy="119887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 Thực hiện các phép tính toán tương ứng với các trọng số của mô hình</a:t>
              </a:r>
              <a:endParaRPr sz="1400" b="0" i="0" u="none" strike="noStrike" cap="none" dirty="0">
                <a:solidFill>
                  <a:schemeClr val="dk1"/>
                </a:solidFill>
                <a:latin typeface="Arial"/>
                <a:ea typeface="Arial"/>
                <a:cs typeface="Arial"/>
                <a:sym typeface="Arial"/>
              </a:endParaRPr>
            </a:p>
          </p:txBody>
        </p:sp>
        <p:sp>
          <p:nvSpPr>
            <p:cNvPr id="713" name="Google Shape;713;p9"/>
            <p:cNvSpPr/>
            <p:nvPr/>
          </p:nvSpPr>
          <p:spPr>
            <a:xfrm>
              <a:off x="2149501" y="4140583"/>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CHUYỂN TIẾP</a:t>
              </a:r>
              <a:endParaRPr sz="1800" b="0" i="0" u="none" strike="noStrike" cap="none" dirty="0">
                <a:solidFill>
                  <a:schemeClr val="dk1"/>
                </a:solidFill>
                <a:latin typeface="Arial"/>
                <a:ea typeface="Arial"/>
                <a:cs typeface="Arial"/>
                <a:sym typeface="Arial"/>
              </a:endParaRPr>
            </a:p>
          </p:txBody>
        </p:sp>
      </p:grpSp>
      <p:sp>
        <p:nvSpPr>
          <p:cNvPr id="714" name="Google Shape;714;p9"/>
          <p:cNvSpPr/>
          <p:nvPr/>
        </p:nvSpPr>
        <p:spPr>
          <a:xfrm>
            <a:off x="1981152" y="455469"/>
            <a:ext cx="815310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C</a:t>
            </a:r>
            <a:r>
              <a:rPr lang="en-US" sz="2400" b="1" dirty="0">
                <a:solidFill>
                  <a:srgbClr val="202020"/>
                </a:solidFill>
                <a:latin typeface="Calibri"/>
                <a:ea typeface="Calibri"/>
                <a:cs typeface="Calibri"/>
                <a:sym typeface="Calibri"/>
              </a:rPr>
              <a:t>ÁCH THỨC HOẠT ĐỘNG</a:t>
            </a:r>
            <a:endParaRPr sz="2400" b="0" i="0" u="none" strike="noStrike" cap="none" dirty="0">
              <a:solidFill>
                <a:srgbClr val="202020"/>
              </a:solidFill>
              <a:latin typeface="Arial"/>
              <a:ea typeface="Arial"/>
              <a:cs typeface="Arial"/>
              <a:sym typeface="Arial"/>
            </a:endParaRPr>
          </a:p>
        </p:txBody>
      </p:sp>
      <p:sp>
        <p:nvSpPr>
          <p:cNvPr id="715" name="Google Shape;715;p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7" name="Google Shape;697;p9">
            <a:extLst>
              <a:ext uri="{FF2B5EF4-FFF2-40B4-BE49-F238E27FC236}">
                <a16:creationId xmlns:a16="http://schemas.microsoft.com/office/drawing/2014/main" id="{6F70BCE9-CA93-FFA2-1D39-D83FCB809576}"/>
              </a:ext>
            </a:extLst>
          </p:cNvPr>
          <p:cNvSpPr/>
          <p:nvPr/>
        </p:nvSpPr>
        <p:spPr>
          <a:xfrm>
            <a:off x="5626503" y="4454476"/>
            <a:ext cx="2010600" cy="92187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800" dirty="0">
                <a:effectLst/>
                <a:latin typeface="Times New Roman" panose="02020603050405020304" pitchFamily="18" charset="0"/>
                <a:ea typeface="Times New Roman" panose="02020603050405020304" pitchFamily="18" charset="0"/>
              </a:rPr>
              <a:t>Điều chỉnh các trọng số sao cho lỗi giảm dần </a:t>
            </a:r>
            <a:endParaRPr sz="1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5"/>
                                        </p:tgtEl>
                                        <p:attrNameLst>
                                          <p:attrName>style.visibility</p:attrName>
                                        </p:attrNameLst>
                                      </p:cBhvr>
                                      <p:to>
                                        <p:strVal val="visible"/>
                                      </p:to>
                                    </p:set>
                                    <p:anim calcmode="lin" valueType="num">
                                      <p:cBhvr additive="base">
                                        <p:cTn id="37" dur="500"/>
                                        <p:tgtEl>
                                          <p:spTgt spid="705"/>
                                        </p:tgtEl>
                                        <p:attrNameLst>
                                          <p:attrName>ppt_w</p:attrName>
                                        </p:attrNameLst>
                                      </p:cBhvr>
                                      <p:tavLst>
                                        <p:tav tm="0">
                                          <p:val>
                                            <p:strVal val="0"/>
                                          </p:val>
                                        </p:tav>
                                        <p:tav tm="100000">
                                          <p:val>
                                            <p:strVal val="#ppt_w"/>
                                          </p:val>
                                        </p:tav>
                                      </p:tavLst>
                                    </p:anim>
                                    <p:anim calcmode="lin" valueType="num">
                                      <p:cBhvr additive="base">
                                        <p:cTn id="38" dur="500"/>
                                        <p:tgtEl>
                                          <p:spTgt spid="70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03 :</a:t>
            </a:r>
            <a:endParaRPr sz="4800" b="0" i="0" u="none" strike="noStrike" cap="none" dirty="0">
              <a:solidFill>
                <a:schemeClr val="dk1"/>
              </a:solidFill>
              <a:latin typeface="Arial"/>
              <a:ea typeface="Arial"/>
              <a:cs typeface="Arial"/>
              <a:sym typeface="Arial"/>
            </a:endParaRPr>
          </a:p>
        </p:txBody>
      </p:sp>
      <p:grpSp>
        <p:nvGrpSpPr>
          <p:cNvPr id="805" name="Google Shape;805;p12"/>
          <p:cNvGrpSpPr/>
          <p:nvPr/>
        </p:nvGrpSpPr>
        <p:grpSpPr>
          <a:xfrm>
            <a:off x="5848919" y="1984685"/>
            <a:ext cx="5486399" cy="3425515"/>
            <a:chOff x="5876769" y="1770480"/>
            <a:chExt cx="5259520" cy="364680"/>
          </a:xfrm>
        </p:grpSpPr>
        <p:sp>
          <p:nvSpPr>
            <p:cNvPr id="806" name="Google Shape;806;p12"/>
            <p:cNvSpPr/>
            <p:nvPr/>
          </p:nvSpPr>
          <p:spPr>
            <a:xfrm>
              <a:off x="5876769" y="1863342"/>
              <a:ext cx="5259520" cy="10797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chemeClr val="dk1"/>
                  </a:solidFill>
                  <a:latin typeface="Calibri" panose="020F0502020204030204" pitchFamily="34" charset="0"/>
                  <a:ea typeface="Calibri" panose="020F0502020204030204" pitchFamily="34" charset="0"/>
                  <a:cs typeface="Calibri" panose="020F0502020204030204" pitchFamily="34" charset="0"/>
                </a:rPr>
                <a:t>PHƯƠNG PHÁP</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2116997" y="394705"/>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sp>
        <p:nvSpPr>
          <p:cNvPr id="627" name="Google Shape;627;p7"/>
          <p:cNvSpPr/>
          <p:nvPr/>
        </p:nvSpPr>
        <p:spPr>
          <a:xfrm>
            <a:off x="5202360" y="1735920"/>
            <a:ext cx="5986800" cy="1918440"/>
          </a:xfrm>
          <a:prstGeom prst="rect">
            <a:avLst/>
          </a:prstGeom>
          <a:noFill/>
          <a:ln>
            <a:noFill/>
          </a:ln>
        </p:spPr>
        <p:txBody>
          <a:bodyPr spcFirstLastPara="1" wrap="square" lIns="90000" tIns="45000" rIns="90000" bIns="45000" anchor="t" anchorCtr="0">
            <a:spAutoFit/>
          </a:bodyPr>
          <a:lstStyle/>
          <a:p>
            <a:pPr marL="0" marR="0" lvl="0" indent="0" algn="just" rtl="0">
              <a:lnSpc>
                <a:spcPct val="120000"/>
              </a:lnSpc>
              <a:spcBef>
                <a:spcPts val="0"/>
              </a:spcBef>
              <a:spcAft>
                <a:spcPts val="0"/>
              </a:spcAft>
              <a:buClr>
                <a:srgbClr val="000000"/>
              </a:buClr>
              <a:buSzPts val="2000"/>
              <a:buFont typeface="Arial"/>
              <a:buNone/>
            </a:pPr>
            <a:r>
              <a:rPr lang="en-US" sz="2000" b="0" i="0" u="none" strike="noStrike" cap="none">
                <a:solidFill>
                  <a:srgbClr val="FFFFFF"/>
                </a:solidFill>
                <a:latin typeface="Calibri"/>
                <a:ea typeface="Calibri"/>
                <a:cs typeface="Calibri"/>
                <a:sym typeface="Calibri"/>
              </a:rPr>
              <a:t>  PHP là ngôn ngữ xây dựng web phổ biến với tốc độ nhanh, được tối ưu hóa cho các ứng dụng web. Giúp lập trình viên dễ dàng xây dựng trang web với tốc độ nhanh. </a:t>
            </a:r>
            <a:endParaRPr sz="2000" b="0" i="0" u="none" strike="noStrike" cap="none">
              <a:solidFill>
                <a:schemeClr val="dk1"/>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630" name="Google Shape;630;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3074" name="Picture 2" descr="Kaggle - Wikipedia">
            <a:extLst>
              <a:ext uri="{FF2B5EF4-FFF2-40B4-BE49-F238E27FC236}">
                <a16:creationId xmlns:a16="http://schemas.microsoft.com/office/drawing/2014/main" id="{72E63C96-FD38-07C6-7C48-EEE461D0B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7" y="2577153"/>
            <a:ext cx="3438525" cy="1333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 Wikiversity">
            <a:extLst>
              <a:ext uri="{FF2B5EF4-FFF2-40B4-BE49-F238E27FC236}">
                <a16:creationId xmlns:a16="http://schemas.microsoft.com/office/drawing/2014/main" id="{6A433606-0418-FD30-C3FE-EF043B01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9699" y="1674920"/>
            <a:ext cx="3508160" cy="35081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ask 3 Release &amp; Free Samples | AppSeed Blog">
            <a:extLst>
              <a:ext uri="{FF2B5EF4-FFF2-40B4-BE49-F238E27FC236}">
                <a16:creationId xmlns:a16="http://schemas.microsoft.com/office/drawing/2014/main" id="{E8E5A7E4-6903-F46B-3362-DF1F34C2E2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180" y="1887570"/>
            <a:ext cx="4110480" cy="308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CÁC </a:t>
            </a:r>
            <a:r>
              <a:rPr lang="en-US" sz="2400" b="1" i="0" u="none" strike="noStrike" cap="none" dirty="0">
                <a:solidFill>
                  <a:schemeClr val="tx1"/>
                </a:solidFill>
                <a:latin typeface="Calibri"/>
                <a:ea typeface="Calibri"/>
                <a:cs typeface="Calibri"/>
                <a:sym typeface="Calibri"/>
              </a:rPr>
              <a:t>MÔ HÌNH SỬ DỤNG</a:t>
            </a:r>
            <a:endParaRPr sz="2400" b="0" i="0" u="none" strike="noStrike" cap="none" dirty="0">
              <a:solidFill>
                <a:schemeClr val="tx1"/>
              </a:solidFill>
              <a:latin typeface="Arial"/>
              <a:ea typeface="Arial"/>
              <a:cs typeface="Arial"/>
              <a:sym typeface="Arial"/>
            </a:endParaRPr>
          </a:p>
        </p:txBody>
      </p:sp>
      <p:pic>
        <p:nvPicPr>
          <p:cNvPr id="4098" name="Picture 2" descr="Thuật toán CNN là gì? Cấu trúc mạng Convolutional Neural Network | TopDev">
            <a:extLst>
              <a:ext uri="{FF2B5EF4-FFF2-40B4-BE49-F238E27FC236}">
                <a16:creationId xmlns:a16="http://schemas.microsoft.com/office/drawing/2014/main" id="{B800B92C-7F5C-7148-8341-F05FB4620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6000" y="959709"/>
            <a:ext cx="6421844" cy="19771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nn14">
            <a:extLst>
              <a:ext uri="{FF2B5EF4-FFF2-40B4-BE49-F238E27FC236}">
                <a16:creationId xmlns:a16="http://schemas.microsoft.com/office/drawing/2014/main" id="{0084380C-A2C5-A734-2E76-713E33B9DA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234" y="5120570"/>
            <a:ext cx="8715375" cy="12477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nn13">
            <a:extLst>
              <a:ext uri="{FF2B5EF4-FFF2-40B4-BE49-F238E27FC236}">
                <a16:creationId xmlns:a16="http://schemas.microsoft.com/office/drawing/2014/main" id="{1A3A3AA5-B228-9E59-4B89-BA949024C6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2311" y="2983522"/>
            <a:ext cx="6944191" cy="196752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39;p10">
            <a:extLst>
              <a:ext uri="{FF2B5EF4-FFF2-40B4-BE49-F238E27FC236}">
                <a16:creationId xmlns:a16="http://schemas.microsoft.com/office/drawing/2014/main" id="{AC4869FF-1321-2C4D-F011-9CAA9402834F}"/>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1944719" y="425632"/>
            <a:ext cx="61865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202020"/>
                </a:solidFill>
                <a:latin typeface="Calibri"/>
                <a:ea typeface="Calibri"/>
                <a:cs typeface="Calibri"/>
                <a:sym typeface="Calibri"/>
              </a:rPr>
              <a:t>H</a:t>
            </a:r>
            <a:r>
              <a:rPr lang="en-US" sz="2400" b="1" i="0" u="none" strike="noStrike" cap="none" dirty="0">
                <a:solidFill>
                  <a:srgbClr val="202020"/>
                </a:solidFill>
                <a:latin typeface="Calibri"/>
                <a:ea typeface="Calibri"/>
                <a:cs typeface="Calibri"/>
                <a:sym typeface="Calibri"/>
              </a:rPr>
              <a:t>UẤN LUYỆN VÀ ĐÁNH GIÁ MÔ HÌNH</a:t>
            </a:r>
            <a:endParaRPr lang="en-US" sz="2400" b="0" i="0" u="none" strike="noStrike" cap="none" dirty="0">
              <a:solidFill>
                <a:srgbClr val="202020"/>
              </a:solidFill>
              <a:latin typeface="Arial"/>
              <a:ea typeface="Arial"/>
              <a:cs typeface="Arial"/>
              <a:sym typeface="Arial"/>
            </a:endParaRPr>
          </a:p>
        </p:txBody>
      </p:sp>
      <p:grpSp>
        <p:nvGrpSpPr>
          <p:cNvPr id="2" name="Google Shape;649;p8">
            <a:extLst>
              <a:ext uri="{FF2B5EF4-FFF2-40B4-BE49-F238E27FC236}">
                <a16:creationId xmlns:a16="http://schemas.microsoft.com/office/drawing/2014/main" id="{28EFE5FF-4CC4-6AD8-17A1-5998870D3C4B}"/>
              </a:ext>
            </a:extLst>
          </p:cNvPr>
          <p:cNvGrpSpPr/>
          <p:nvPr/>
        </p:nvGrpSpPr>
        <p:grpSpPr>
          <a:xfrm>
            <a:off x="0" y="3023461"/>
            <a:ext cx="6186557" cy="579240"/>
            <a:chOff x="573840" y="5357520"/>
            <a:chExt cx="5266080" cy="579240"/>
          </a:xfrm>
        </p:grpSpPr>
        <p:sp>
          <p:nvSpPr>
            <p:cNvPr id="5" name="Google Shape;652;p8">
              <a:extLst>
                <a:ext uri="{FF2B5EF4-FFF2-40B4-BE49-F238E27FC236}">
                  <a16:creationId xmlns:a16="http://schemas.microsoft.com/office/drawing/2014/main" id="{0F0F5603-998E-E58A-158B-7464ECE5727F}"/>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Xây</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dựng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kiến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trúc</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653;p8">
              <a:extLst>
                <a:ext uri="{FF2B5EF4-FFF2-40B4-BE49-F238E27FC236}">
                  <a16:creationId xmlns:a16="http://schemas.microsoft.com/office/drawing/2014/main" id="{E8FC2DBD-8578-9611-206C-D80679E0D285}"/>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Thu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thập</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và</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xử</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lý</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dữ</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liệu</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8" name="Google Shape;649;p8">
            <a:extLst>
              <a:ext uri="{FF2B5EF4-FFF2-40B4-BE49-F238E27FC236}">
                <a16:creationId xmlns:a16="http://schemas.microsoft.com/office/drawing/2014/main" id="{8F3362C6-626E-9AA2-E71B-FCDB7C8F2C30}"/>
              </a:ext>
            </a:extLst>
          </p:cNvPr>
          <p:cNvGrpSpPr/>
          <p:nvPr/>
        </p:nvGrpSpPr>
        <p:grpSpPr>
          <a:xfrm>
            <a:off x="5881694" y="3023461"/>
            <a:ext cx="6310306" cy="579240"/>
            <a:chOff x="573840" y="5357520"/>
            <a:chExt cx="5266080" cy="579240"/>
          </a:xfrm>
        </p:grpSpPr>
        <p:sp>
          <p:nvSpPr>
            <p:cNvPr id="9" name="Google Shape;652;p8">
              <a:extLst>
                <a:ext uri="{FF2B5EF4-FFF2-40B4-BE49-F238E27FC236}">
                  <a16:creationId xmlns:a16="http://schemas.microsoft.com/office/drawing/2014/main" id="{50B235B7-01C8-C494-3136-036BC516EC2C}"/>
                </a:ext>
              </a:extLst>
            </p:cNvPr>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Đánh</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giá</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Google Shape;653;p8">
              <a:extLst>
                <a:ext uri="{FF2B5EF4-FFF2-40B4-BE49-F238E27FC236}">
                  <a16:creationId xmlns:a16="http://schemas.microsoft.com/office/drawing/2014/main" id="{331590D9-395A-5207-B578-94080BE6410E}"/>
                </a:ext>
              </a:extLst>
            </p:cNvPr>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pPr algn="ct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Huấn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luyện</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mô</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hình</a:t>
              </a:r>
              <a:endPar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3" name="Google Shape;739;p10">
            <a:extLst>
              <a:ext uri="{FF2B5EF4-FFF2-40B4-BE49-F238E27FC236}">
                <a16:creationId xmlns:a16="http://schemas.microsoft.com/office/drawing/2014/main" id="{9CB12F24-9013-52CC-59AB-ABF6A18B19B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259171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chemeClr val="tx1"/>
                </a:solidFill>
                <a:latin typeface="Calibri"/>
                <a:ea typeface="Calibri"/>
                <a:cs typeface="Calibri"/>
                <a:sym typeface="Calibri"/>
              </a:rPr>
              <a:t>DỮ LIỆU</a:t>
            </a:r>
            <a:endParaRPr sz="2400" b="0" i="0" u="none" strike="noStrike" cap="none" dirty="0">
              <a:solidFill>
                <a:schemeClr val="tx1"/>
              </a:solidFill>
              <a:latin typeface="Arial"/>
              <a:ea typeface="Arial"/>
              <a:cs typeface="Arial"/>
              <a:sym typeface="Arial"/>
            </a:endParaRPr>
          </a:p>
        </p:txBody>
      </p:sp>
      <p:pic>
        <p:nvPicPr>
          <p:cNvPr id="5" name="Picture 4">
            <a:extLst>
              <a:ext uri="{FF2B5EF4-FFF2-40B4-BE49-F238E27FC236}">
                <a16:creationId xmlns:a16="http://schemas.microsoft.com/office/drawing/2014/main" id="{74580C57-1BD7-7610-C599-FA5211D65DD1}"/>
              </a:ext>
            </a:extLst>
          </p:cNvPr>
          <p:cNvPicPr>
            <a:picLocks noChangeAspect="1"/>
          </p:cNvPicPr>
          <p:nvPr/>
        </p:nvPicPr>
        <p:blipFill>
          <a:blip r:embed="rId3"/>
          <a:stretch>
            <a:fillRect/>
          </a:stretch>
        </p:blipFill>
        <p:spPr>
          <a:xfrm>
            <a:off x="1524000" y="1312941"/>
            <a:ext cx="9478456" cy="4497923"/>
          </a:xfrm>
          <a:prstGeom prst="rect">
            <a:avLst/>
          </a:prstGeom>
        </p:spPr>
      </p:pic>
      <p:sp>
        <p:nvSpPr>
          <p:cNvPr id="2" name="Google Shape;739;p10">
            <a:extLst>
              <a:ext uri="{FF2B5EF4-FFF2-40B4-BE49-F238E27FC236}">
                <a16:creationId xmlns:a16="http://schemas.microsoft.com/office/drawing/2014/main" id="{F1E5D693-EC77-2155-5A82-4F898CAD4E10}"/>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16"/>
          <p:cNvGrpSpPr/>
          <p:nvPr/>
        </p:nvGrpSpPr>
        <p:grpSpPr>
          <a:xfrm>
            <a:off x="2386080" y="0"/>
            <a:ext cx="3314880" cy="6857640"/>
            <a:chOff x="2386080" y="0"/>
            <a:chExt cx="3314880" cy="6857640"/>
          </a:xfrm>
        </p:grpSpPr>
        <p:sp>
          <p:nvSpPr>
            <p:cNvPr id="840" name="Google Shape;840;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2" name="Google Shape;852;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3" name="Google Shape;853;p16"/>
          <p:cNvGrpSpPr/>
          <p:nvPr/>
        </p:nvGrpSpPr>
        <p:grpSpPr>
          <a:xfrm>
            <a:off x="5867401" y="2917214"/>
            <a:ext cx="4937098" cy="3011197"/>
            <a:chOff x="5904960" y="1758043"/>
            <a:chExt cx="5259520" cy="377117"/>
          </a:xfrm>
        </p:grpSpPr>
        <p:sp>
          <p:nvSpPr>
            <p:cNvPr id="854" name="Google Shape;854;p16"/>
            <p:cNvSpPr/>
            <p:nvPr/>
          </p:nvSpPr>
          <p:spPr>
            <a:xfrm>
              <a:off x="5904960" y="1758043"/>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DEMO</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55" name="Google Shape;855;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7" name="Google Shape;857;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05 :</a:t>
            </a:r>
            <a:endParaRPr sz="4800" b="0" i="0" u="none" strike="noStrike" cap="none" dirty="0">
              <a:solidFill>
                <a:schemeClr val="dk1"/>
              </a:solidFill>
              <a:latin typeface="Arial"/>
              <a:ea typeface="Arial"/>
              <a:cs typeface="Arial"/>
              <a:sym typeface="Arial"/>
            </a:endParaRPr>
          </a:p>
        </p:txBody>
      </p:sp>
      <p:grpSp>
        <p:nvGrpSpPr>
          <p:cNvPr id="877" name="Google Shape;877;p17"/>
          <p:cNvGrpSpPr/>
          <p:nvPr/>
        </p:nvGrpSpPr>
        <p:grpSpPr>
          <a:xfrm>
            <a:off x="5576209" y="967832"/>
            <a:ext cx="6400799" cy="3762815"/>
            <a:chOff x="5791025" y="1770480"/>
            <a:chExt cx="5259520" cy="471248"/>
          </a:xfrm>
        </p:grpSpPr>
        <p:sp>
          <p:nvSpPr>
            <p:cNvPr id="878" name="Google Shape;878;p17"/>
            <p:cNvSpPr/>
            <p:nvPr/>
          </p:nvSpPr>
          <p:spPr>
            <a:xfrm>
              <a:off x="5791025" y="1952820"/>
              <a:ext cx="5259520" cy="28890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dirty="0">
                  <a:solidFill>
                    <a:schemeClr val="dk1"/>
                  </a:solidFill>
                  <a:latin typeface="Calibri" panose="020F0502020204030204" pitchFamily="34" charset="0"/>
                  <a:ea typeface="Calibri" panose="020F0502020204030204" pitchFamily="34" charset="0"/>
                  <a:cs typeface="Calibri" panose="020F0502020204030204" pitchFamily="34" charset="0"/>
                </a:rPr>
                <a:t>KẾT QUẢ,</a:t>
              </a: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KẾT LUẬN,</a:t>
              </a:r>
              <a:endParaRPr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HƯỚNG PHÁT TRIỂN</a:t>
              </a:r>
              <a:endParaRPr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E80000"/>
                </a:solidFill>
                <a:latin typeface="Calibri"/>
                <a:ea typeface="Calibri"/>
                <a:cs typeface="Calibri"/>
                <a:sym typeface="Calibri"/>
              </a:rPr>
              <a:t>KẾT QUẢ</a:t>
            </a:r>
            <a:endParaRPr sz="2400" b="0" i="0" u="none" strike="noStrike" cap="none" dirty="0">
              <a:solidFill>
                <a:srgbClr val="E80000"/>
              </a:solidFill>
              <a:latin typeface="Arial"/>
              <a:ea typeface="Arial"/>
              <a:cs typeface="Arial"/>
              <a:sym typeface="Arial"/>
            </a:endParaRPr>
          </a:p>
        </p:txBody>
      </p:sp>
      <p:sp>
        <p:nvSpPr>
          <p:cNvPr id="832" name="Google Shape;832;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pic>
        <p:nvPicPr>
          <p:cNvPr id="2" name="Picture 1" descr="A screenshot of a screenshot of a chest x-ray&#10;&#10;Description automatically generated">
            <a:extLst>
              <a:ext uri="{FF2B5EF4-FFF2-40B4-BE49-F238E27FC236}">
                <a16:creationId xmlns:a16="http://schemas.microsoft.com/office/drawing/2014/main" id="{C291FBA5-AFD6-588B-177E-808204F18BE6}"/>
              </a:ext>
            </a:extLst>
          </p:cNvPr>
          <p:cNvPicPr>
            <a:picLocks noChangeAspect="1"/>
          </p:cNvPicPr>
          <p:nvPr/>
        </p:nvPicPr>
        <p:blipFill>
          <a:blip r:embed="rId3"/>
          <a:stretch>
            <a:fillRect/>
          </a:stretch>
        </p:blipFill>
        <p:spPr>
          <a:xfrm>
            <a:off x="2187310" y="1444307"/>
            <a:ext cx="3398520" cy="3825240"/>
          </a:xfrm>
          <a:prstGeom prst="rect">
            <a:avLst/>
          </a:prstGeom>
        </p:spPr>
      </p:pic>
      <p:pic>
        <p:nvPicPr>
          <p:cNvPr id="3" name="Picture 2" descr="A x-ray of a person's chest&#10;&#10;Description automatically generated">
            <a:extLst>
              <a:ext uri="{FF2B5EF4-FFF2-40B4-BE49-F238E27FC236}">
                <a16:creationId xmlns:a16="http://schemas.microsoft.com/office/drawing/2014/main" id="{A29CC690-4AA3-3ABB-91A8-76F4A199AE3D}"/>
              </a:ext>
            </a:extLst>
          </p:cNvPr>
          <p:cNvPicPr>
            <a:picLocks noChangeAspect="1"/>
          </p:cNvPicPr>
          <p:nvPr/>
        </p:nvPicPr>
        <p:blipFill>
          <a:blip r:embed="rId4"/>
          <a:stretch>
            <a:fillRect/>
          </a:stretch>
        </p:blipFill>
        <p:spPr>
          <a:xfrm>
            <a:off x="6606171" y="1444307"/>
            <a:ext cx="3345180" cy="39693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2" name="Google Shape;487;p2">
            <a:extLst>
              <a:ext uri="{FF2B5EF4-FFF2-40B4-BE49-F238E27FC236}">
                <a16:creationId xmlns:a16="http://schemas.microsoft.com/office/drawing/2014/main" id="{2A9E0440-5BC6-C748-ADEA-FB40F7EB6128}"/>
              </a:ext>
            </a:extLst>
          </p:cNvPr>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 name="Picture 2" descr="A blue and white logo&#10;&#10;Description automatically generated">
            <a:extLst>
              <a:ext uri="{FF2B5EF4-FFF2-40B4-BE49-F238E27FC236}">
                <a16:creationId xmlns:a16="http://schemas.microsoft.com/office/drawing/2014/main" id="{2AAF6D22-68A2-E131-737D-71E12E78A6FD}"/>
              </a:ext>
            </a:extLst>
          </p:cNvPr>
          <p:cNvPicPr>
            <a:picLocks noChangeAspect="1"/>
          </p:cNvPicPr>
          <p:nvPr/>
        </p:nvPicPr>
        <p:blipFill>
          <a:blip r:embed="rId3"/>
          <a:stretch>
            <a:fillRect/>
          </a:stretch>
        </p:blipFill>
        <p:spPr>
          <a:xfrm>
            <a:off x="0" y="0"/>
            <a:ext cx="2077515" cy="2077515"/>
          </a:xfrm>
          <a:prstGeom prst="rect">
            <a:avLst/>
          </a:prstGeom>
        </p:spPr>
      </p:pic>
      <p:sp>
        <p:nvSpPr>
          <p:cNvPr id="4" name="Google Shape;470;p1">
            <a:extLst>
              <a:ext uri="{FF2B5EF4-FFF2-40B4-BE49-F238E27FC236}">
                <a16:creationId xmlns:a16="http://schemas.microsoft.com/office/drawing/2014/main" id="{89F818BE-FC7C-D322-E99F-B70138F9A844}"/>
              </a:ext>
            </a:extLst>
          </p:cNvPr>
          <p:cNvSpPr/>
          <p:nvPr/>
        </p:nvSpPr>
        <p:spPr>
          <a:xfrm>
            <a:off x="377090" y="278928"/>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70C0"/>
                </a:solidFill>
                <a:latin typeface="Arial"/>
                <a:ea typeface="Arial"/>
                <a:cs typeface="Arial"/>
                <a:sym typeface="Arial"/>
              </a:rPr>
              <a:t>ĐẠI HỌC TRÀ VINH</a:t>
            </a:r>
            <a:endParaRPr sz="4000" b="1" i="0" u="none" strike="noStrike" cap="none" dirty="0">
              <a:solidFill>
                <a:srgbClr val="0070C0"/>
              </a:solidFill>
              <a:latin typeface="Arial"/>
              <a:ea typeface="Arial"/>
              <a:cs typeface="Arial"/>
              <a:sym typeface="Arial"/>
            </a:endParaRPr>
          </a:p>
        </p:txBody>
      </p:sp>
      <p:sp>
        <p:nvSpPr>
          <p:cNvPr id="5" name="Google Shape;471;p1">
            <a:extLst>
              <a:ext uri="{FF2B5EF4-FFF2-40B4-BE49-F238E27FC236}">
                <a16:creationId xmlns:a16="http://schemas.microsoft.com/office/drawing/2014/main" id="{4B1A0AAC-4A72-B47F-5D3A-5F165411BDFA}"/>
              </a:ext>
            </a:extLst>
          </p:cNvPr>
          <p:cNvSpPr/>
          <p:nvPr/>
        </p:nvSpPr>
        <p:spPr>
          <a:xfrm>
            <a:off x="2844006" y="1093255"/>
            <a:ext cx="650398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accent4"/>
                </a:solidFill>
                <a:latin typeface="Arial"/>
                <a:ea typeface="Arial"/>
                <a:cs typeface="Arial"/>
                <a:sym typeface="Arial"/>
              </a:rPr>
              <a:t>KHOA KỸ THUẬT VÀ CÔNG NGHỆ </a:t>
            </a:r>
          </a:p>
        </p:txBody>
      </p:sp>
      <p:sp>
        <p:nvSpPr>
          <p:cNvPr id="6" name="Google Shape;465;p1">
            <a:extLst>
              <a:ext uri="{FF2B5EF4-FFF2-40B4-BE49-F238E27FC236}">
                <a16:creationId xmlns:a16="http://schemas.microsoft.com/office/drawing/2014/main" id="{A479CE02-27FB-D3B6-5506-91B5C67D2035}"/>
              </a:ext>
            </a:extLst>
          </p:cNvPr>
          <p:cNvSpPr txBox="1">
            <a:spLocks/>
          </p:cNvSpPr>
          <p:nvPr/>
        </p:nvSpPr>
        <p:spPr>
          <a:xfrm>
            <a:off x="4270738" y="1709997"/>
            <a:ext cx="3650524" cy="365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1800"/>
            </a:pPr>
            <a:r>
              <a:rPr lang="en-US" sz="1800">
                <a:solidFill>
                  <a:schemeClr val="dk1"/>
                </a:solidFill>
              </a:rPr>
              <a:t>Bộ môn Công nghệ Thông tin</a:t>
            </a:r>
            <a:endParaRPr lang="en-US" sz="1800" dirty="0">
              <a:solidFill>
                <a:schemeClr val="dk1"/>
              </a:solidFill>
            </a:endParaRPr>
          </a:p>
        </p:txBody>
      </p:sp>
      <p:sp>
        <p:nvSpPr>
          <p:cNvPr id="7" name="Google Shape;463;p1">
            <a:extLst>
              <a:ext uri="{FF2B5EF4-FFF2-40B4-BE49-F238E27FC236}">
                <a16:creationId xmlns:a16="http://schemas.microsoft.com/office/drawing/2014/main" id="{E3366FF0-6497-1625-702A-7B44D8D75C46}"/>
              </a:ext>
            </a:extLst>
          </p:cNvPr>
          <p:cNvSpPr txBox="1"/>
          <p:nvPr/>
        </p:nvSpPr>
        <p:spPr>
          <a:xfrm>
            <a:off x="1543542" y="2228712"/>
            <a:ext cx="9104914"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dirty="0">
                <a:solidFill>
                  <a:srgbClr val="ED1C2A"/>
                </a:solidFill>
                <a:latin typeface="Calibri"/>
                <a:ea typeface="Calibri"/>
                <a:cs typeface="Calibri"/>
                <a:sym typeface="Calibri"/>
              </a:rPr>
              <a:t>ĐỀ TÀI:</a:t>
            </a:r>
          </a:p>
          <a:p>
            <a:pPr marL="0" marR="0" lvl="0" indent="0" algn="ctr" rtl="0">
              <a:lnSpc>
                <a:spcPct val="100000"/>
              </a:lnSpc>
              <a:spcBef>
                <a:spcPts val="0"/>
              </a:spcBef>
              <a:spcAft>
                <a:spcPts val="0"/>
              </a:spcAft>
              <a:buClr>
                <a:srgbClr val="000000"/>
              </a:buClr>
              <a:buSzPts val="3600"/>
              <a:buFont typeface="Arial"/>
              <a:buNone/>
            </a:pPr>
            <a:r>
              <a:rPr lang="vi-VN" sz="3600" b="1" i="0" u="none" strike="noStrike" cap="none" dirty="0">
                <a:solidFill>
                  <a:srgbClr val="ED1C2A"/>
                </a:solidFill>
                <a:latin typeface="Calibri"/>
                <a:ea typeface="Calibri"/>
                <a:cs typeface="Calibri"/>
                <a:sym typeface="Calibri"/>
              </a:rPr>
              <a:t>PHÁT HIỆN BẤT THƯỜNG TRONG ẢNH Y KHOA</a:t>
            </a:r>
          </a:p>
        </p:txBody>
      </p:sp>
      <p:sp>
        <p:nvSpPr>
          <p:cNvPr id="8" name="Google Shape;469;p1">
            <a:extLst>
              <a:ext uri="{FF2B5EF4-FFF2-40B4-BE49-F238E27FC236}">
                <a16:creationId xmlns:a16="http://schemas.microsoft.com/office/drawing/2014/main" id="{B792F7A2-9F87-AD95-5733-1E08FC731AF5}"/>
              </a:ext>
            </a:extLst>
          </p:cNvPr>
          <p:cNvSpPr txBox="1"/>
          <p:nvPr/>
        </p:nvSpPr>
        <p:spPr>
          <a:xfrm>
            <a:off x="3867149" y="5922648"/>
            <a:ext cx="445769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i="1" dirty="0" err="1">
                <a:solidFill>
                  <a:srgbClr val="595959"/>
                </a:solidFill>
                <a:latin typeface="Times New Roman"/>
                <a:ea typeface="Times New Roman"/>
                <a:cs typeface="Times New Roman"/>
                <a:sym typeface="Times New Roman"/>
              </a:rPr>
              <a:t>Trà</a:t>
            </a:r>
            <a:r>
              <a:rPr lang="en-US" sz="1800" i="1" dirty="0">
                <a:solidFill>
                  <a:srgbClr val="595959"/>
                </a:solidFill>
                <a:latin typeface="Times New Roman"/>
                <a:ea typeface="Times New Roman"/>
                <a:cs typeface="Times New Roman"/>
                <a:sym typeface="Times New Roman"/>
              </a:rPr>
              <a:t> Vinh</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17</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07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2024</a:t>
            </a:r>
            <a:endParaRPr sz="1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KẾT LUẬN</a:t>
            </a:r>
            <a:endParaRPr lang="en-US" sz="2400" b="0" i="0" u="none" strike="noStrike" cap="none" dirty="0">
              <a:solidFill>
                <a:schemeClr val="dk1"/>
              </a:solidFill>
              <a:latin typeface="Arial"/>
              <a:ea typeface="Arial"/>
              <a:cs typeface="Arial"/>
              <a:sym typeface="Arial"/>
            </a:endParaRPr>
          </a:p>
        </p:txBody>
      </p:sp>
      <p:grpSp>
        <p:nvGrpSpPr>
          <p:cNvPr id="887" name="Google Shape;887;p18"/>
          <p:cNvGrpSpPr/>
          <p:nvPr/>
        </p:nvGrpSpPr>
        <p:grpSpPr>
          <a:xfrm>
            <a:off x="2273541" y="3734160"/>
            <a:ext cx="2400222" cy="2153392"/>
            <a:chOff x="3216730" y="4110749"/>
            <a:chExt cx="2400222" cy="2153392"/>
          </a:xfrm>
        </p:grpSpPr>
        <p:sp>
          <p:nvSpPr>
            <p:cNvPr id="888" name="Google Shape;888;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9" name="Google Shape;889;p18"/>
            <p:cNvSpPr/>
            <p:nvPr/>
          </p:nvSpPr>
          <p:spPr>
            <a:xfrm>
              <a:off x="3299517" y="4350807"/>
              <a:ext cx="2008415"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Minh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rPr>
                <a:t>hoạ</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rPr>
                <a:t>giao</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rPr>
                <a:t>diện</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rPr>
                <a:t>đơn</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rPr>
                <a:t>giản</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tương</a:t>
              </a:r>
              <a:r>
                <a:rPr lang="en-US" sz="18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đối</a:t>
              </a:r>
              <a:endParaRPr sz="1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grpSp>
        <p:nvGrpSpPr>
          <p:cNvPr id="890" name="Google Shape;890;p18"/>
          <p:cNvGrpSpPr/>
          <p:nvPr/>
        </p:nvGrpSpPr>
        <p:grpSpPr>
          <a:xfrm>
            <a:off x="2286000" y="1371600"/>
            <a:ext cx="7620000" cy="2153392"/>
            <a:chOff x="3229189" y="1748189"/>
            <a:chExt cx="2400222" cy="2153392"/>
          </a:xfrm>
        </p:grpSpPr>
        <p:sp>
          <p:nvSpPr>
            <p:cNvPr id="891" name="Google Shape;891;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2" name="Google Shape;892;p18"/>
            <p:cNvSpPr/>
            <p:nvPr/>
          </p:nvSpPr>
          <p:spPr>
            <a:xfrm>
              <a:off x="3433185" y="2570482"/>
              <a:ext cx="199223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dirty="0">
                  <a:effectLst/>
                  <a:latin typeface="Calibri" panose="020F0502020204030204" pitchFamily="34" charset="0"/>
                  <a:ea typeface="Calibri" panose="020F0502020204030204" pitchFamily="34" charset="0"/>
                  <a:cs typeface="Calibri" panose="020F0502020204030204" pitchFamily="34" charset="0"/>
                </a:rPr>
                <a:t>Phát triển và ứng dụng các mô hình học sâu </a:t>
              </a:r>
              <a:endParaRPr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grpSp>
      <p:grpSp>
        <p:nvGrpSpPr>
          <p:cNvPr id="893" name="Google Shape;893;p18"/>
          <p:cNvGrpSpPr/>
          <p:nvPr/>
        </p:nvGrpSpPr>
        <p:grpSpPr>
          <a:xfrm>
            <a:off x="7752821" y="3678358"/>
            <a:ext cx="2205506" cy="2153392"/>
            <a:chOff x="6541160" y="4110749"/>
            <a:chExt cx="2205506" cy="2153392"/>
          </a:xfrm>
        </p:grpSpPr>
        <p:sp>
          <p:nvSpPr>
            <p:cNvPr id="894" name="Google Shape;894;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5" name="Google Shape;895;p18"/>
            <p:cNvSpPr/>
            <p:nvPr/>
          </p:nvSpPr>
          <p:spPr>
            <a:xfrm>
              <a:off x="6585851" y="4350807"/>
              <a:ext cx="216081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Hiệu</a:t>
              </a:r>
              <a:r>
                <a:rPr lang="en-US" sz="1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suất</a:t>
              </a:r>
              <a:r>
                <a:rPr lang="en-US" sz="1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tốt</a:t>
              </a:r>
              <a:endParaRPr sz="18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grpSp>
      <p:sp>
        <p:nvSpPr>
          <p:cNvPr id="896" name="Google Shape;896;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dirty="0">
                <a:solidFill>
                  <a:srgbClr val="426687"/>
                </a:solidFill>
                <a:latin typeface="Arial"/>
                <a:ea typeface="Arial"/>
                <a:cs typeface="Arial"/>
                <a:sym typeface="Arial"/>
              </a:rPr>
              <a:t>1</a:t>
            </a:r>
            <a:endParaRPr sz="5400" b="0" i="0" u="none" strike="noStrike" cap="none" dirty="0">
              <a:solidFill>
                <a:srgbClr val="426687"/>
              </a:solidFill>
              <a:latin typeface="Arial"/>
              <a:ea typeface="Arial"/>
              <a:cs typeface="Arial"/>
              <a:sym typeface="Arial"/>
            </a:endParaRPr>
          </a:p>
        </p:txBody>
      </p:sp>
      <p:sp>
        <p:nvSpPr>
          <p:cNvPr id="897" name="Google Shape;897;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8" name="Google Shape;898;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500"/>
                                        <p:tgtEl>
                                          <p:spTgt spid="89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6"/>
                                        </p:tgtEl>
                                        <p:attrNameLst>
                                          <p:attrName>style.visibility</p:attrName>
                                        </p:attrNameLst>
                                      </p:cBhvr>
                                      <p:to>
                                        <p:strVal val="visible"/>
                                      </p:to>
                                    </p:set>
                                    <p:animEffect transition="in" filter="fade">
                                      <p:cBhvr>
                                        <p:cTn id="11" dur="500"/>
                                        <p:tgtEl>
                                          <p:spTgt spid="89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7"/>
                                        </p:tgtEl>
                                        <p:attrNameLst>
                                          <p:attrName>style.visibility</p:attrName>
                                        </p:attrNameLst>
                                      </p:cBhvr>
                                      <p:to>
                                        <p:strVal val="visible"/>
                                      </p:to>
                                    </p:set>
                                    <p:animEffect transition="in" filter="fade">
                                      <p:cBhvr>
                                        <p:cTn id="16" dur="500"/>
                                        <p:tgtEl>
                                          <p:spTgt spid="887"/>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7"/>
                                        </p:tgtEl>
                                        <p:attrNameLst>
                                          <p:attrName>style.visibility</p:attrName>
                                        </p:attrNameLst>
                                      </p:cBhvr>
                                      <p:to>
                                        <p:strVal val="visible"/>
                                      </p:to>
                                    </p:set>
                                    <p:animEffect transition="in" filter="fade">
                                      <p:cBhvr>
                                        <p:cTn id="20" dur="500"/>
                                        <p:tgtEl>
                                          <p:spTgt spid="89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3"/>
                                        </p:tgtEl>
                                        <p:attrNameLst>
                                          <p:attrName>style.visibility</p:attrName>
                                        </p:attrNameLst>
                                      </p:cBhvr>
                                      <p:to>
                                        <p:strVal val="visible"/>
                                      </p:to>
                                    </p:set>
                                    <p:animEffect transition="in" filter="fade">
                                      <p:cBhvr>
                                        <p:cTn id="25" dur="500"/>
                                        <p:tgtEl>
                                          <p:spTgt spid="893"/>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8"/>
                                        </p:tgtEl>
                                        <p:attrNameLst>
                                          <p:attrName>style.visibility</p:attrName>
                                        </p:attrNameLst>
                                      </p:cBhvr>
                                      <p:to>
                                        <p:strVal val="visible"/>
                                      </p:to>
                                    </p:set>
                                    <p:animEffect transition="in" filter="fade">
                                      <p:cBhvr>
                                        <p:cTn id="29" dur="500"/>
                                        <p:tgtEl>
                                          <p:spTgt spid="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20"/>
          <p:cNvPicPr preferRelativeResize="0"/>
          <p:nvPr/>
        </p:nvPicPr>
        <p:blipFill rotWithShape="1">
          <a:blip r:embed="rId3">
            <a:alphaModFix amt="10000"/>
          </a:blip>
          <a:srcRect/>
          <a:stretch/>
        </p:blipFill>
        <p:spPr>
          <a:xfrm>
            <a:off x="0" y="0"/>
            <a:ext cx="12192000" cy="6884043"/>
          </a:xfrm>
          <a:prstGeom prst="rect">
            <a:avLst/>
          </a:prstGeom>
          <a:noFill/>
          <a:ln>
            <a:noFill/>
          </a:ln>
        </p:spPr>
      </p:pic>
      <p:sp>
        <p:nvSpPr>
          <p:cNvPr id="407" name="Google Shape;407;p20"/>
          <p:cNvSpPr/>
          <p:nvPr/>
        </p:nvSpPr>
        <p:spPr>
          <a:xfrm>
            <a:off x="2210476" y="1078462"/>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vi-VN" sz="1800" dirty="0">
                <a:solidFill>
                  <a:schemeClr val="bg1"/>
                </a:solidFill>
                <a:latin typeface="Calibri" panose="020F0502020204030204" pitchFamily="34" charset="0"/>
                <a:ea typeface="Calibri" panose="020F0502020204030204" pitchFamily="34" charset="0"/>
                <a:cs typeface="Calibri" panose="020F0502020204030204" pitchFamily="34" charset="0"/>
              </a:rPr>
              <a:t>Dữ liệu chưa được xử lý chuẩn</a:t>
            </a:r>
            <a:endParaRPr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08" name="Google Shape;408;p20"/>
          <p:cNvSpPr/>
          <p:nvPr/>
        </p:nvSpPr>
        <p:spPr>
          <a:xfrm>
            <a:off x="5036916" y="5011604"/>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vi-VN" sz="1800" dirty="0">
                <a:solidFill>
                  <a:schemeClr val="lt1"/>
                </a:solidFill>
                <a:latin typeface="Calibri" panose="020F0502020204030204" pitchFamily="34" charset="0"/>
                <a:ea typeface="Calibri" panose="020F0502020204030204" pitchFamily="34" charset="0"/>
                <a:cs typeface="Calibri" panose="020F0502020204030204" pitchFamily="34" charset="0"/>
              </a:rPr>
              <a:t>Chưa hoàn thiện hệ thống</a:t>
            </a:r>
          </a:p>
        </p:txBody>
      </p:sp>
      <p:sp>
        <p:nvSpPr>
          <p:cNvPr id="409" name="Google Shape;409;p20"/>
          <p:cNvSpPr/>
          <p:nvPr/>
        </p:nvSpPr>
        <p:spPr>
          <a:xfrm>
            <a:off x="7738714" y="1078461"/>
            <a:ext cx="2118167" cy="1532711"/>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Hiện</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tượng</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quá</a:t>
            </a:r>
            <a:r>
              <a:rPr lang="en-US"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dirty="0" err="1">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khớp</a:t>
            </a:r>
            <a:endParaRPr sz="1800"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endParaRPr>
          </a:p>
        </p:txBody>
      </p:sp>
      <p:pic>
        <p:nvPicPr>
          <p:cNvPr id="410" name="Google Shape;410;p20" descr="Free icon &amp;quot;Close icon&amp;quot;"/>
          <p:cNvPicPr preferRelativeResize="0"/>
          <p:nvPr/>
        </p:nvPicPr>
        <p:blipFill rotWithShape="1">
          <a:blip r:embed="rId4">
            <a:alphaModFix amt="60000"/>
          </a:blip>
          <a:srcRect/>
          <a:stretch/>
        </p:blipFill>
        <p:spPr>
          <a:xfrm>
            <a:off x="5201667" y="2401450"/>
            <a:ext cx="1788666" cy="1788666"/>
          </a:xfrm>
          <a:prstGeom prst="rect">
            <a:avLst/>
          </a:prstGeom>
          <a:noFill/>
          <a:ln>
            <a:noFill/>
          </a:ln>
        </p:spPr>
      </p:pic>
      <p:cxnSp>
        <p:nvCxnSpPr>
          <p:cNvPr id="411" name="Google Shape;411;p20"/>
          <p:cNvCxnSpPr>
            <a:stCxn id="407" idx="5"/>
          </p:cNvCxnSpPr>
          <p:nvPr/>
        </p:nvCxnSpPr>
        <p:spPr>
          <a:xfrm>
            <a:off x="4018445" y="2386713"/>
            <a:ext cx="1343700" cy="418500"/>
          </a:xfrm>
          <a:prstGeom prst="straightConnector1">
            <a:avLst/>
          </a:prstGeom>
          <a:noFill/>
          <a:ln w="19050" cap="flat" cmpd="sng">
            <a:solidFill>
              <a:schemeClr val="dk1"/>
            </a:solidFill>
            <a:prstDash val="solid"/>
            <a:miter lim="800000"/>
            <a:headEnd type="none" w="sm" len="sm"/>
            <a:tailEnd type="none" w="sm" len="sm"/>
          </a:ln>
        </p:spPr>
      </p:cxnSp>
      <p:cxnSp>
        <p:nvCxnSpPr>
          <p:cNvPr id="412" name="Google Shape;412;p20"/>
          <p:cNvCxnSpPr>
            <a:stCxn id="409" idx="3"/>
          </p:cNvCxnSpPr>
          <p:nvPr/>
        </p:nvCxnSpPr>
        <p:spPr>
          <a:xfrm flipH="1">
            <a:off x="6830012" y="2386712"/>
            <a:ext cx="1218900" cy="349800"/>
          </a:xfrm>
          <a:prstGeom prst="straightConnector1">
            <a:avLst/>
          </a:prstGeom>
          <a:noFill/>
          <a:ln w="19050" cap="flat" cmpd="sng">
            <a:solidFill>
              <a:schemeClr val="dk1"/>
            </a:solidFill>
            <a:prstDash val="solid"/>
            <a:miter lim="800000"/>
            <a:headEnd type="none" w="sm" len="sm"/>
            <a:tailEnd type="none" w="sm" len="sm"/>
          </a:ln>
        </p:spPr>
      </p:cxnSp>
      <p:cxnSp>
        <p:nvCxnSpPr>
          <p:cNvPr id="413" name="Google Shape;413;p20"/>
          <p:cNvCxnSpPr>
            <a:stCxn id="408" idx="0"/>
            <a:endCxn id="410" idx="2"/>
          </p:cNvCxnSpPr>
          <p:nvPr/>
        </p:nvCxnSpPr>
        <p:spPr>
          <a:xfrm rot="10800000">
            <a:off x="6095999" y="4190204"/>
            <a:ext cx="0" cy="821400"/>
          </a:xfrm>
          <a:prstGeom prst="straightConnector1">
            <a:avLst/>
          </a:prstGeom>
          <a:noFill/>
          <a:ln w="19050" cap="flat" cmpd="sng">
            <a:solidFill>
              <a:schemeClr val="dk1"/>
            </a:solidFill>
            <a:prstDash val="solid"/>
            <a:miter lim="800000"/>
            <a:headEnd type="none" w="sm" len="sm"/>
            <a:tailEnd type="none" w="sm" len="sm"/>
          </a:ln>
        </p:spPr>
      </p:cxnSp>
      <p:sp>
        <p:nvSpPr>
          <p:cNvPr id="2" name="Google Shape;886;p18">
            <a:extLst>
              <a:ext uri="{FF2B5EF4-FFF2-40B4-BE49-F238E27FC236}">
                <a16:creationId xmlns:a16="http://schemas.microsoft.com/office/drawing/2014/main" id="{55E500CC-889E-9792-1BF0-6AD3B30AEB93}"/>
              </a:ext>
            </a:extLst>
          </p:cNvPr>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3737"/>
                </a:solidFill>
                <a:latin typeface="Calibri"/>
                <a:ea typeface="Calibri"/>
                <a:cs typeface="Calibri"/>
                <a:sym typeface="Calibri"/>
              </a:rPr>
              <a:t>HẠN CHẾ</a:t>
            </a:r>
            <a:endParaRPr lang="en-US" sz="2400" b="0" i="0" u="none" strike="noStrike" cap="none" dirty="0">
              <a:solidFill>
                <a:schemeClr val="dk1"/>
              </a:solidFill>
              <a:latin typeface="Arial"/>
              <a:ea typeface="Arial"/>
              <a:cs typeface="Arial"/>
              <a:sym typeface="Arial"/>
            </a:endParaRPr>
          </a:p>
        </p:txBody>
      </p:sp>
      <p:sp>
        <p:nvSpPr>
          <p:cNvPr id="4" name="Google Shape;899;p18">
            <a:extLst>
              <a:ext uri="{FF2B5EF4-FFF2-40B4-BE49-F238E27FC236}">
                <a16:creationId xmlns:a16="http://schemas.microsoft.com/office/drawing/2014/main" id="{A2475FB7-9A2A-1BB9-79F1-A37FF02111F5}"/>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500"/>
                                        <p:tgtEl>
                                          <p:spTgt spid="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7"/>
                                        </p:tgtEl>
                                        <p:attrNameLst>
                                          <p:attrName>style.visibility</p:attrName>
                                        </p:attrNameLst>
                                      </p:cBhvr>
                                      <p:to>
                                        <p:strVal val="visible"/>
                                      </p:to>
                                    </p:set>
                                    <p:animEffect transition="in" filter="fade">
                                      <p:cBhvr>
                                        <p:cTn id="12" dur="500"/>
                                        <p:tgtEl>
                                          <p:spTgt spid="407"/>
                                        </p:tgtEl>
                                      </p:cBhvr>
                                    </p:animEffect>
                                  </p:childTnLst>
                                </p:cTn>
                              </p:par>
                              <p:par>
                                <p:cTn id="13" presetID="10" presetClass="entr" presetSubtype="0" fill="hold" nodeType="withEffect">
                                  <p:stCondLst>
                                    <p:cond delay="0"/>
                                  </p:stCondLst>
                                  <p:childTnLst>
                                    <p:set>
                                      <p:cBhvr>
                                        <p:cTn id="14" dur="1" fill="hold">
                                          <p:stCondLst>
                                            <p:cond delay="0"/>
                                          </p:stCondLst>
                                        </p:cTn>
                                        <p:tgtEl>
                                          <p:spTgt spid="411"/>
                                        </p:tgtEl>
                                        <p:attrNameLst>
                                          <p:attrName>style.visibility</p:attrName>
                                        </p:attrNameLst>
                                      </p:cBhvr>
                                      <p:to>
                                        <p:strVal val="visible"/>
                                      </p:to>
                                    </p:set>
                                    <p:animEffect transition="in" filter="fade">
                                      <p:cBhvr>
                                        <p:cTn id="15" dur="500"/>
                                        <p:tgtEl>
                                          <p:spTgt spid="411"/>
                                        </p:tgtEl>
                                      </p:cBhvr>
                                    </p:animEffect>
                                  </p:childTnLst>
                                </p:cTn>
                              </p:par>
                              <p:par>
                                <p:cTn id="16" presetID="10" presetClass="entr" presetSubtype="0" fill="hold" nodeType="withEffect">
                                  <p:stCondLst>
                                    <p:cond delay="0"/>
                                  </p:stCondLst>
                                  <p:childTnLst>
                                    <p:set>
                                      <p:cBhvr>
                                        <p:cTn id="17" dur="1" fill="hold">
                                          <p:stCondLst>
                                            <p:cond delay="0"/>
                                          </p:stCondLst>
                                        </p:cTn>
                                        <p:tgtEl>
                                          <p:spTgt spid="412"/>
                                        </p:tgtEl>
                                        <p:attrNameLst>
                                          <p:attrName>style.visibility</p:attrName>
                                        </p:attrNameLst>
                                      </p:cBhvr>
                                      <p:to>
                                        <p:strVal val="visible"/>
                                      </p:to>
                                    </p:set>
                                    <p:animEffect transition="in" filter="fade">
                                      <p:cBhvr>
                                        <p:cTn id="18" dur="500"/>
                                        <p:tgtEl>
                                          <p:spTgt spid="412"/>
                                        </p:tgtEl>
                                      </p:cBhvr>
                                    </p:animEffect>
                                  </p:childTnLst>
                                </p:cTn>
                              </p:par>
                              <p:par>
                                <p:cTn id="19" presetID="10" presetClass="entr" presetSubtype="0" fill="hold" nodeType="withEffect">
                                  <p:stCondLst>
                                    <p:cond delay="0"/>
                                  </p:stCondLst>
                                  <p:childTnLst>
                                    <p:set>
                                      <p:cBhvr>
                                        <p:cTn id="20" dur="1" fill="hold">
                                          <p:stCondLst>
                                            <p:cond delay="0"/>
                                          </p:stCondLst>
                                        </p:cTn>
                                        <p:tgtEl>
                                          <p:spTgt spid="409"/>
                                        </p:tgtEl>
                                        <p:attrNameLst>
                                          <p:attrName>style.visibility</p:attrName>
                                        </p:attrNameLst>
                                      </p:cBhvr>
                                      <p:to>
                                        <p:strVal val="visible"/>
                                      </p:to>
                                    </p:set>
                                    <p:animEffect transition="in" filter="fade">
                                      <p:cBhvr>
                                        <p:cTn id="21" dur="500"/>
                                        <p:tgtEl>
                                          <p:spTgt spid="409"/>
                                        </p:tgtEl>
                                      </p:cBhvr>
                                    </p:animEffect>
                                  </p:childTnLst>
                                </p:cTn>
                              </p:par>
                              <p:par>
                                <p:cTn id="22" presetID="10" presetClass="entr" presetSubtype="0" fill="hold" nodeType="withEffect">
                                  <p:stCondLst>
                                    <p:cond delay="0"/>
                                  </p:stCondLst>
                                  <p:childTnLst>
                                    <p:set>
                                      <p:cBhvr>
                                        <p:cTn id="23" dur="1" fill="hold">
                                          <p:stCondLst>
                                            <p:cond delay="0"/>
                                          </p:stCondLst>
                                        </p:cTn>
                                        <p:tgtEl>
                                          <p:spTgt spid="408"/>
                                        </p:tgtEl>
                                        <p:attrNameLst>
                                          <p:attrName>style.visibility</p:attrName>
                                        </p:attrNameLst>
                                      </p:cBhvr>
                                      <p:to>
                                        <p:strVal val="visible"/>
                                      </p:to>
                                    </p:set>
                                    <p:animEffect transition="in" filter="fade">
                                      <p:cBhvr>
                                        <p:cTn id="24" dur="500"/>
                                        <p:tgtEl>
                                          <p:spTgt spid="408"/>
                                        </p:tgtEl>
                                      </p:cBhvr>
                                    </p:animEffect>
                                  </p:childTnLst>
                                </p:cTn>
                              </p:par>
                              <p:par>
                                <p:cTn id="25" presetID="10" presetClass="entr" presetSubtype="0" fill="hold" nodeType="withEffect">
                                  <p:stCondLst>
                                    <p:cond delay="0"/>
                                  </p:stCondLst>
                                  <p:childTnLst>
                                    <p:set>
                                      <p:cBhvr>
                                        <p:cTn id="26" dur="1" fill="hold">
                                          <p:stCondLst>
                                            <p:cond delay="0"/>
                                          </p:stCondLst>
                                        </p:cTn>
                                        <p:tgtEl>
                                          <p:spTgt spid="413"/>
                                        </p:tgtEl>
                                        <p:attrNameLst>
                                          <p:attrName>style.visibility</p:attrName>
                                        </p:attrNameLst>
                                      </p:cBhvr>
                                      <p:to>
                                        <p:strVal val="visible"/>
                                      </p:to>
                                    </p:set>
                                    <p:animEffect transition="in" filter="fade">
                                      <p:cBhvr>
                                        <p:cTn id="27" dur="500"/>
                                        <p:tgtEl>
                                          <p:spTgt spid="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i="0" u="none" strike="noStrike" cap="none" dirty="0">
                <a:solidFill>
                  <a:srgbClr val="FF3737"/>
                </a:solidFill>
                <a:latin typeface="Calibri"/>
                <a:ea typeface="Calibri"/>
                <a:cs typeface="Calibri"/>
                <a:sym typeface="Calibri"/>
              </a:rPr>
              <a:t>HƯỚNG PHÁT TRIỂN ĐỀ TÀI</a:t>
            </a:r>
            <a:endParaRPr lang="vi-VN" sz="2400" b="0" i="0" u="none" strike="noStrike" cap="none" dirty="0">
              <a:solidFill>
                <a:schemeClr val="dk1"/>
              </a:solidFill>
              <a:latin typeface="Arial"/>
              <a:ea typeface="Arial"/>
              <a:cs typeface="Arial"/>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144588"/>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19"/>
            <p:cNvSpPr txBox="1"/>
            <p:nvPr/>
          </p:nvSpPr>
          <p:spPr>
            <a:xfrm>
              <a:off x="6973888" y="2082781"/>
              <a:ext cx="4648200" cy="4000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Cải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thiện</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hiệu</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suất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các</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mô</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hình</a:t>
              </a:r>
              <a:endParaRPr sz="20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Oi"/>
              </a:endParaRPr>
            </a:p>
          </p:txBody>
        </p:sp>
      </p:grpSp>
      <p:grpSp>
        <p:nvGrpSpPr>
          <p:cNvPr id="928" name="Google Shape;928;p19"/>
          <p:cNvGrpSpPr/>
          <p:nvPr/>
        </p:nvGrpSpPr>
        <p:grpSpPr>
          <a:xfrm>
            <a:off x="3335337" y="2868613"/>
            <a:ext cx="8323262" cy="1228724"/>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4" name="Google Shape;934;p19"/>
          <p:cNvGrpSpPr/>
          <p:nvPr/>
        </p:nvGrpSpPr>
        <p:grpSpPr>
          <a:xfrm>
            <a:off x="3370262" y="4106863"/>
            <a:ext cx="8288337" cy="1135063"/>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40" name="Google Shape;940;p19"/>
          <p:cNvSpPr txBox="1"/>
          <p:nvPr/>
        </p:nvSpPr>
        <p:spPr>
          <a:xfrm>
            <a:off x="6629400" y="4448969"/>
            <a:ext cx="4648200" cy="707846"/>
          </a:xfrm>
          <a:prstGeom prst="rect">
            <a:avLst/>
          </a:prstGeom>
          <a:noFill/>
          <a:ln>
            <a:noFill/>
          </a:ln>
        </p:spPr>
        <p:txBody>
          <a:bodyPr spcFirstLastPara="1" wrap="square" lIns="91425" tIns="45700" rIns="91425" bIns="45700" anchor="t" anchorCtr="0">
            <a:spAutoFit/>
          </a:bodyPr>
          <a:lstStyle/>
          <a:p>
            <a:pPr lvl="0" algn="just">
              <a:buSzPts val="1800"/>
            </a:pPr>
            <a:r>
              <a:rPr lang="vi-VN" sz="2000" dirty="0">
                <a:solidFill>
                  <a:schemeClr val="bg1"/>
                </a:solidFill>
                <a:latin typeface="Calibri" panose="020F0502020204030204" pitchFamily="34" charset="0"/>
                <a:ea typeface="Calibri" panose="020F0502020204030204" pitchFamily="34" charset="0"/>
                <a:cs typeface="Calibri" panose="020F0502020204030204" pitchFamily="34" charset="0"/>
              </a:rPr>
              <a:t>Nghiên cứu và tích hợp thêm các mô hình học tăng cường </a:t>
            </a:r>
            <a:endParaRPr sz="20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Oi"/>
            </a:endParaRPr>
          </a:p>
        </p:txBody>
      </p:sp>
      <p:sp>
        <p:nvSpPr>
          <p:cNvPr id="941" name="Google Shape;941;p19"/>
          <p:cNvSpPr txBox="1"/>
          <p:nvPr/>
        </p:nvSpPr>
        <p:spPr>
          <a:xfrm>
            <a:off x="6629400" y="3132406"/>
            <a:ext cx="46482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Phát</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triển</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thêm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các</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tính</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năng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mới</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mở</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rộng</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phạm</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vi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áp</a:t>
            </a:r>
            <a:r>
              <a:rPr lang="en-US" sz="2000" dirty="0">
                <a:solidFill>
                  <a:schemeClr val="lt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lt1"/>
                </a:solidFill>
                <a:latin typeface="Calibri" panose="020F0502020204030204" pitchFamily="34" charset="0"/>
                <a:ea typeface="Calibri" panose="020F0502020204030204" pitchFamily="34" charset="0"/>
                <a:cs typeface="Calibri" panose="020F0502020204030204" pitchFamily="34" charset="0"/>
              </a:rPr>
              <a:t>dụng</a:t>
            </a:r>
            <a:endParaRPr sz="20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Oi"/>
            </a:endParaRPr>
          </a:p>
        </p:txBody>
      </p:sp>
      <p:sp>
        <p:nvSpPr>
          <p:cNvPr id="942" name="Google Shape;942;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1000"/>
                                        <p:tgtEl>
                                          <p:spTgt spid="92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8"/>
                                        </p:tgtEl>
                                        <p:attrNameLst>
                                          <p:attrName>style.visibility</p:attrName>
                                        </p:attrNameLst>
                                      </p:cBhvr>
                                      <p:to>
                                        <p:strVal val="visible"/>
                                      </p:to>
                                    </p:set>
                                    <p:anim calcmode="lin" valueType="num">
                                      <p:cBhvr additive="base">
                                        <p:cTn id="12" dur="1000"/>
                                        <p:tgtEl>
                                          <p:spTgt spid="928"/>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4"/>
                                        </p:tgtEl>
                                        <p:attrNameLst>
                                          <p:attrName>style.visibility</p:attrName>
                                        </p:attrNameLst>
                                      </p:cBhvr>
                                      <p:to>
                                        <p:strVal val="visible"/>
                                      </p:to>
                                    </p:set>
                                    <p:anim calcmode="lin" valueType="num">
                                      <p:cBhvr additive="base">
                                        <p:cTn id="17" dur="1000"/>
                                        <p:tgtEl>
                                          <p:spTgt spid="934"/>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40"/>
                                        </p:tgtEl>
                                        <p:attrNameLst>
                                          <p:attrName>style.visibility</p:attrName>
                                        </p:attrNameLst>
                                      </p:cBhvr>
                                      <p:to>
                                        <p:strVal val="visible"/>
                                      </p:to>
                                    </p:set>
                                    <p:anim calcmode="lin" valueType="num">
                                      <p:cBhvr additive="base">
                                        <p:cTn id="21" dur="500"/>
                                        <p:tgtEl>
                                          <p:spTgt spid="9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20"/>
          <p:cNvSpPr/>
          <p:nvPr/>
        </p:nvSpPr>
        <p:spPr>
          <a:xfrm>
            <a:off x="2354903" y="2654873"/>
            <a:ext cx="7588514" cy="903409"/>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2400"/>
              <a:buFont typeface="Arial"/>
              <a:buNone/>
            </a:pPr>
            <a:r>
              <a:rPr lang="vi-VN" sz="4400" b="1" i="0" u="none" strike="noStrike" cap="none" dirty="0">
                <a:solidFill>
                  <a:srgbClr val="595959"/>
                </a:solidFill>
                <a:latin typeface="Calibri"/>
                <a:ea typeface="Calibri"/>
                <a:cs typeface="Calibri"/>
                <a:sym typeface="Calibri"/>
              </a:rPr>
              <a:t>EM XIN CHÂN THÀNH </a:t>
            </a:r>
            <a:r>
              <a:rPr lang="vi-VN" sz="4400" b="1" i="0" u="none" strike="noStrike" cap="none" dirty="0">
                <a:solidFill>
                  <a:srgbClr val="FF0000"/>
                </a:solidFill>
                <a:latin typeface="Calibri"/>
                <a:ea typeface="Calibri"/>
                <a:cs typeface="Calibri"/>
                <a:sym typeface="Calibri"/>
              </a:rPr>
              <a:t>CẢM ƠN</a:t>
            </a:r>
            <a:endParaRPr lang="vi-VN" sz="4400" b="1" i="0" u="none" strike="noStrike" cap="none" dirty="0">
              <a:solidFill>
                <a:srgbClr val="FF0000"/>
              </a:solidFill>
              <a:latin typeface="Arial"/>
              <a:ea typeface="Arial"/>
              <a:cs typeface="Arial"/>
              <a:sym typeface="Arial"/>
            </a:endParaRPr>
          </a:p>
        </p:txBody>
      </p:sp>
      <p:sp>
        <p:nvSpPr>
          <p:cNvPr id="954" name="Google Shape;954;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598" name="Google Shape;492;p3">
            <a:extLst>
              <a:ext uri="{FF2B5EF4-FFF2-40B4-BE49-F238E27FC236}">
                <a16:creationId xmlns:a16="http://schemas.microsoft.com/office/drawing/2014/main" id="{FE965A73-7FF5-F8DC-DB07-13D21278B3DC}"/>
              </a:ext>
            </a:extLst>
          </p:cNvPr>
          <p:cNvSpPr/>
          <p:nvPr/>
        </p:nvSpPr>
        <p:spPr>
          <a:xfrm>
            <a:off x="6624478" y="-24183"/>
            <a:ext cx="5567522" cy="6858000"/>
          </a:xfrm>
          <a:prstGeom prst="rect">
            <a:avLst/>
          </a:prstGeom>
          <a:solidFill>
            <a:srgbClr val="F1F45B">
              <a:alpha val="4902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99" name="Google Shape;493;p3">
            <a:extLst>
              <a:ext uri="{FF2B5EF4-FFF2-40B4-BE49-F238E27FC236}">
                <a16:creationId xmlns:a16="http://schemas.microsoft.com/office/drawing/2014/main" id="{478FF9B6-09FD-2066-8059-D3A03E281976}"/>
              </a:ext>
            </a:extLst>
          </p:cNvPr>
          <p:cNvGrpSpPr/>
          <p:nvPr/>
        </p:nvGrpSpPr>
        <p:grpSpPr>
          <a:xfrm>
            <a:off x="4626380" y="2250785"/>
            <a:ext cx="6748455" cy="2077393"/>
            <a:chOff x="4578255" y="2223991"/>
            <a:chExt cx="6748455" cy="2077393"/>
          </a:xfrm>
        </p:grpSpPr>
        <p:sp>
          <p:nvSpPr>
            <p:cNvPr id="600" name="Google Shape;494;p3">
              <a:extLst>
                <a:ext uri="{FF2B5EF4-FFF2-40B4-BE49-F238E27FC236}">
                  <a16:creationId xmlns:a16="http://schemas.microsoft.com/office/drawing/2014/main" id="{BE4B19DC-6087-CBDD-9C81-51826558883E}"/>
                </a:ext>
              </a:extLst>
            </p:cNvPr>
            <p:cNvSpPr/>
            <p:nvPr/>
          </p:nvSpPr>
          <p:spPr>
            <a:xfrm>
              <a:off x="5230710" y="2223991"/>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rgbClr val="FF0000"/>
                  </a:solidFill>
                  <a:latin typeface="Arial"/>
                  <a:ea typeface="Arial"/>
                  <a:cs typeface="Arial"/>
                  <a:sym typeface="Arial"/>
                </a:rPr>
                <a:t>NỘI DUNG</a:t>
              </a:r>
              <a:endParaRPr sz="1400" b="1" i="0" u="none" strike="noStrike" cap="none" dirty="0">
                <a:solidFill>
                  <a:srgbClr val="FF0000"/>
                </a:solidFill>
                <a:latin typeface="Arial"/>
                <a:ea typeface="Arial"/>
                <a:cs typeface="Arial"/>
                <a:sym typeface="Arial"/>
              </a:endParaRPr>
            </a:p>
          </p:txBody>
        </p:sp>
        <p:sp>
          <p:nvSpPr>
            <p:cNvPr id="601" name="Google Shape;495;p3">
              <a:extLst>
                <a:ext uri="{FF2B5EF4-FFF2-40B4-BE49-F238E27FC236}">
                  <a16:creationId xmlns:a16="http://schemas.microsoft.com/office/drawing/2014/main" id="{9379980A-E581-D39D-DEDB-D222C377355C}"/>
                </a:ext>
              </a:extLst>
            </p:cNvPr>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1" i="0" u="none" strike="noStrike" cap="none" dirty="0">
                  <a:solidFill>
                    <a:srgbClr val="FF0000"/>
                  </a:solidFill>
                  <a:latin typeface="Arial"/>
                  <a:ea typeface="Arial"/>
                  <a:cs typeface="Arial"/>
                  <a:sym typeface="Arial"/>
                </a:rPr>
                <a:t>CHÍNH</a:t>
              </a:r>
              <a:endParaRPr sz="4400" b="1" i="0" u="none" strike="noStrike" cap="none" dirty="0">
                <a:solidFill>
                  <a:srgbClr val="FF0000"/>
                </a:solidFill>
                <a:latin typeface="Arial"/>
                <a:ea typeface="Arial"/>
                <a:cs typeface="Arial"/>
                <a:sym typeface="Arial"/>
              </a:endParaRPr>
            </a:p>
          </p:txBody>
        </p:sp>
      </p:grpSp>
      <p:sp>
        <p:nvSpPr>
          <p:cNvPr id="602" name="Google Shape;496;p3">
            <a:extLst>
              <a:ext uri="{FF2B5EF4-FFF2-40B4-BE49-F238E27FC236}">
                <a16:creationId xmlns:a16="http://schemas.microsoft.com/office/drawing/2014/main" id="{0DBB05D8-9FCB-3569-1A80-954BE5370718}"/>
              </a:ext>
            </a:extLst>
          </p:cNvPr>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03" name="Google Shape;497;p3">
            <a:extLst>
              <a:ext uri="{FF2B5EF4-FFF2-40B4-BE49-F238E27FC236}">
                <a16:creationId xmlns:a16="http://schemas.microsoft.com/office/drawing/2014/main" id="{674C4E96-7AE2-2F11-EC22-C358E1669F83}"/>
              </a:ext>
            </a:extLst>
          </p:cNvPr>
          <p:cNvGrpSpPr/>
          <p:nvPr/>
        </p:nvGrpSpPr>
        <p:grpSpPr>
          <a:xfrm>
            <a:off x="6194230" y="1118346"/>
            <a:ext cx="880712" cy="810164"/>
            <a:chOff x="5990866" y="848021"/>
            <a:chExt cx="938013" cy="939583"/>
          </a:xfrm>
        </p:grpSpPr>
        <p:sp>
          <p:nvSpPr>
            <p:cNvPr id="604" name="Google Shape;498;p3">
              <a:extLst>
                <a:ext uri="{FF2B5EF4-FFF2-40B4-BE49-F238E27FC236}">
                  <a16:creationId xmlns:a16="http://schemas.microsoft.com/office/drawing/2014/main" id="{C567E9F6-5F84-B1FD-5387-835E2C932C8B}"/>
                </a:ext>
              </a:extLst>
            </p:cNvPr>
            <p:cNvSpPr/>
            <p:nvPr/>
          </p:nvSpPr>
          <p:spPr>
            <a:xfrm>
              <a:off x="5990866" y="848021"/>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5" name="Google Shape;499;p3">
              <a:extLst>
                <a:ext uri="{FF2B5EF4-FFF2-40B4-BE49-F238E27FC236}">
                  <a16:creationId xmlns:a16="http://schemas.microsoft.com/office/drawing/2014/main" id="{77C2BBCD-FB64-DE5E-9B7E-FF014EC8DF93}"/>
                </a:ext>
              </a:extLst>
            </p:cNvPr>
            <p:cNvSpPr/>
            <p:nvPr/>
          </p:nvSpPr>
          <p:spPr>
            <a:xfrm>
              <a:off x="6093712" y="938290"/>
              <a:ext cx="684331" cy="646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1</a:t>
              </a:r>
              <a:endParaRPr sz="1400" b="0" i="0" u="none" strike="noStrike" cap="none" dirty="0">
                <a:solidFill>
                  <a:srgbClr val="000000"/>
                </a:solidFill>
                <a:latin typeface="Arial"/>
                <a:ea typeface="Arial"/>
                <a:cs typeface="Arial"/>
                <a:sym typeface="Arial"/>
              </a:endParaRPr>
            </a:p>
          </p:txBody>
        </p:sp>
      </p:grpSp>
      <p:sp>
        <p:nvSpPr>
          <p:cNvPr id="606" name="Google Shape;500;p3">
            <a:extLst>
              <a:ext uri="{FF2B5EF4-FFF2-40B4-BE49-F238E27FC236}">
                <a16:creationId xmlns:a16="http://schemas.microsoft.com/office/drawing/2014/main" id="{BD2AA846-3498-4B75-80A3-7DAACDE52CBA}"/>
              </a:ext>
            </a:extLst>
          </p:cNvPr>
          <p:cNvSpPr/>
          <p:nvPr/>
        </p:nvSpPr>
        <p:spPr>
          <a:xfrm>
            <a:off x="790184" y="131466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mj-lt"/>
                <a:ea typeface="Times New Roman"/>
                <a:cs typeface="Times New Roman"/>
                <a:sym typeface="Times New Roman"/>
              </a:rPr>
              <a:t>LÝ DO CHỌN ĐỀ TÀI</a:t>
            </a:r>
            <a:endParaRPr sz="2400" b="0" i="0" u="none" strike="noStrike" cap="none" dirty="0">
              <a:solidFill>
                <a:srgbClr val="3F3F3F"/>
              </a:solidFill>
              <a:latin typeface="+mj-lt"/>
              <a:ea typeface="Times New Roman"/>
              <a:cs typeface="Times New Roman"/>
              <a:sym typeface="Times New Roman"/>
            </a:endParaRPr>
          </a:p>
        </p:txBody>
      </p:sp>
      <p:grpSp>
        <p:nvGrpSpPr>
          <p:cNvPr id="607" name="Google Shape;501;p3">
            <a:extLst>
              <a:ext uri="{FF2B5EF4-FFF2-40B4-BE49-F238E27FC236}">
                <a16:creationId xmlns:a16="http://schemas.microsoft.com/office/drawing/2014/main" id="{F6A2D866-F9B4-9E5C-E409-A8ABAB33A430}"/>
              </a:ext>
            </a:extLst>
          </p:cNvPr>
          <p:cNvGrpSpPr/>
          <p:nvPr/>
        </p:nvGrpSpPr>
        <p:grpSpPr>
          <a:xfrm rot="-5400000">
            <a:off x="5060705" y="921408"/>
            <a:ext cx="18288" cy="822960"/>
            <a:chOff x="5839691" y="2713589"/>
            <a:chExt cx="1406625" cy="1430822"/>
          </a:xfrm>
        </p:grpSpPr>
        <p:sp>
          <p:nvSpPr>
            <p:cNvPr id="608" name="Google Shape;502;p3">
              <a:extLst>
                <a:ext uri="{FF2B5EF4-FFF2-40B4-BE49-F238E27FC236}">
                  <a16:creationId xmlns:a16="http://schemas.microsoft.com/office/drawing/2014/main" id="{E2B3DC97-748F-B7C7-39E8-CACAE39D4F97}"/>
                </a:ext>
              </a:extLst>
            </p:cNvPr>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9" name="Google Shape;503;p3">
              <a:extLst>
                <a:ext uri="{FF2B5EF4-FFF2-40B4-BE49-F238E27FC236}">
                  <a16:creationId xmlns:a16="http://schemas.microsoft.com/office/drawing/2014/main" id="{38062E76-581E-E3B3-DF7B-0210E6146A57}"/>
                </a:ext>
              </a:extLst>
            </p:cNvPr>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10" name="Google Shape;504;p3">
            <a:extLst>
              <a:ext uri="{FF2B5EF4-FFF2-40B4-BE49-F238E27FC236}">
                <a16:creationId xmlns:a16="http://schemas.microsoft.com/office/drawing/2014/main" id="{E292F38F-ED32-45FD-F4F9-F4471D0E5855}"/>
              </a:ext>
            </a:extLst>
          </p:cNvPr>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505;p3">
            <a:extLst>
              <a:ext uri="{FF2B5EF4-FFF2-40B4-BE49-F238E27FC236}">
                <a16:creationId xmlns:a16="http://schemas.microsoft.com/office/drawing/2014/main" id="{22FB9D6C-FE4E-000F-7087-0308702C3876}"/>
              </a:ext>
            </a:extLst>
          </p:cNvPr>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2" name="Google Shape;506;p3">
            <a:extLst>
              <a:ext uri="{FF2B5EF4-FFF2-40B4-BE49-F238E27FC236}">
                <a16:creationId xmlns:a16="http://schemas.microsoft.com/office/drawing/2014/main" id="{35B1A216-600E-8B2C-BDC2-2B9BA19D0D23}"/>
              </a:ext>
            </a:extLst>
          </p:cNvPr>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Google Shape;507;p3">
            <a:extLst>
              <a:ext uri="{FF2B5EF4-FFF2-40B4-BE49-F238E27FC236}">
                <a16:creationId xmlns:a16="http://schemas.microsoft.com/office/drawing/2014/main" id="{A40E04C1-35E5-8FB7-5F2C-5237B6914C42}"/>
              </a:ext>
            </a:extLst>
          </p:cNvPr>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4" name="Google Shape;508;p3">
            <a:extLst>
              <a:ext uri="{FF2B5EF4-FFF2-40B4-BE49-F238E27FC236}">
                <a16:creationId xmlns:a16="http://schemas.microsoft.com/office/drawing/2014/main" id="{0DCE31FB-E5F2-CA96-A591-9BB001025CF6}"/>
              </a:ext>
            </a:extLst>
          </p:cNvPr>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5" name="Google Shape;509;p3">
            <a:extLst>
              <a:ext uri="{FF2B5EF4-FFF2-40B4-BE49-F238E27FC236}">
                <a16:creationId xmlns:a16="http://schemas.microsoft.com/office/drawing/2014/main" id="{50548EBC-C9EF-2120-D40B-7E059479F1BF}"/>
              </a:ext>
            </a:extLst>
          </p:cNvPr>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6" name="Google Shape;510;p3">
            <a:extLst>
              <a:ext uri="{FF2B5EF4-FFF2-40B4-BE49-F238E27FC236}">
                <a16:creationId xmlns:a16="http://schemas.microsoft.com/office/drawing/2014/main" id="{43386D7C-79EF-0ED2-8D65-5FF091934FFD}"/>
              </a:ext>
            </a:extLst>
          </p:cNvPr>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617" name="Google Shape;511;p3">
            <a:extLst>
              <a:ext uri="{FF2B5EF4-FFF2-40B4-BE49-F238E27FC236}">
                <a16:creationId xmlns:a16="http://schemas.microsoft.com/office/drawing/2014/main" id="{C29A73D9-8DD7-0978-5D23-C2A205777A8F}"/>
              </a:ext>
            </a:extLst>
          </p:cNvPr>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8" name="Google Shape;512;p3">
            <a:extLst>
              <a:ext uri="{FF2B5EF4-FFF2-40B4-BE49-F238E27FC236}">
                <a16:creationId xmlns:a16="http://schemas.microsoft.com/office/drawing/2014/main" id="{801B78C2-B450-2AC2-6E31-4EDBA00AD218}"/>
              </a:ext>
            </a:extLst>
          </p:cNvPr>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619" name="Google Shape;513;p3">
            <a:extLst>
              <a:ext uri="{FF2B5EF4-FFF2-40B4-BE49-F238E27FC236}">
                <a16:creationId xmlns:a16="http://schemas.microsoft.com/office/drawing/2014/main" id="{0C759874-0426-7059-74B1-A45EEEEF6A7B}"/>
              </a:ext>
            </a:extLst>
          </p:cNvPr>
          <p:cNvGrpSpPr/>
          <p:nvPr/>
        </p:nvGrpSpPr>
        <p:grpSpPr>
          <a:xfrm>
            <a:off x="6199854" y="2259803"/>
            <a:ext cx="880712" cy="810164"/>
            <a:chOff x="5915473" y="787140"/>
            <a:chExt cx="938013" cy="939583"/>
          </a:xfrm>
        </p:grpSpPr>
        <p:sp>
          <p:nvSpPr>
            <p:cNvPr id="620" name="Google Shape;514;p3">
              <a:extLst>
                <a:ext uri="{FF2B5EF4-FFF2-40B4-BE49-F238E27FC236}">
                  <a16:creationId xmlns:a16="http://schemas.microsoft.com/office/drawing/2014/main" id="{44CC928A-5D15-BF58-44E5-92C3C5296B43}"/>
                </a:ext>
              </a:extLst>
            </p:cNvPr>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1" name="Google Shape;515;p3">
              <a:extLst>
                <a:ext uri="{FF2B5EF4-FFF2-40B4-BE49-F238E27FC236}">
                  <a16:creationId xmlns:a16="http://schemas.microsoft.com/office/drawing/2014/main" id="{AB52FC7A-3711-CFA6-C576-476E5EA62B04}"/>
                </a:ext>
              </a:extLst>
            </p:cNvPr>
            <p:cNvSpPr/>
            <p:nvPr/>
          </p:nvSpPr>
          <p:spPr>
            <a:xfrm>
              <a:off x="6033169" y="862614"/>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grpSp>
      <p:grpSp>
        <p:nvGrpSpPr>
          <p:cNvPr id="622" name="Google Shape;516;p3">
            <a:extLst>
              <a:ext uri="{FF2B5EF4-FFF2-40B4-BE49-F238E27FC236}">
                <a16:creationId xmlns:a16="http://schemas.microsoft.com/office/drawing/2014/main" id="{D8633854-0CAC-5439-B7BE-C0143F0134E3}"/>
              </a:ext>
            </a:extLst>
          </p:cNvPr>
          <p:cNvGrpSpPr/>
          <p:nvPr/>
        </p:nvGrpSpPr>
        <p:grpSpPr>
          <a:xfrm rot="-5400000">
            <a:off x="5084476" y="2049931"/>
            <a:ext cx="18288" cy="822960"/>
            <a:chOff x="5839691" y="2713589"/>
            <a:chExt cx="1406625" cy="1430822"/>
          </a:xfrm>
        </p:grpSpPr>
        <p:sp>
          <p:nvSpPr>
            <p:cNvPr id="623" name="Google Shape;517;p3">
              <a:extLst>
                <a:ext uri="{FF2B5EF4-FFF2-40B4-BE49-F238E27FC236}">
                  <a16:creationId xmlns:a16="http://schemas.microsoft.com/office/drawing/2014/main" id="{FADC8ADD-AC30-DE97-88AA-4315E4BE3134}"/>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4" name="Google Shape;518;p3">
              <a:extLst>
                <a:ext uri="{FF2B5EF4-FFF2-40B4-BE49-F238E27FC236}">
                  <a16:creationId xmlns:a16="http://schemas.microsoft.com/office/drawing/2014/main" id="{33B22962-51C6-9518-5CA9-E6225C5AF01B}"/>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25" name="Google Shape;519;p3">
            <a:extLst>
              <a:ext uri="{FF2B5EF4-FFF2-40B4-BE49-F238E27FC236}">
                <a16:creationId xmlns:a16="http://schemas.microsoft.com/office/drawing/2014/main" id="{B5755CC1-30A3-E31F-6CC3-68878010A602}"/>
              </a:ext>
            </a:extLst>
          </p:cNvPr>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26" name="Google Shape;520;p3">
            <a:extLst>
              <a:ext uri="{FF2B5EF4-FFF2-40B4-BE49-F238E27FC236}">
                <a16:creationId xmlns:a16="http://schemas.microsoft.com/office/drawing/2014/main" id="{A3B1B78B-DC43-8AA9-9157-5BD37CA07F3B}"/>
              </a:ext>
            </a:extLst>
          </p:cNvPr>
          <p:cNvGrpSpPr/>
          <p:nvPr/>
        </p:nvGrpSpPr>
        <p:grpSpPr>
          <a:xfrm>
            <a:off x="6190794" y="3360587"/>
            <a:ext cx="880712" cy="810164"/>
            <a:chOff x="5930214" y="819319"/>
            <a:chExt cx="938013" cy="939583"/>
          </a:xfrm>
        </p:grpSpPr>
        <p:sp>
          <p:nvSpPr>
            <p:cNvPr id="627" name="Google Shape;521;p3">
              <a:extLst>
                <a:ext uri="{FF2B5EF4-FFF2-40B4-BE49-F238E27FC236}">
                  <a16:creationId xmlns:a16="http://schemas.microsoft.com/office/drawing/2014/main" id="{B27EA022-2D17-A5B1-3DFC-C40E38002716}"/>
                </a:ext>
              </a:extLst>
            </p:cNvPr>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8" name="Google Shape;522;p3">
              <a:extLst>
                <a:ext uri="{FF2B5EF4-FFF2-40B4-BE49-F238E27FC236}">
                  <a16:creationId xmlns:a16="http://schemas.microsoft.com/office/drawing/2014/main" id="{13777623-A7B4-AD4B-3D07-DF9799AAF267}"/>
                </a:ext>
              </a:extLst>
            </p:cNvPr>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grpSp>
      <p:grpSp>
        <p:nvGrpSpPr>
          <p:cNvPr id="629" name="Google Shape;523;p3">
            <a:extLst>
              <a:ext uri="{FF2B5EF4-FFF2-40B4-BE49-F238E27FC236}">
                <a16:creationId xmlns:a16="http://schemas.microsoft.com/office/drawing/2014/main" id="{8A6D814C-1918-72DC-B36C-4E4CBF1F8EA8}"/>
              </a:ext>
            </a:extLst>
          </p:cNvPr>
          <p:cNvGrpSpPr/>
          <p:nvPr/>
        </p:nvGrpSpPr>
        <p:grpSpPr>
          <a:xfrm rot="-5400000">
            <a:off x="5090640" y="3187530"/>
            <a:ext cx="18288" cy="822960"/>
            <a:chOff x="5839691" y="2713589"/>
            <a:chExt cx="1406625" cy="1430822"/>
          </a:xfrm>
        </p:grpSpPr>
        <p:sp>
          <p:nvSpPr>
            <p:cNvPr id="630" name="Google Shape;524;p3">
              <a:extLst>
                <a:ext uri="{FF2B5EF4-FFF2-40B4-BE49-F238E27FC236}">
                  <a16:creationId xmlns:a16="http://schemas.microsoft.com/office/drawing/2014/main" id="{A265CF34-4826-40FC-B9E3-C17F98735AC3}"/>
                </a:ext>
              </a:extLst>
            </p:cNvPr>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1" name="Google Shape;525;p3">
              <a:extLst>
                <a:ext uri="{FF2B5EF4-FFF2-40B4-BE49-F238E27FC236}">
                  <a16:creationId xmlns:a16="http://schemas.microsoft.com/office/drawing/2014/main" id="{C55B4815-6053-7DAE-CD4B-EA7BEAA17658}"/>
                </a:ext>
              </a:extLst>
            </p:cNvPr>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32" name="Google Shape;526;p3">
            <a:extLst>
              <a:ext uri="{FF2B5EF4-FFF2-40B4-BE49-F238E27FC236}">
                <a16:creationId xmlns:a16="http://schemas.microsoft.com/office/drawing/2014/main" id="{CB2D723C-191C-A35F-249E-CFEA0A396547}"/>
              </a:ext>
            </a:extLst>
          </p:cNvPr>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33" name="Google Shape;527;p3">
            <a:extLst>
              <a:ext uri="{FF2B5EF4-FFF2-40B4-BE49-F238E27FC236}">
                <a16:creationId xmlns:a16="http://schemas.microsoft.com/office/drawing/2014/main" id="{E02B2901-075B-1508-9AF5-BA1E20562825}"/>
              </a:ext>
            </a:extLst>
          </p:cNvPr>
          <p:cNvGrpSpPr/>
          <p:nvPr/>
        </p:nvGrpSpPr>
        <p:grpSpPr>
          <a:xfrm>
            <a:off x="6190794" y="4423864"/>
            <a:ext cx="880712" cy="810164"/>
            <a:chOff x="5917531" y="813456"/>
            <a:chExt cx="938013" cy="939582"/>
          </a:xfrm>
        </p:grpSpPr>
        <p:sp>
          <p:nvSpPr>
            <p:cNvPr id="634" name="Google Shape;528;p3">
              <a:extLst>
                <a:ext uri="{FF2B5EF4-FFF2-40B4-BE49-F238E27FC236}">
                  <a16:creationId xmlns:a16="http://schemas.microsoft.com/office/drawing/2014/main" id="{A33C2960-70F0-D9F7-7F21-89849F773B08}"/>
                </a:ext>
              </a:extLst>
            </p:cNvPr>
            <p:cNvSpPr/>
            <p:nvPr/>
          </p:nvSpPr>
          <p:spPr>
            <a:xfrm>
              <a:off x="5917531" y="813456"/>
              <a:ext cx="938013" cy="939582"/>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5" name="Google Shape;529;p3">
              <a:extLst>
                <a:ext uri="{FF2B5EF4-FFF2-40B4-BE49-F238E27FC236}">
                  <a16:creationId xmlns:a16="http://schemas.microsoft.com/office/drawing/2014/main" id="{026CB1F2-8771-0F58-7339-3763D51341A7}"/>
                </a:ext>
              </a:extLst>
            </p:cNvPr>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grpSp>
      <p:sp>
        <p:nvSpPr>
          <p:cNvPr id="636" name="Google Shape;530;p3">
            <a:extLst>
              <a:ext uri="{FF2B5EF4-FFF2-40B4-BE49-F238E27FC236}">
                <a16:creationId xmlns:a16="http://schemas.microsoft.com/office/drawing/2014/main" id="{80ED01CE-5DAA-3E6B-D43A-6029594E1E11}"/>
              </a:ext>
            </a:extLst>
          </p:cNvPr>
          <p:cNvSpPr/>
          <p:nvPr/>
        </p:nvSpPr>
        <p:spPr>
          <a:xfrm>
            <a:off x="803725" y="4630839"/>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rgbClr val="3F3F3F"/>
                </a:solidFill>
                <a:latin typeface="+mj-lt"/>
                <a:ea typeface="Times New Roman"/>
                <a:cs typeface="Times New Roman"/>
                <a:sym typeface="Times New Roman"/>
              </a:rPr>
              <a:t>DEMO</a:t>
            </a:r>
            <a:endParaRPr lang="en-US" sz="2400" b="0" i="0" u="none" strike="noStrike" cap="none" dirty="0">
              <a:solidFill>
                <a:srgbClr val="3F3F3F"/>
              </a:solidFill>
              <a:latin typeface="+mj-lt"/>
              <a:ea typeface="Times New Roman"/>
              <a:cs typeface="Times New Roman"/>
              <a:sym typeface="Times New Roman"/>
            </a:endParaRPr>
          </a:p>
        </p:txBody>
      </p:sp>
      <p:grpSp>
        <p:nvGrpSpPr>
          <p:cNvPr id="637" name="Google Shape;531;p3">
            <a:extLst>
              <a:ext uri="{FF2B5EF4-FFF2-40B4-BE49-F238E27FC236}">
                <a16:creationId xmlns:a16="http://schemas.microsoft.com/office/drawing/2014/main" id="{8CDD7AD1-8969-FE01-56D4-19955B308EB1}"/>
              </a:ext>
            </a:extLst>
          </p:cNvPr>
          <p:cNvGrpSpPr/>
          <p:nvPr/>
        </p:nvGrpSpPr>
        <p:grpSpPr>
          <a:xfrm rot="-5400000">
            <a:off x="5097312" y="4247317"/>
            <a:ext cx="18288" cy="822960"/>
            <a:chOff x="5839691" y="2713589"/>
            <a:chExt cx="1406625" cy="1430822"/>
          </a:xfrm>
        </p:grpSpPr>
        <p:sp>
          <p:nvSpPr>
            <p:cNvPr id="638" name="Google Shape;532;p3">
              <a:extLst>
                <a:ext uri="{FF2B5EF4-FFF2-40B4-BE49-F238E27FC236}">
                  <a16:creationId xmlns:a16="http://schemas.microsoft.com/office/drawing/2014/main" id="{74F8C928-9161-0A29-DAF0-8B1016D2E76C}"/>
                </a:ext>
              </a:extLst>
            </p:cNvPr>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9" name="Google Shape;533;p3">
              <a:extLst>
                <a:ext uri="{FF2B5EF4-FFF2-40B4-BE49-F238E27FC236}">
                  <a16:creationId xmlns:a16="http://schemas.microsoft.com/office/drawing/2014/main" id="{D87D90FC-F74E-5194-0672-751910DA1BAC}"/>
                </a:ext>
              </a:extLst>
            </p:cNvPr>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40" name="Google Shape;534;p3">
            <a:extLst>
              <a:ext uri="{FF2B5EF4-FFF2-40B4-BE49-F238E27FC236}">
                <a16:creationId xmlns:a16="http://schemas.microsoft.com/office/drawing/2014/main" id="{B7D4AA5C-0D34-F06C-5938-711CAD2AB45A}"/>
              </a:ext>
            </a:extLst>
          </p:cNvPr>
          <p:cNvSpPr/>
          <p:nvPr/>
        </p:nvSpPr>
        <p:spPr>
          <a:xfrm>
            <a:off x="766541" y="4444112"/>
            <a:ext cx="5391290"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641" name="Google Shape;535;p3">
            <a:extLst>
              <a:ext uri="{FF2B5EF4-FFF2-40B4-BE49-F238E27FC236}">
                <a16:creationId xmlns:a16="http://schemas.microsoft.com/office/drawing/2014/main" id="{311A1DFC-8203-591D-4FBA-13E044481531}"/>
              </a:ext>
            </a:extLst>
          </p:cNvPr>
          <p:cNvGrpSpPr/>
          <p:nvPr/>
        </p:nvGrpSpPr>
        <p:grpSpPr>
          <a:xfrm>
            <a:off x="6190794" y="5545300"/>
            <a:ext cx="880712" cy="810164"/>
            <a:chOff x="5914998" y="810429"/>
            <a:chExt cx="938013" cy="939583"/>
          </a:xfrm>
        </p:grpSpPr>
        <p:sp>
          <p:nvSpPr>
            <p:cNvPr id="642" name="Google Shape;536;p3">
              <a:extLst>
                <a:ext uri="{FF2B5EF4-FFF2-40B4-BE49-F238E27FC236}">
                  <a16:creationId xmlns:a16="http://schemas.microsoft.com/office/drawing/2014/main" id="{1D7F3875-5429-3DD7-5F2C-33767679EB04}"/>
                </a:ext>
              </a:extLst>
            </p:cNvPr>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3" name="Google Shape;537;p3">
              <a:extLst>
                <a:ext uri="{FF2B5EF4-FFF2-40B4-BE49-F238E27FC236}">
                  <a16:creationId xmlns:a16="http://schemas.microsoft.com/office/drawing/2014/main" id="{C1F4718F-9CF5-F62C-CCC5-07964ABB4ACD}"/>
                </a:ext>
              </a:extLst>
            </p:cNvPr>
            <p:cNvSpPr/>
            <p:nvPr/>
          </p:nvSpPr>
          <p:spPr>
            <a:xfrm>
              <a:off x="6034732" y="896127"/>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grpSp>
      <p:sp>
        <p:nvSpPr>
          <p:cNvPr id="644" name="Google Shape;538;p3">
            <a:extLst>
              <a:ext uri="{FF2B5EF4-FFF2-40B4-BE49-F238E27FC236}">
                <a16:creationId xmlns:a16="http://schemas.microsoft.com/office/drawing/2014/main" id="{5DB9C060-AC93-84C2-5CC4-99A4E5991C91}"/>
              </a:ext>
            </a:extLst>
          </p:cNvPr>
          <p:cNvSpPr/>
          <p:nvPr/>
        </p:nvSpPr>
        <p:spPr>
          <a:xfrm>
            <a:off x="801374" y="5719570"/>
            <a:ext cx="536263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dirty="0">
                <a:solidFill>
                  <a:srgbClr val="3F3F3F"/>
                </a:solidFill>
                <a:latin typeface="+mn-lt"/>
                <a:ea typeface="Times New Roman"/>
                <a:cs typeface="Times New Roman"/>
                <a:sym typeface="Times New Roman"/>
              </a:rPr>
              <a:t>KẾT QUẢ VÀ HƯỚNG PHÁT TRIỂN</a:t>
            </a:r>
            <a:endParaRPr lang="vi-VN" sz="2400" b="0" i="0" u="none" strike="noStrike" cap="none" dirty="0">
              <a:solidFill>
                <a:srgbClr val="3F3F3F"/>
              </a:solidFill>
              <a:latin typeface="+mn-lt"/>
              <a:ea typeface="Times New Roman"/>
              <a:cs typeface="Times New Roman"/>
              <a:sym typeface="Times New Roman"/>
            </a:endParaRPr>
          </a:p>
        </p:txBody>
      </p:sp>
      <p:grpSp>
        <p:nvGrpSpPr>
          <p:cNvPr id="645" name="Google Shape;539;p3">
            <a:extLst>
              <a:ext uri="{FF2B5EF4-FFF2-40B4-BE49-F238E27FC236}">
                <a16:creationId xmlns:a16="http://schemas.microsoft.com/office/drawing/2014/main" id="{2DF724EC-3BA6-2AA5-C846-04F5A38086F3}"/>
              </a:ext>
            </a:extLst>
          </p:cNvPr>
          <p:cNvGrpSpPr/>
          <p:nvPr/>
        </p:nvGrpSpPr>
        <p:grpSpPr>
          <a:xfrm rot="-5400000">
            <a:off x="5138329" y="5330481"/>
            <a:ext cx="18288" cy="822960"/>
            <a:chOff x="5839691" y="2713589"/>
            <a:chExt cx="1406625" cy="1430822"/>
          </a:xfrm>
        </p:grpSpPr>
        <p:sp>
          <p:nvSpPr>
            <p:cNvPr id="646" name="Google Shape;540;p3">
              <a:extLst>
                <a:ext uri="{FF2B5EF4-FFF2-40B4-BE49-F238E27FC236}">
                  <a16:creationId xmlns:a16="http://schemas.microsoft.com/office/drawing/2014/main" id="{84B811F0-C913-1A62-E6B2-BE9DBE450D24}"/>
                </a:ext>
              </a:extLst>
            </p:cNvPr>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7" name="Google Shape;541;p3">
              <a:extLst>
                <a:ext uri="{FF2B5EF4-FFF2-40B4-BE49-F238E27FC236}">
                  <a16:creationId xmlns:a16="http://schemas.microsoft.com/office/drawing/2014/main" id="{61BEF73F-87A4-4DB2-63AD-5CC985E61F92}"/>
                </a:ext>
              </a:extLst>
            </p:cNvPr>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Arial"/>
                <a:ea typeface="Arial"/>
                <a:cs typeface="Arial"/>
                <a:sym typeface="Arial"/>
              </a:endParaRPr>
            </a:p>
          </p:txBody>
        </p:sp>
      </p:grpSp>
      <p:sp>
        <p:nvSpPr>
          <p:cNvPr id="648" name="Google Shape;542;p3">
            <a:extLst>
              <a:ext uri="{FF2B5EF4-FFF2-40B4-BE49-F238E27FC236}">
                <a16:creationId xmlns:a16="http://schemas.microsoft.com/office/drawing/2014/main" id="{0CCEDC43-4391-5FC1-3B86-5B2AC45C8985}"/>
              </a:ext>
            </a:extLst>
          </p:cNvPr>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9" name="Google Shape;543;p3">
            <a:extLst>
              <a:ext uri="{FF2B5EF4-FFF2-40B4-BE49-F238E27FC236}">
                <a16:creationId xmlns:a16="http://schemas.microsoft.com/office/drawing/2014/main" id="{71820E5F-E982-7FD5-57A9-83048AC48620}"/>
              </a:ext>
            </a:extLst>
          </p:cNvPr>
          <p:cNvSpPr/>
          <p:nvPr/>
        </p:nvSpPr>
        <p:spPr>
          <a:xfrm>
            <a:off x="801374" y="356510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dirty="0">
                <a:solidFill>
                  <a:srgbClr val="3F3F3F"/>
                </a:solidFill>
                <a:latin typeface="+mn-lt"/>
                <a:ea typeface="Times New Roman"/>
                <a:cs typeface="Times New Roman"/>
                <a:sym typeface="Times New Roman"/>
              </a:rPr>
              <a:t>PHƯƠNG PHÁP</a:t>
            </a:r>
            <a:endParaRPr lang="vi-VN" sz="2400" b="0" i="0" u="none" strike="noStrike" cap="none" dirty="0">
              <a:solidFill>
                <a:srgbClr val="3F3F3F"/>
              </a:solidFill>
              <a:latin typeface="+mn-lt"/>
              <a:ea typeface="Times New Roman"/>
              <a:cs typeface="Times New Roman"/>
              <a:sym typeface="Times New Roman"/>
            </a:endParaRPr>
          </a:p>
        </p:txBody>
      </p:sp>
      <p:sp>
        <p:nvSpPr>
          <p:cNvPr id="650" name="Google Shape;544;p3">
            <a:extLst>
              <a:ext uri="{FF2B5EF4-FFF2-40B4-BE49-F238E27FC236}">
                <a16:creationId xmlns:a16="http://schemas.microsoft.com/office/drawing/2014/main" id="{68B07A94-B4B3-50E2-356D-1E50506794E0}"/>
              </a:ext>
            </a:extLst>
          </p:cNvPr>
          <p:cNvSpPr/>
          <p:nvPr/>
        </p:nvSpPr>
        <p:spPr>
          <a:xfrm>
            <a:off x="790184" y="239922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3F3F3F"/>
                </a:solidFill>
                <a:latin typeface="+mj-lt"/>
                <a:ea typeface="Times New Roman"/>
                <a:cs typeface="Times New Roman"/>
                <a:sym typeface="Times New Roman"/>
              </a:rPr>
              <a:t>NỘI DUNG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Effect transition="in" filter="fade">
                                      <p:cBhvr>
                                        <p:cTn id="7" dur="500"/>
                                        <p:tgtEl>
                                          <p:spTgt spid="6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06"/>
                                        </p:tgtEl>
                                        <p:attrNameLst>
                                          <p:attrName>style.visibility</p:attrName>
                                        </p:attrNameLst>
                                      </p:cBhvr>
                                      <p:to>
                                        <p:strVal val="visible"/>
                                      </p:to>
                                    </p:set>
                                    <p:animEffect transition="in" filter="fade">
                                      <p:cBhvr>
                                        <p:cTn id="11" dur="500"/>
                                        <p:tgtEl>
                                          <p:spTgt spid="60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19"/>
                                        </p:tgtEl>
                                        <p:attrNameLst>
                                          <p:attrName>style.visibility</p:attrName>
                                        </p:attrNameLst>
                                      </p:cBhvr>
                                      <p:to>
                                        <p:strVal val="visible"/>
                                      </p:to>
                                    </p:set>
                                    <p:animEffect transition="in" filter="fade">
                                      <p:cBhvr>
                                        <p:cTn id="16" dur="500"/>
                                        <p:tgtEl>
                                          <p:spTgt spid="619"/>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50"/>
                                        </p:tgtEl>
                                        <p:attrNameLst>
                                          <p:attrName>style.visibility</p:attrName>
                                        </p:attrNameLst>
                                      </p:cBhvr>
                                      <p:to>
                                        <p:strVal val="visible"/>
                                      </p:to>
                                    </p:set>
                                    <p:animEffect transition="in" filter="fade">
                                      <p:cBhvr>
                                        <p:cTn id="20" dur="500"/>
                                        <p:tgtEl>
                                          <p:spTgt spid="6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26"/>
                                        </p:tgtEl>
                                        <p:attrNameLst>
                                          <p:attrName>style.visibility</p:attrName>
                                        </p:attrNameLst>
                                      </p:cBhvr>
                                      <p:to>
                                        <p:strVal val="visible"/>
                                      </p:to>
                                    </p:set>
                                    <p:animEffect transition="in" filter="fade">
                                      <p:cBhvr>
                                        <p:cTn id="25" dur="500"/>
                                        <p:tgtEl>
                                          <p:spTgt spid="626"/>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649"/>
                                        </p:tgtEl>
                                        <p:attrNameLst>
                                          <p:attrName>style.visibility</p:attrName>
                                        </p:attrNameLst>
                                      </p:cBhvr>
                                      <p:to>
                                        <p:strVal val="visible"/>
                                      </p:to>
                                    </p:set>
                                    <p:animEffect transition="in" filter="fade">
                                      <p:cBhvr>
                                        <p:cTn id="29" dur="500"/>
                                        <p:tgtEl>
                                          <p:spTgt spid="64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33"/>
                                        </p:tgtEl>
                                        <p:attrNameLst>
                                          <p:attrName>style.visibility</p:attrName>
                                        </p:attrNameLst>
                                      </p:cBhvr>
                                      <p:to>
                                        <p:strVal val="visible"/>
                                      </p:to>
                                    </p:set>
                                    <p:animEffect transition="in" filter="fade">
                                      <p:cBhvr>
                                        <p:cTn id="34" dur="500"/>
                                        <p:tgtEl>
                                          <p:spTgt spid="633"/>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636"/>
                                        </p:tgtEl>
                                        <p:attrNameLst>
                                          <p:attrName>style.visibility</p:attrName>
                                        </p:attrNameLst>
                                      </p:cBhvr>
                                      <p:to>
                                        <p:strVal val="visible"/>
                                      </p:to>
                                    </p:set>
                                    <p:animEffect transition="in" filter="fade">
                                      <p:cBhvr>
                                        <p:cTn id="38" dur="500"/>
                                        <p:tgtEl>
                                          <p:spTgt spid="6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41"/>
                                        </p:tgtEl>
                                        <p:attrNameLst>
                                          <p:attrName>style.visibility</p:attrName>
                                        </p:attrNameLst>
                                      </p:cBhvr>
                                      <p:to>
                                        <p:strVal val="visible"/>
                                      </p:to>
                                    </p:set>
                                    <p:animEffect transition="in" filter="fade">
                                      <p:cBhvr>
                                        <p:cTn id="43" dur="500"/>
                                        <p:tgtEl>
                                          <p:spTgt spid="641"/>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44"/>
                                        </p:tgtEl>
                                        <p:attrNameLst>
                                          <p:attrName>style.visibility</p:attrName>
                                        </p:attrNameLst>
                                      </p:cBhvr>
                                      <p:to>
                                        <p:strVal val="visible"/>
                                      </p:to>
                                    </p:set>
                                    <p:animEffect transition="in" filter="fade">
                                      <p:cBhvr>
                                        <p:cTn id="47" dur="500"/>
                                        <p:tgtEl>
                                          <p:spTgt spid="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01 :</a:t>
            </a:r>
            <a:endParaRPr sz="4800" b="0" i="0" u="none" strike="noStrike" cap="none" dirty="0">
              <a:solidFill>
                <a:schemeClr val="dk1"/>
              </a:solidFill>
              <a:latin typeface="Arial"/>
              <a:ea typeface="Arial"/>
              <a:cs typeface="Arial"/>
              <a:sym typeface="Arial"/>
            </a:endParaRPr>
          </a:p>
        </p:txBody>
      </p:sp>
      <p:grpSp>
        <p:nvGrpSpPr>
          <p:cNvPr id="564" name="Google Shape;564;p4"/>
          <p:cNvGrpSpPr/>
          <p:nvPr/>
        </p:nvGrpSpPr>
        <p:grpSpPr>
          <a:xfrm>
            <a:off x="5955892" y="1968374"/>
            <a:ext cx="4937098" cy="2911891"/>
            <a:chOff x="5957333" y="1770480"/>
            <a:chExt cx="5259520" cy="364680"/>
          </a:xfrm>
        </p:grpSpPr>
        <p:sp>
          <p:nvSpPr>
            <p:cNvPr id="565" name="Google Shape;565;p4"/>
            <p:cNvSpPr/>
            <p:nvPr/>
          </p:nvSpPr>
          <p:spPr>
            <a:xfrm>
              <a:off x="5957333" y="1822943"/>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dirty="0">
                  <a:solidFill>
                    <a:srgbClr val="414141"/>
                  </a:solidFill>
                  <a:latin typeface="Calibri" panose="020F0502020204030204" pitchFamily="34" charset="0"/>
                  <a:ea typeface="Calibri" panose="020F0502020204030204" pitchFamily="34" charset="0"/>
                  <a:cs typeface="Calibri" panose="020F0502020204030204" pitchFamily="34" charset="0"/>
                  <a:sym typeface="Calibri"/>
                </a:rPr>
                <a:t>LÝ DO CHỌN ĐỀ TÀI</a:t>
              </a:r>
              <a:endParaRPr sz="140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566" name="Google Shape;566;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Đồ</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án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tốt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nghiệp</a:t>
            </a:r>
            <a:endParaRPr sz="18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3" name="Google Shape;593;p6"/>
          <p:cNvGrpSpPr/>
          <p:nvPr/>
        </p:nvGrpSpPr>
        <p:grpSpPr>
          <a:xfrm>
            <a:off x="4171161" y="9639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5" name="Google Shape;595;p6"/>
            <p:cNvSpPr txBox="1"/>
            <p:nvPr/>
          </p:nvSpPr>
          <p:spPr>
            <a:xfrm>
              <a:off x="4660708" y="3498423"/>
              <a:ext cx="2788477" cy="8425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effectLst/>
                  <a:latin typeface="Times New Roman" panose="02020603050405020304" pitchFamily="18" charset="0"/>
                  <a:ea typeface="Times New Roman" panose="02020603050405020304" pitchFamily="18" charset="0"/>
                </a:rPr>
                <a:t>Phân tích và diễn giải ảnh y khoa đòi hỏi sự chính xác và kinh nghiệm lâm sàng</a:t>
              </a:r>
              <a:endParaRPr sz="2000" b="1" i="0" u="none" strike="noStrike" cap="none" dirty="0">
                <a:solidFill>
                  <a:schemeClr val="dk1"/>
                </a:solidFill>
                <a:latin typeface="Times New Roman"/>
                <a:ea typeface="Times New Roman"/>
                <a:cs typeface="Times New Roman"/>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1" name="Google Shape;601;p6"/>
          <p:cNvGrpSpPr/>
          <p:nvPr/>
        </p:nvGrpSpPr>
        <p:grpSpPr>
          <a:xfrm>
            <a:off x="273230" y="968913"/>
            <a:ext cx="3439786" cy="3703297"/>
            <a:chOff x="7971474" y="2277493"/>
            <a:chExt cx="3150058" cy="3379338"/>
          </a:xfrm>
        </p:grpSpPr>
        <p:sp>
          <p:nvSpPr>
            <p:cNvPr id="602" name="Google Shape;602;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3" name="Google Shape;603;p6"/>
            <p:cNvSpPr txBox="1"/>
            <p:nvPr/>
          </p:nvSpPr>
          <p:spPr>
            <a:xfrm>
              <a:off x="8159849" y="3586864"/>
              <a:ext cx="2689700" cy="109528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effectLst/>
                  <a:latin typeface="Times New Roman" panose="02020603050405020304" pitchFamily="18" charset="0"/>
                  <a:ea typeface="Times New Roman" panose="02020603050405020304" pitchFamily="18" charset="0"/>
                </a:rPr>
                <a:t>Việc ứng dụng công nghệ thông tin vào quá trình chẩn đoán và điều trị bệnh đã trở nên phổ biến</a:t>
              </a:r>
              <a:endParaRPr sz="2000" b="1" i="0" u="none" strike="noStrike" cap="none" dirty="0">
                <a:solidFill>
                  <a:schemeClr val="dk1"/>
                </a:solidFill>
                <a:latin typeface="Times New Roman"/>
                <a:ea typeface="Times New Roman"/>
                <a:cs typeface="Times New Roman"/>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8" name="Google Shape;608;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609" name="Google Shape;609;p6"/>
          <p:cNvGrpSpPr/>
          <p:nvPr/>
        </p:nvGrpSpPr>
        <p:grpSpPr>
          <a:xfrm>
            <a:off x="856547" y="4547374"/>
            <a:ext cx="6862916" cy="646290"/>
            <a:chOff x="1061986" y="4966692"/>
            <a:chExt cx="6862916" cy="646290"/>
          </a:xfrm>
        </p:grpSpPr>
        <p:sp>
          <p:nvSpPr>
            <p:cNvPr id="610" name="Google Shape;610;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1" name="Google Shape;611;p6"/>
            <p:cNvSpPr txBox="1"/>
            <p:nvPr/>
          </p:nvSpPr>
          <p:spPr>
            <a:xfrm>
              <a:off x="2274483" y="4966692"/>
              <a:ext cx="565041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1800" dirty="0">
                  <a:solidFill>
                    <a:schemeClr val="dk1"/>
                  </a:solidFill>
                  <a:effectLst/>
                  <a:latin typeface="Times New Roman"/>
                  <a:ea typeface="Times New Roman" panose="02020603050405020304" pitchFamily="18" charset="0"/>
                  <a:cs typeface="Times New Roman"/>
                  <a:sym typeface="Times New Roman"/>
                </a:rPr>
                <a:t>Sử </a:t>
              </a:r>
              <a:r>
                <a:rPr lang="vi-VN" sz="1800" dirty="0">
                  <a:effectLst/>
                  <a:latin typeface="Times New Roman" panose="02020603050405020304" pitchFamily="18" charset="0"/>
                  <a:ea typeface="Times New Roman" panose="02020603050405020304" pitchFamily="18" charset="0"/>
                </a:rPr>
                <a:t>dụng các mô hình học sâu </a:t>
              </a:r>
              <a:r>
                <a:rPr lang="vi-VN" sz="1800" dirty="0">
                  <a:latin typeface="Times New Roman" panose="02020603050405020304" pitchFamily="18" charset="0"/>
                  <a:ea typeface="Times New Roman" panose="02020603050405020304" pitchFamily="18" charset="0"/>
                </a:rPr>
                <a:t>giúp </a:t>
              </a:r>
              <a:r>
                <a:rPr lang="vi-VN" sz="1800" dirty="0">
                  <a:effectLst/>
                  <a:latin typeface="Times New Roman" panose="02020603050405020304" pitchFamily="18" charset="0"/>
                  <a:ea typeface="Times New Roman" panose="02020603050405020304" pitchFamily="18" charset="0"/>
                </a:rPr>
                <a:t>hỗ trợ, giảm bớt gánh nặng công việc và tăng độ chính xác trong chẩn đoán. </a:t>
              </a:r>
              <a:endParaRPr sz="1800" b="0" i="0" u="none" strike="noStrike" cap="none" dirty="0">
                <a:solidFill>
                  <a:schemeClr val="dk1"/>
                </a:solidFill>
                <a:latin typeface="Times New Roman"/>
                <a:ea typeface="Times New Roman"/>
                <a:cs typeface="Times New Roman"/>
                <a:sym typeface="Times New Roman"/>
              </a:endParaRPr>
            </a:p>
          </p:txBody>
        </p:sp>
      </p:grpSp>
      <p:grpSp>
        <p:nvGrpSpPr>
          <p:cNvPr id="612" name="Google Shape;612;p6"/>
          <p:cNvGrpSpPr/>
          <p:nvPr/>
        </p:nvGrpSpPr>
        <p:grpSpPr>
          <a:xfrm>
            <a:off x="8082738" y="982890"/>
            <a:ext cx="3341540" cy="3617638"/>
            <a:chOff x="1015001" y="879443"/>
            <a:chExt cx="3121971" cy="3379338"/>
          </a:xfrm>
        </p:grpSpPr>
        <p:grpSp>
          <p:nvGrpSpPr>
            <p:cNvPr id="613" name="Google Shape;613;p6"/>
            <p:cNvGrpSpPr/>
            <p:nvPr/>
          </p:nvGrpSpPr>
          <p:grpSpPr>
            <a:xfrm>
              <a:off x="1015001" y="879443"/>
              <a:ext cx="3105150" cy="3379338"/>
              <a:chOff x="1121329" y="2277493"/>
              <a:chExt cx="3105150" cy="3379338"/>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6"/>
            <p:cNvSpPr txBox="1"/>
            <p:nvPr/>
          </p:nvSpPr>
          <p:spPr>
            <a:xfrm>
              <a:off x="1145940" y="2206761"/>
              <a:ext cx="2991032" cy="86247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vi-VN" sz="1800" b="1" dirty="0">
                  <a:latin typeface="Times New Roman" panose="02020603050405020304" pitchFamily="18" charset="0"/>
                  <a:ea typeface="Times New Roman" panose="02020603050405020304" pitchFamily="18" charset="0"/>
                </a:rPr>
                <a:t>Y</a:t>
              </a:r>
              <a:r>
                <a:rPr lang="vi-VN" sz="1800" b="1" dirty="0">
                  <a:effectLst/>
                  <a:latin typeface="Times New Roman" panose="02020603050405020304" pitchFamily="18" charset="0"/>
                  <a:ea typeface="Times New Roman" panose="02020603050405020304" pitchFamily="18" charset="0"/>
                </a:rPr>
                <a:t>êu cầu một phương pháp hiệu quả để tăng cường khả năng chẩn đoán và điều trị</a:t>
              </a:r>
              <a:endParaRPr lang="vi-VN" sz="2000" b="1" i="0" u="none" strike="noStrike" cap="none" dirty="0">
                <a:solidFill>
                  <a:schemeClr val="dk1"/>
                </a:solidFill>
                <a:latin typeface="Times New Roman"/>
                <a:ea typeface="Times New Roman"/>
                <a:cs typeface="Times New Roman"/>
                <a:sym typeface="Times New Roman"/>
              </a:endParaRPr>
            </a:p>
          </p:txBody>
        </p:sp>
      </p:grpSp>
      <p:sp>
        <p:nvSpPr>
          <p:cNvPr id="2" name="Google Shape;583;p5">
            <a:extLst>
              <a:ext uri="{FF2B5EF4-FFF2-40B4-BE49-F238E27FC236}">
                <a16:creationId xmlns:a16="http://schemas.microsoft.com/office/drawing/2014/main" id="{DEFBA5A7-758E-6C34-AEB7-A0BA6CA61765}"/>
              </a:ext>
            </a:extLst>
          </p:cNvPr>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L</a:t>
            </a:r>
            <a:r>
              <a:rPr lang="en-US" sz="2400" b="1" dirty="0">
                <a:solidFill>
                  <a:srgbClr val="FF3737"/>
                </a:solidFill>
                <a:latin typeface="Calibri"/>
                <a:ea typeface="Calibri"/>
                <a:cs typeface="Calibri"/>
                <a:sym typeface="Calibri"/>
              </a:rPr>
              <a:t>Ý DO CHỌN ĐỀ TÀI</a:t>
            </a:r>
            <a:endParaRPr sz="2400" b="0" i="0" u="none" strike="noStrike" cap="none" dirty="0">
              <a:solidFill>
                <a:schemeClr val="dk1"/>
              </a:solidFill>
              <a:latin typeface="Arial"/>
              <a:ea typeface="Arial"/>
              <a:cs typeface="Arial"/>
              <a:sym typeface="Arial"/>
            </a:endParaRPr>
          </a:p>
        </p:txBody>
      </p:sp>
      <p:pic>
        <p:nvPicPr>
          <p:cNvPr id="1032" name="Picture 8">
            <a:extLst>
              <a:ext uri="{FF2B5EF4-FFF2-40B4-BE49-F238E27FC236}">
                <a16:creationId xmlns:a16="http://schemas.microsoft.com/office/drawing/2014/main" id="{72BA5C8F-A1C7-7C55-3900-8513710B0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414" y="4164323"/>
            <a:ext cx="3086586" cy="231494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739;p10">
            <a:extLst>
              <a:ext uri="{FF2B5EF4-FFF2-40B4-BE49-F238E27FC236}">
                <a16:creationId xmlns:a16="http://schemas.microsoft.com/office/drawing/2014/main" id="{BE7F7151-5BB1-D00C-6015-048141BC09B3}"/>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500"/>
                                        <p:tgtEl>
                                          <p:spTgt spid="612"/>
                                        </p:tgtEl>
                                      </p:cBhvr>
                                    </p:animEffect>
                                  </p:childTnLst>
                                </p:cTn>
                              </p:par>
                              <p:par>
                                <p:cTn id="8" presetID="10" presetClass="entr" presetSubtype="0" fill="hold" nodeType="withEffect">
                                  <p:stCondLst>
                                    <p:cond delay="0"/>
                                  </p:stCondLst>
                                  <p:childTnLst>
                                    <p:set>
                                      <p:cBhvr>
                                        <p:cTn id="9" dur="1" fill="hold">
                                          <p:stCondLst>
                                            <p:cond delay="0"/>
                                          </p:stCondLst>
                                        </p:cTn>
                                        <p:tgtEl>
                                          <p:spTgt spid="593"/>
                                        </p:tgtEl>
                                        <p:attrNameLst>
                                          <p:attrName>style.visibility</p:attrName>
                                        </p:attrNameLst>
                                      </p:cBhvr>
                                      <p:to>
                                        <p:strVal val="visible"/>
                                      </p:to>
                                    </p:set>
                                    <p:animEffect transition="in" filter="fade">
                                      <p:cBhvr>
                                        <p:cTn id="10" dur="500"/>
                                        <p:tgtEl>
                                          <p:spTgt spid="593"/>
                                        </p:tgtEl>
                                      </p:cBhvr>
                                    </p:animEffect>
                                  </p:childTnLst>
                                </p:cTn>
                              </p:par>
                              <p:par>
                                <p:cTn id="11" presetID="10" presetClass="entr" presetSubtype="0" fill="hold" nodeType="withEffect">
                                  <p:stCondLst>
                                    <p:cond delay="0"/>
                                  </p:stCondLst>
                                  <p:childTnLst>
                                    <p:set>
                                      <p:cBhvr>
                                        <p:cTn id="12" dur="1" fill="hold">
                                          <p:stCondLst>
                                            <p:cond delay="0"/>
                                          </p:stCondLst>
                                        </p:cTn>
                                        <p:tgtEl>
                                          <p:spTgt spid="601"/>
                                        </p:tgtEl>
                                        <p:attrNameLst>
                                          <p:attrName>style.visibility</p:attrName>
                                        </p:attrNameLst>
                                      </p:cBhvr>
                                      <p:to>
                                        <p:strVal val="visible"/>
                                      </p:to>
                                    </p:set>
                                    <p:animEffect transition="in" filter="fade">
                                      <p:cBhvr>
                                        <p:cTn id="13" dur="500"/>
                                        <p:tgtEl>
                                          <p:spTgt spid="6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9"/>
                                        </p:tgtEl>
                                        <p:attrNameLst>
                                          <p:attrName>style.visibility</p:attrName>
                                        </p:attrNameLst>
                                      </p:cBhvr>
                                      <p:to>
                                        <p:strVal val="visible"/>
                                      </p:to>
                                    </p:set>
                                    <p:animEffect transition="in" filter="fade">
                                      <p:cBhvr>
                                        <p:cTn id="18"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grpSp>
        <p:nvGrpSpPr>
          <p:cNvPr id="721" name="Google Shape;721;p10"/>
          <p:cNvGrpSpPr/>
          <p:nvPr/>
        </p:nvGrpSpPr>
        <p:grpSpPr>
          <a:xfrm>
            <a:off x="2386080" y="0"/>
            <a:ext cx="3314880" cy="6857640"/>
            <a:chOff x="2386080" y="0"/>
            <a:chExt cx="3314880" cy="6857640"/>
          </a:xfrm>
        </p:grpSpPr>
        <p:sp>
          <p:nvSpPr>
            <p:cNvPr id="722" name="Google Shape;722;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4" name="Google Shape;734;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5" name="Google Shape;735;p10"/>
          <p:cNvGrpSpPr/>
          <p:nvPr/>
        </p:nvGrpSpPr>
        <p:grpSpPr>
          <a:xfrm>
            <a:off x="5867401" y="2498311"/>
            <a:ext cx="4937098" cy="2911891"/>
            <a:chOff x="5894486" y="1770480"/>
            <a:chExt cx="5259520" cy="364680"/>
          </a:xfrm>
        </p:grpSpPr>
        <p:sp>
          <p:nvSpPr>
            <p:cNvPr id="736" name="Google Shape;736;p10"/>
            <p:cNvSpPr/>
            <p:nvPr/>
          </p:nvSpPr>
          <p:spPr>
            <a:xfrm>
              <a:off x="5894486" y="1822943"/>
              <a:ext cx="5259520" cy="12701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NỘI DUNG</a:t>
              </a:r>
              <a:endParaRPr sz="6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737" name="Google Shape;737;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9" name="Google Shape;739;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36" name="Google Shape;636;p8"/>
          <p:cNvGrpSpPr/>
          <p:nvPr/>
        </p:nvGrpSpPr>
        <p:grpSpPr>
          <a:xfrm>
            <a:off x="1079640" y="1497329"/>
            <a:ext cx="4054680" cy="1186920"/>
            <a:chOff x="1079640" y="1606680"/>
            <a:chExt cx="4054680" cy="1186920"/>
          </a:xfrm>
        </p:grpSpPr>
        <p:sp>
          <p:nvSpPr>
            <p:cNvPr id="637" name="Google Shape;637;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8"/>
            <p:cNvSpPr/>
            <p:nvPr/>
          </p:nvSpPr>
          <p:spPr>
            <a:xfrm>
              <a:off x="2401474" y="1783210"/>
              <a:ext cx="1374113" cy="423278"/>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Khái</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niệm</a:t>
              </a:r>
              <a:endParaRPr sz="1800" b="0" i="0" u="none" strike="noStrike" cap="none" dirty="0">
                <a:solidFill>
                  <a:schemeClr val="dk1"/>
                </a:solidFill>
                <a:latin typeface="Arial"/>
                <a:ea typeface="Arial"/>
                <a:cs typeface="Arial"/>
                <a:sym typeface="Arial"/>
              </a:endParaRPr>
            </a:p>
          </p:txBody>
        </p:sp>
        <p:cxnSp>
          <p:nvCxnSpPr>
            <p:cNvPr id="639" name="Google Shape;639;p8"/>
            <p:cNvCxnSpPr/>
            <p:nvPr/>
          </p:nvCxnSpPr>
          <p:spPr>
            <a:xfrm>
              <a:off x="1914900" y="2309491"/>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0" name="Google Shape;640;p8"/>
          <p:cNvGrpSpPr/>
          <p:nvPr/>
        </p:nvGrpSpPr>
        <p:grpSpPr>
          <a:xfrm>
            <a:off x="1091354" y="3125504"/>
            <a:ext cx="4270515" cy="1186920"/>
            <a:chOff x="1079640" y="3204720"/>
            <a:chExt cx="4270515" cy="1186920"/>
          </a:xfrm>
        </p:grpSpPr>
        <p:sp>
          <p:nvSpPr>
            <p:cNvPr id="641" name="Google Shape;641;p8"/>
            <p:cNvSpPr/>
            <p:nvPr/>
          </p:nvSpPr>
          <p:spPr>
            <a:xfrm>
              <a:off x="1079640" y="3204720"/>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2317155" y="3429541"/>
              <a:ext cx="303300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Cấu</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tạo</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chung</a:t>
              </a:r>
              <a:endParaRPr sz="1800" b="1" i="0" u="none" strike="noStrike" cap="none" dirty="0">
                <a:solidFill>
                  <a:srgbClr val="FFFFFF"/>
                </a:solidFill>
                <a:latin typeface="Calibri"/>
                <a:ea typeface="Calibri"/>
                <a:cs typeface="Calibri"/>
                <a:sym typeface="Calibri"/>
              </a:endParaRPr>
            </a:p>
          </p:txBody>
        </p:sp>
        <p:cxnSp>
          <p:nvCxnSpPr>
            <p:cNvPr id="643" name="Google Shape;643;p8"/>
            <p:cNvCxnSpPr/>
            <p:nvPr/>
          </p:nvCxnSpPr>
          <p:spPr>
            <a:xfrm>
              <a:off x="1891300" y="3907531"/>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4" name="Google Shape;644;p8"/>
          <p:cNvGrpSpPr/>
          <p:nvPr/>
        </p:nvGrpSpPr>
        <p:grpSpPr>
          <a:xfrm>
            <a:off x="5853327" y="3060374"/>
            <a:ext cx="4600287" cy="1186920"/>
            <a:chOff x="3939660" y="3089409"/>
            <a:chExt cx="4600287" cy="1186920"/>
          </a:xfrm>
        </p:grpSpPr>
        <p:sp>
          <p:nvSpPr>
            <p:cNvPr id="645" name="Google Shape;645;p8"/>
            <p:cNvSpPr/>
            <p:nvPr/>
          </p:nvSpPr>
          <p:spPr>
            <a:xfrm>
              <a:off x="3939660" y="3089409"/>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4870107" y="3369443"/>
              <a:ext cx="3669840" cy="42327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Cách</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thức</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hoạt</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động</a:t>
              </a:r>
              <a:endParaRPr sz="1800" b="0" i="0" u="none" strike="noStrike" cap="none" dirty="0">
                <a:solidFill>
                  <a:schemeClr val="dk1"/>
                </a:solidFill>
                <a:latin typeface="Arial"/>
                <a:ea typeface="Arial"/>
                <a:cs typeface="Arial"/>
                <a:sym typeface="Arial"/>
              </a:endParaRPr>
            </a:p>
          </p:txBody>
        </p:sp>
      </p:grpSp>
      <p:sp>
        <p:nvSpPr>
          <p:cNvPr id="647" name="Google Shape;647;p8"/>
          <p:cNvSpPr/>
          <p:nvPr/>
        </p:nvSpPr>
        <p:spPr>
          <a:xfrm>
            <a:off x="2008440" y="431765"/>
            <a:ext cx="6535792"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0000"/>
                </a:solidFill>
                <a:latin typeface="Calibri"/>
                <a:ea typeface="Calibri"/>
                <a:cs typeface="Calibri"/>
                <a:sym typeface="Calibri"/>
              </a:rPr>
              <a:t>NỘI DUNG</a:t>
            </a:r>
            <a:endParaRPr sz="2400" b="0" i="0" u="none" strike="noStrike" cap="none" dirty="0">
              <a:solidFill>
                <a:srgbClr val="FF0000"/>
              </a:solidFill>
              <a:latin typeface="Arial"/>
              <a:ea typeface="Arial"/>
              <a:cs typeface="Arial"/>
              <a:sym typeface="Arial"/>
            </a:endParaRPr>
          </a:p>
        </p:txBody>
      </p:sp>
      <p:sp>
        <p:nvSpPr>
          <p:cNvPr id="648" name="Google Shape;648;p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649" name="Google Shape;649;p8"/>
          <p:cNvGrpSpPr/>
          <p:nvPr/>
        </p:nvGrpSpPr>
        <p:grpSpPr>
          <a:xfrm>
            <a:off x="304800" y="5257800"/>
            <a:ext cx="10856160" cy="579240"/>
            <a:chOff x="573840" y="5357520"/>
            <a:chExt cx="10856160" cy="579240"/>
          </a:xfrm>
        </p:grpSpPr>
        <p:sp>
          <p:nvSpPr>
            <p:cNvPr id="650" name="Google Shape;650;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endParaRPr lang="vi-VN"/>
            </a:p>
          </p:txBody>
        </p:sp>
        <p:sp>
          <p:nvSpPr>
            <p:cNvPr id="653" name="Google Shape;653;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vi-VN"/>
            </a:p>
          </p:txBody>
        </p:sp>
      </p:grpSp>
      <p:grpSp>
        <p:nvGrpSpPr>
          <p:cNvPr id="3" name="Google Shape;644;p8">
            <a:extLst>
              <a:ext uri="{FF2B5EF4-FFF2-40B4-BE49-F238E27FC236}">
                <a16:creationId xmlns:a16="http://schemas.microsoft.com/office/drawing/2014/main" id="{506D26B5-D4A0-C331-DE62-D5EAF77E6EE6}"/>
              </a:ext>
            </a:extLst>
          </p:cNvPr>
          <p:cNvGrpSpPr/>
          <p:nvPr/>
        </p:nvGrpSpPr>
        <p:grpSpPr>
          <a:xfrm>
            <a:off x="5853327" y="1491215"/>
            <a:ext cx="4054680" cy="1186920"/>
            <a:chOff x="3939660" y="3089409"/>
            <a:chExt cx="4054680" cy="1186920"/>
          </a:xfrm>
          <a:solidFill>
            <a:schemeClr val="accent4">
              <a:lumMod val="50000"/>
            </a:schemeClr>
          </a:solidFill>
        </p:grpSpPr>
        <p:sp>
          <p:nvSpPr>
            <p:cNvPr id="4" name="Google Shape;645;p8">
              <a:extLst>
                <a:ext uri="{FF2B5EF4-FFF2-40B4-BE49-F238E27FC236}">
                  <a16:creationId xmlns:a16="http://schemas.microsoft.com/office/drawing/2014/main" id="{1557011B-25DA-1ECF-032F-8EBA19201608}"/>
                </a:ext>
              </a:extLst>
            </p:cNvPr>
            <p:cNvSpPr/>
            <p:nvPr/>
          </p:nvSpPr>
          <p:spPr>
            <a:xfrm>
              <a:off x="3939660" y="3089409"/>
              <a:ext cx="4054680" cy="1186920"/>
            </a:xfrm>
            <a:prstGeom prst="rect">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646;p8">
              <a:extLst>
                <a:ext uri="{FF2B5EF4-FFF2-40B4-BE49-F238E27FC236}">
                  <a16:creationId xmlns:a16="http://schemas.microsoft.com/office/drawing/2014/main" id="{2844E970-4CBD-4FAB-2FE2-DCFC095AEB5B}"/>
                </a:ext>
              </a:extLst>
            </p:cNvPr>
            <p:cNvSpPr/>
            <p:nvPr/>
          </p:nvSpPr>
          <p:spPr>
            <a:xfrm>
              <a:off x="5335064" y="3296066"/>
              <a:ext cx="2251189" cy="423278"/>
            </a:xfrm>
            <a:prstGeom prst="rect">
              <a:avLst/>
            </a:prstGeom>
            <a:grp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ea typeface="Calibri"/>
                  <a:cs typeface="Calibri"/>
                  <a:sym typeface="Calibri"/>
                </a:rPr>
                <a:t>Ứng</a:t>
              </a:r>
              <a:r>
                <a:rPr lang="en-US" sz="1800" b="1" dirty="0">
                  <a:solidFill>
                    <a:srgbClr val="FFFFFF"/>
                  </a:solidFill>
                  <a:latin typeface="Calibri"/>
                  <a:ea typeface="Calibri"/>
                  <a:cs typeface="Calibri"/>
                  <a:sym typeface="Calibri"/>
                </a:rPr>
                <a:t> </a:t>
              </a:r>
              <a:r>
                <a:rPr lang="en-US" sz="1800" b="1" dirty="0" err="1">
                  <a:solidFill>
                    <a:srgbClr val="FFFFFF"/>
                  </a:solidFill>
                  <a:latin typeface="Calibri"/>
                  <a:ea typeface="Calibri"/>
                  <a:cs typeface="Calibri"/>
                  <a:sym typeface="Calibri"/>
                </a:rPr>
                <a:t>dụng</a:t>
              </a:r>
              <a:endParaRPr sz="1800" b="0" i="0" u="none" strike="noStrike" cap="none" dirty="0">
                <a:solidFill>
                  <a:schemeClr val="dk1"/>
                </a:solidFill>
                <a:latin typeface="Arial"/>
                <a:ea typeface="Arial"/>
                <a:cs typeface="Arial"/>
                <a:sym typeface="Arial"/>
              </a:endParaRPr>
            </a:p>
          </p:txBody>
        </p:sp>
      </p:grpSp>
      <p:cxnSp>
        <p:nvCxnSpPr>
          <p:cNvPr id="6" name="Google Shape;643;p8">
            <a:extLst>
              <a:ext uri="{FF2B5EF4-FFF2-40B4-BE49-F238E27FC236}">
                <a16:creationId xmlns:a16="http://schemas.microsoft.com/office/drawing/2014/main" id="{7F691815-1584-0EDA-1215-22A6ACB3F328}"/>
              </a:ext>
            </a:extLst>
          </p:cNvPr>
          <p:cNvCxnSpPr>
            <a:cxnSpLocks/>
          </p:cNvCxnSpPr>
          <p:nvPr/>
        </p:nvCxnSpPr>
        <p:spPr>
          <a:xfrm>
            <a:off x="6700200" y="3822158"/>
            <a:ext cx="2360934" cy="0"/>
          </a:xfrm>
          <a:prstGeom prst="straightConnector1">
            <a:avLst/>
          </a:prstGeom>
          <a:noFill/>
          <a:ln w="9525" cap="flat" cmpd="sng">
            <a:solidFill>
              <a:schemeClr val="lt1"/>
            </a:solidFill>
            <a:prstDash val="solid"/>
            <a:miter lim="8000"/>
            <a:headEnd type="none" w="sm" len="sm"/>
            <a:tailEnd type="none" w="sm" len="sm"/>
          </a:ln>
        </p:spPr>
      </p:cxnSp>
      <p:cxnSp>
        <p:nvCxnSpPr>
          <p:cNvPr id="2" name="Google Shape;639;p8">
            <a:extLst>
              <a:ext uri="{FF2B5EF4-FFF2-40B4-BE49-F238E27FC236}">
                <a16:creationId xmlns:a16="http://schemas.microsoft.com/office/drawing/2014/main" id="{06E36432-2204-C35B-DD25-3FC007BA0985}"/>
              </a:ext>
            </a:extLst>
          </p:cNvPr>
          <p:cNvCxnSpPr/>
          <p:nvPr/>
        </p:nvCxnSpPr>
        <p:spPr>
          <a:xfrm>
            <a:off x="6783774" y="2218193"/>
            <a:ext cx="2277360" cy="0"/>
          </a:xfrm>
          <a:prstGeom prst="straightConnector1">
            <a:avLst/>
          </a:prstGeom>
          <a:noFill/>
          <a:ln w="9525" cap="flat" cmpd="sng">
            <a:solidFill>
              <a:schemeClr val="lt1"/>
            </a:solidFill>
            <a:prstDash val="solid"/>
            <a:miter lim="8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 calcmode="lin" valueType="num">
                                      <p:cBhvr additive="base">
                                        <p:cTn id="7" dur="500"/>
                                        <p:tgtEl>
                                          <p:spTgt spid="636"/>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40"/>
                                        </p:tgtEl>
                                        <p:attrNameLst>
                                          <p:attrName>style.visibility</p:attrName>
                                        </p:attrNameLst>
                                      </p:cBhvr>
                                      <p:to>
                                        <p:strVal val="visible"/>
                                      </p:to>
                                    </p:set>
                                    <p:anim calcmode="lin" valueType="num">
                                      <p:cBhvr additive="base">
                                        <p:cTn id="10" dur="500"/>
                                        <p:tgtEl>
                                          <p:spTgt spid="640"/>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4"/>
                                        </p:tgtEl>
                                        <p:attrNameLst>
                                          <p:attrName>style.visibility</p:attrName>
                                        </p:attrNameLst>
                                      </p:cBhvr>
                                      <p:to>
                                        <p:strVal val="visible"/>
                                      </p:to>
                                    </p:set>
                                    <p:anim calcmode="lin" valueType="num">
                                      <p:cBhvr additive="base">
                                        <p:cTn id="13" dur="500"/>
                                        <p:tgtEl>
                                          <p:spTgt spid="644"/>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9"/>
                                        </p:tgtEl>
                                        <p:attrNameLst>
                                          <p:attrName>style.visibility</p:attrName>
                                        </p:attrNameLst>
                                      </p:cBhvr>
                                      <p:to>
                                        <p:strVal val="visible"/>
                                      </p:to>
                                    </p:set>
                                    <p:anim calcmode="lin" valueType="num">
                                      <p:cBhvr additive="base">
                                        <p:cTn id="17" dur="500"/>
                                        <p:tgtEl>
                                          <p:spTgt spid="649"/>
                                        </p:tgtEl>
                                        <p:attrNameLst>
                                          <p:attrName>ppt_x</p:attrName>
                                        </p:attrNameLst>
                                      </p:cBhvr>
                                      <p:tavLst>
                                        <p:tav tm="0">
                                          <p:val>
                                            <p:strVal val="#ppt_x-1"/>
                                          </p:val>
                                        </p:tav>
                                        <p:tav tm="100000">
                                          <p:val>
                                            <p:strVal val="#ppt_x"/>
                                          </p:val>
                                        </p:tav>
                                      </p:tavLst>
                                    </p:anim>
                                  </p:childTnLst>
                                </p:cTn>
                              </p:par>
                              <p:par>
                                <p:cTn id="18" presetID="2" presetClass="entr" presetSubtype="4"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5348855" y="2267280"/>
            <a:ext cx="6566880" cy="2094120"/>
            <a:chOff x="5472720" y="1306800"/>
            <a:chExt cx="6033600" cy="209412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Là một nhánh của học máy</a:t>
              </a:r>
            </a:p>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Sử dụng các mô hình mạng </a:t>
              </a:r>
              <a:r>
                <a:rPr lang="vi-VN" sz="2000" b="1" dirty="0" err="1">
                  <a:solidFill>
                    <a:schemeClr val="bg1"/>
                  </a:solidFill>
                  <a:effectLst/>
                  <a:latin typeface="Times New Roman" panose="02020603050405020304" pitchFamily="18" charset="0"/>
                  <a:ea typeface="Times New Roman" panose="02020603050405020304" pitchFamily="18" charset="0"/>
                </a:rPr>
                <a:t>neural</a:t>
              </a:r>
              <a:r>
                <a:rPr lang="vi-VN" sz="2000" b="1" dirty="0">
                  <a:solidFill>
                    <a:schemeClr val="bg1"/>
                  </a:solidFill>
                  <a:effectLst/>
                  <a:latin typeface="Times New Roman" panose="02020603050405020304" pitchFamily="18" charset="0"/>
                  <a:ea typeface="Times New Roman" panose="02020603050405020304" pitchFamily="18" charset="0"/>
                </a:rPr>
                <a:t> sâu</a:t>
              </a:r>
            </a:p>
            <a:p>
              <a:pPr marR="0" lvl="0" algn="l" rtl="0">
                <a:lnSpc>
                  <a:spcPct val="100000"/>
                </a:lnSpc>
                <a:spcBef>
                  <a:spcPts val="0"/>
                </a:spcBef>
                <a:spcAft>
                  <a:spcPts val="0"/>
                </a:spcAft>
                <a:buClr>
                  <a:srgbClr val="000000"/>
                </a:buClr>
                <a:buSzPts val="1400"/>
              </a:pPr>
              <a:r>
                <a:rPr lang="vi-VN" sz="2000" b="1" dirty="0">
                  <a:solidFill>
                    <a:schemeClr val="bg1"/>
                  </a:solidFill>
                  <a:effectLst/>
                  <a:latin typeface="Times New Roman" panose="02020603050405020304" pitchFamily="18" charset="0"/>
                  <a:ea typeface="Times New Roman" panose="02020603050405020304" pitchFamily="18" charset="0"/>
                </a:rPr>
                <a:t>Thực hiện các nhiệm vụ như phân loại, dự đoán và phát hiện</a:t>
              </a:r>
              <a:endParaRPr sz="2000" b="1" i="0" u="none" strike="noStrike" cap="none" dirty="0">
                <a:solidFill>
                  <a:schemeClr val="bg1"/>
                </a:solidFill>
                <a:latin typeface="Arial"/>
                <a:ea typeface="Arial"/>
                <a:cs typeface="Arial"/>
                <a:sym typeface="Arial"/>
              </a:endParaRPr>
            </a:p>
          </p:txBody>
        </p:sp>
        <p:sp>
          <p:nvSpPr>
            <p:cNvPr id="581" name="Google Shape;581;p5"/>
            <p:cNvSpPr/>
            <p:nvPr/>
          </p:nvSpPr>
          <p:spPr>
            <a:xfrm>
              <a:off x="5580360" y="1353011"/>
              <a:ext cx="5864657" cy="460211"/>
            </a:xfrm>
            <a:prstGeom prst="rect">
              <a:avLst/>
            </a:prstGeom>
            <a:noFill/>
            <a:ln>
              <a:noFill/>
            </a:ln>
          </p:spPr>
          <p:txBody>
            <a:bodyPr spcFirstLastPara="1" wrap="square" lIns="90000" tIns="45000" rIns="90000" bIns="45000" anchor="t" anchorCtr="0">
              <a:spAutoFit/>
            </a:bodyPr>
            <a:lstStyle/>
            <a:p>
              <a:pPr marR="0" lvl="0" algn="l" rtl="0">
                <a:lnSpc>
                  <a:spcPct val="120000"/>
                </a:lnSpc>
                <a:spcBef>
                  <a:spcPts val="0"/>
                </a:spcBef>
                <a:spcAft>
                  <a:spcPts val="0"/>
                </a:spcAft>
                <a:buClr>
                  <a:srgbClr val="000000"/>
                </a:buClr>
                <a:buSzPts val="2000"/>
              </a:pPr>
              <a:endParaRPr lang="vi-VN" sz="2000" b="0" i="0" u="none" strike="noStrike" cap="none" dirty="0">
                <a:solidFill>
                  <a:schemeClr val="bg1"/>
                </a:solidFill>
                <a:latin typeface="Arial"/>
                <a:ea typeface="Arial"/>
                <a:cs typeface="Arial"/>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1969068" y="43164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KHÁI NIỆM</a:t>
            </a:r>
            <a:endParaRPr lang="en-US" sz="2400" b="1" i="0" u="none" strike="noStrike" cap="none" dirty="0">
              <a:solidFill>
                <a:schemeClr val="tx1"/>
              </a:solidFill>
              <a:latin typeface="Arial"/>
              <a:ea typeface="Arial"/>
              <a:cs typeface="Arial"/>
              <a:sym typeface="Arial"/>
            </a:endParaRPr>
          </a:p>
        </p:txBody>
      </p:sp>
      <p:pic>
        <p:nvPicPr>
          <p:cNvPr id="2054" name="Picture 6">
            <a:extLst>
              <a:ext uri="{FF2B5EF4-FFF2-40B4-BE49-F238E27FC236}">
                <a16:creationId xmlns:a16="http://schemas.microsoft.com/office/drawing/2014/main" id="{E638AEF0-B3B5-8150-76A6-CAFCAE01B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21" y="1557919"/>
            <a:ext cx="4990414" cy="374216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739;p10">
            <a:extLst>
              <a:ext uri="{FF2B5EF4-FFF2-40B4-BE49-F238E27FC236}">
                <a16:creationId xmlns:a16="http://schemas.microsoft.com/office/drawing/2014/main" id="{09607F53-92F9-00F6-0CC3-B3F65C7C71D4}"/>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click to add your text here click to add your text here click to add your text here.</a:t>
            </a:r>
            <a:endParaRPr sz="1200" b="0" i="0" u="none" strike="noStrike" cap="none">
              <a:solidFill>
                <a:schemeClr val="dk1"/>
              </a:solidFill>
              <a:latin typeface="Arial"/>
              <a:ea typeface="Arial"/>
              <a:cs typeface="Arial"/>
              <a:sym typeface="Arial"/>
            </a:endParaRPr>
          </a:p>
        </p:txBody>
      </p:sp>
      <p:grpSp>
        <p:nvGrpSpPr>
          <p:cNvPr id="579" name="Google Shape;579;p5"/>
          <p:cNvGrpSpPr/>
          <p:nvPr/>
        </p:nvGrpSpPr>
        <p:grpSpPr>
          <a:xfrm>
            <a:off x="2876040" y="2381400"/>
            <a:ext cx="6566880" cy="2095200"/>
            <a:chOff x="5472720" y="1306800"/>
            <a:chExt cx="6033600" cy="2095200"/>
          </a:xfrm>
        </p:grpSpPr>
        <p:sp>
          <p:nvSpPr>
            <p:cNvPr id="580" name="Google Shape;580;p5"/>
            <p:cNvSpPr/>
            <p:nvPr/>
          </p:nvSpPr>
          <p:spPr>
            <a:xfrm>
              <a:off x="5472720" y="1306800"/>
              <a:ext cx="6033600" cy="20941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
            <p:cNvSpPr/>
            <p:nvPr/>
          </p:nvSpPr>
          <p:spPr>
            <a:xfrm>
              <a:off x="5580360" y="1556795"/>
              <a:ext cx="5864657" cy="1845205"/>
            </a:xfrm>
            <a:prstGeom prst="rect">
              <a:avLst/>
            </a:prstGeom>
            <a:noFill/>
            <a:ln>
              <a:noFill/>
            </a:ln>
          </p:spPr>
          <p:txBody>
            <a:bodyPr spcFirstLastPara="1" wrap="square" lIns="90000" tIns="45000" rIns="90000" bIns="45000" anchor="t" anchorCtr="0">
              <a:spAutoFit/>
            </a:bodyPr>
            <a:lstStyle/>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P</a:t>
              </a:r>
              <a:r>
                <a:rPr lang="vi-VN" sz="1800" b="1" dirty="0">
                  <a:solidFill>
                    <a:schemeClr val="bg1"/>
                  </a:solidFill>
                  <a:effectLst/>
                  <a:latin typeface="Times New Roman" panose="02020603050405020304" pitchFamily="18" charset="0"/>
                  <a:ea typeface="Times New Roman" panose="02020603050405020304" pitchFamily="18" charset="0"/>
                </a:rPr>
                <a:t>hân loại</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N</a:t>
              </a:r>
              <a:r>
                <a:rPr lang="vi-VN" sz="1800" b="1" dirty="0">
                  <a:solidFill>
                    <a:schemeClr val="bg1"/>
                  </a:solidFill>
                  <a:effectLst/>
                  <a:latin typeface="Times New Roman" panose="02020603050405020304" pitchFamily="18" charset="0"/>
                  <a:ea typeface="Times New Roman" panose="02020603050405020304" pitchFamily="18" charset="0"/>
                </a:rPr>
                <a:t>hận dạng</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D</a:t>
              </a:r>
              <a:r>
                <a:rPr lang="vi-VN" sz="1800" b="1" dirty="0">
                  <a:solidFill>
                    <a:schemeClr val="bg1"/>
                  </a:solidFill>
                  <a:effectLst/>
                  <a:latin typeface="Times New Roman" panose="02020603050405020304" pitchFamily="18" charset="0"/>
                  <a:ea typeface="Times New Roman" panose="02020603050405020304" pitchFamily="18" charset="0"/>
                </a:rPr>
                <a:t>ự báo</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effectLst/>
                  <a:latin typeface="Times New Roman" panose="02020603050405020304" pitchFamily="18" charset="0"/>
                  <a:ea typeface="Times New Roman" panose="02020603050405020304" pitchFamily="18" charset="0"/>
                </a:rPr>
                <a:t>Xử lý ngôn ngữ tự nhiên</a:t>
              </a:r>
            </a:p>
            <a:p>
              <a:pPr marL="0" marR="0" lvl="0" indent="0" algn="l" defTabSz="914400" rtl="0" eaLnBrk="0" fontAlgn="base" latinLnBrk="0" hangingPunct="0">
                <a:lnSpc>
                  <a:spcPct val="100000"/>
                </a:lnSpc>
                <a:spcBef>
                  <a:spcPct val="0"/>
                </a:spcBef>
                <a:spcAft>
                  <a:spcPct val="0"/>
                </a:spcAft>
                <a:buClrTx/>
                <a:buSzTx/>
                <a:tabLst/>
              </a:pPr>
              <a:r>
                <a:rPr lang="vi-VN" sz="1800" b="1" dirty="0">
                  <a:solidFill>
                    <a:schemeClr val="bg1"/>
                  </a:solidFill>
                  <a:latin typeface="Times New Roman" panose="02020603050405020304" pitchFamily="18" charset="0"/>
                  <a:ea typeface="Times New Roman" panose="02020603050405020304" pitchFamily="18" charset="0"/>
                </a:rPr>
                <a:t>…</a:t>
              </a:r>
              <a:endParaRPr lang="vi-VN" sz="1800" b="1" dirty="0">
                <a:solidFill>
                  <a:schemeClr val="bg1"/>
                </a:solidFill>
                <a:effectLst/>
                <a:latin typeface="Times New Roman" panose="02020603050405020304" pitchFamily="18" charset="0"/>
                <a:ea typeface="Times New Roman" panose="02020603050405020304" pitchFamily="18" charset="0"/>
              </a:endParaRPr>
            </a:p>
            <a:p>
              <a:pPr marL="0" marR="0" lvl="0" indent="0" algn="l" rtl="0">
                <a:lnSpc>
                  <a:spcPct val="120000"/>
                </a:lnSpc>
                <a:spcBef>
                  <a:spcPts val="0"/>
                </a:spcBef>
                <a:spcAft>
                  <a:spcPts val="0"/>
                </a:spcAft>
                <a:buClr>
                  <a:srgbClr val="000000"/>
                </a:buClr>
                <a:buSzPts val="2000"/>
                <a:buFont typeface="Arial"/>
                <a:buNone/>
              </a:pPr>
              <a:endParaRPr lang="vi-VN" sz="2000" b="1" i="0" u="none" strike="noStrike" cap="none" dirty="0">
                <a:solidFill>
                  <a:schemeClr val="bg1"/>
                </a:solidFill>
                <a:latin typeface="Arial"/>
                <a:ea typeface="Arial"/>
                <a:cs typeface="Arial"/>
                <a:sym typeface="Arial"/>
              </a:endParaRPr>
            </a:p>
          </p:txBody>
        </p:sp>
      </p:gr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ỨNG DỤNG</a:t>
            </a:r>
            <a:endParaRPr sz="2400" b="1" i="0" u="none" strike="noStrike" cap="none" dirty="0">
              <a:solidFill>
                <a:schemeClr val="tx1"/>
              </a:solidFill>
              <a:latin typeface="Arial"/>
              <a:ea typeface="Arial"/>
              <a:cs typeface="Arial"/>
              <a:sym typeface="Arial"/>
            </a:endParaRPr>
          </a:p>
        </p:txBody>
      </p:sp>
      <p:sp>
        <p:nvSpPr>
          <p:cNvPr id="2" name="Google Shape;739;p10">
            <a:extLst>
              <a:ext uri="{FF2B5EF4-FFF2-40B4-BE49-F238E27FC236}">
                <a16:creationId xmlns:a16="http://schemas.microsoft.com/office/drawing/2014/main" id="{50690E55-D232-AD1B-B55E-DC68E938139A}"/>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1077</Words>
  <Application>Microsoft Office PowerPoint</Application>
  <PresentationFormat>Widescreen</PresentationFormat>
  <Paragraphs>175</Paragraphs>
  <Slides>23</Slides>
  <Notes>23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23</vt:i4>
      </vt:variant>
    </vt:vector>
  </HeadingPairs>
  <TitlesOfParts>
    <vt:vector size="34" baseType="lpstr">
      <vt:lpstr>Century Gothic</vt:lpstr>
      <vt:lpstr>Times New Roman</vt:lpstr>
      <vt:lpstr>Microsoft Yahei</vt:lpstr>
      <vt:lpstr>Arial</vt:lpstr>
      <vt:lpstr>Calibri</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逆流的小鱼</dc:creator>
  <cp:lastModifiedBy>ADMIN</cp:lastModifiedBy>
  <cp:revision>15</cp:revision>
  <dcterms:created xsi:type="dcterms:W3CDTF">2017-11-02T08:38:29Z</dcterms:created>
  <dcterms:modified xsi:type="dcterms:W3CDTF">2024-07-17T03:27:08Z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