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61" r:id="rId4"/>
    <p:sldId id="258" r:id="rId5"/>
    <p:sldId id="259" r:id="rId6"/>
    <p:sldId id="260"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abs.gov.au/ausstats" TargetMode="External"/><Relationship Id="rId2" Type="http://schemas.openxmlformats.org/officeDocument/2006/relationships/hyperlink" Target="KPMG_VI_New_raw_data_update_final%20(2).xls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abs.gov.au/Tourism-and-Transport" TargetMode="External"/><Relationship Id="rId2" Type="http://schemas.openxmlformats.org/officeDocument/2006/relationships/hyperlink" Target="https://www.abs.gov.au/ausstats/abs@.nsf/0/9FD67668EE42A738CA2568A9001393AC?Opendocument"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a:t>
            </a:r>
            <a:r>
              <a:rPr lang="en-US" dirty="0"/>
              <a:t>ata Analytics Department</a:t>
            </a:r>
            <a:r>
              <a:rPr dirty="0"/>
              <a:t>] - [</a:t>
            </a:r>
            <a:r>
              <a:rPr lang="en-US" dirty="0"/>
              <a:t>Tony Smith</a:t>
            </a:r>
            <a:r>
              <a:rPr dirty="0"/>
              <a:t>], [</a:t>
            </a:r>
            <a:r>
              <a:rPr lang="en-US" dirty="0"/>
              <a:t>Sitara Aghayeva</a:t>
            </a:r>
            <a:r>
              <a:rPr dirty="0"/>
              <a: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294713" y="762240"/>
            <a:ext cx="8475912" cy="44015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b="1" dirty="0"/>
              <a:t>Introduction</a:t>
            </a:r>
            <a:endParaRPr lang="en-US" b="1" dirty="0"/>
          </a:p>
          <a:p>
            <a:pPr marL="101600">
              <a:lnSpc>
                <a:spcPct val="115000"/>
              </a:lnSpc>
              <a:buClr>
                <a:srgbClr val="000000"/>
              </a:buClr>
              <a:buSzPts val="2000"/>
              <a:defRPr sz="2000">
                <a:latin typeface="Open Sans"/>
                <a:ea typeface="Open Sans"/>
                <a:cs typeface="Open Sans"/>
                <a:sym typeface="Open Sans"/>
              </a:defRPr>
            </a:pPr>
            <a:r>
              <a:rPr lang="en-US" b="1" dirty="0"/>
              <a:t>	</a:t>
            </a:r>
            <a:r>
              <a:rPr lang="en-US" dirty="0"/>
              <a:t>- Briefly about the company, data, and purpose of analysis</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b="1" dirty="0"/>
              <a:t>Data Exploration</a:t>
            </a:r>
            <a:endParaRPr lang="en-US" b="1" dirty="0"/>
          </a:p>
          <a:p>
            <a:pPr marL="101600" lvl="4">
              <a:lnSpc>
                <a:spcPct val="115000"/>
              </a:lnSpc>
              <a:buClr>
                <a:srgbClr val="000000"/>
              </a:buClr>
              <a:buSzPts val="2000"/>
              <a:defRPr sz="2000">
                <a:latin typeface="Open Sans"/>
                <a:ea typeface="Open Sans"/>
                <a:cs typeface="Open Sans"/>
                <a:sym typeface="Open Sans"/>
              </a:defRPr>
            </a:pPr>
            <a:r>
              <a:rPr lang="en-US" dirty="0"/>
              <a:t>	- Data provided by company and</a:t>
            </a:r>
          </a:p>
          <a:p>
            <a:pPr marL="101600" lvl="4">
              <a:lnSpc>
                <a:spcPct val="115000"/>
              </a:lnSpc>
              <a:buClr>
                <a:srgbClr val="000000"/>
              </a:buClr>
              <a:buSzPts val="2000"/>
              <a:defRPr sz="2000">
                <a:latin typeface="Open Sans"/>
                <a:ea typeface="Open Sans"/>
                <a:cs typeface="Open Sans"/>
                <a:sym typeface="Open Sans"/>
              </a:defRPr>
            </a:pPr>
            <a:r>
              <a:rPr lang="en-US" dirty="0"/>
              <a:t>	- Data from external sources</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b="1" dirty="0"/>
              <a:t>Model Development</a:t>
            </a:r>
            <a:endParaRPr lang="en-US" b="1" dirty="0"/>
          </a:p>
          <a:p>
            <a:pPr marL="101600">
              <a:lnSpc>
                <a:spcPct val="115000"/>
              </a:lnSpc>
              <a:buClr>
                <a:srgbClr val="000000"/>
              </a:buClr>
              <a:buSzPts val="2000"/>
              <a:defRPr sz="2000">
                <a:latin typeface="Open Sans"/>
                <a:ea typeface="Open Sans"/>
                <a:cs typeface="Open Sans"/>
                <a:sym typeface="Open Sans"/>
              </a:defRPr>
            </a:pPr>
            <a:r>
              <a:rPr lang="en-US" dirty="0"/>
              <a:t>	- Factors that affect the future sales</a:t>
            </a:r>
          </a:p>
          <a:p>
            <a:pPr marL="101600">
              <a:lnSpc>
                <a:spcPct val="115000"/>
              </a:lnSpc>
              <a:buClr>
                <a:srgbClr val="000000"/>
              </a:buClr>
              <a:buSzPts val="2000"/>
              <a:defRPr sz="2000">
                <a:latin typeface="Open Sans"/>
                <a:ea typeface="Open Sans"/>
                <a:cs typeface="Open Sans"/>
                <a:sym typeface="Open Sans"/>
              </a:defRPr>
            </a:pPr>
            <a:r>
              <a:rPr lang="en-US" dirty="0"/>
              <a:t>	- Determining the potential customers</a:t>
            </a:r>
          </a:p>
          <a:p>
            <a:pPr marL="101600">
              <a:lnSpc>
                <a:spcPct val="115000"/>
              </a:lnSpc>
              <a:buClr>
                <a:srgbClr val="000000"/>
              </a:buClr>
              <a:buSzPts val="2000"/>
              <a:defRPr sz="2000">
                <a:latin typeface="Open Sans"/>
                <a:ea typeface="Open Sans"/>
                <a:cs typeface="Open Sans"/>
                <a:sym typeface="Open Sans"/>
              </a:defRPr>
            </a:pPr>
            <a:r>
              <a:rPr lang="en-US" dirty="0"/>
              <a:t>	- Market Segment Analysis</a:t>
            </a:r>
            <a:endParaRPr lang="az-Latn-AZ" dirty="0"/>
          </a:p>
          <a:p>
            <a:pPr marL="558800" indent="-457200">
              <a:lnSpc>
                <a:spcPct val="115000"/>
              </a:lnSpc>
              <a:buClr>
                <a:srgbClr val="000000"/>
              </a:buClr>
              <a:buSzPts val="2000"/>
              <a:buFont typeface="+mj-lt"/>
              <a:buAutoNum type="arabicPeriod" startAt="4"/>
              <a:defRPr sz="2000">
                <a:latin typeface="Open Sans"/>
                <a:ea typeface="Open Sans"/>
                <a:cs typeface="Open Sans"/>
                <a:sym typeface="Open Sans"/>
              </a:defRPr>
            </a:pPr>
            <a:r>
              <a:rPr lang="az-Latn-AZ" b="1" dirty="0"/>
              <a:t>Interpretation</a:t>
            </a:r>
            <a:endParaRPr lang="en-US" b="1" dirty="0"/>
          </a:p>
          <a:p>
            <a:pPr marL="101600">
              <a:lnSpc>
                <a:spcPct val="115000"/>
              </a:lnSpc>
              <a:buClr>
                <a:srgbClr val="000000"/>
              </a:buClr>
              <a:buSzPts val="2000"/>
              <a:defRPr sz="2000">
                <a:latin typeface="Open Sans"/>
                <a:ea typeface="Open Sans"/>
                <a:cs typeface="Open Sans"/>
                <a:sym typeface="Open Sans"/>
              </a:defRPr>
            </a:pPr>
            <a:r>
              <a:rPr lang="en-US" dirty="0"/>
              <a:t>	- Estimate the future sales</a:t>
            </a:r>
          </a:p>
          <a:p>
            <a:pPr marL="101600">
              <a:lnSpc>
                <a:spcPct val="115000"/>
              </a:lnSpc>
              <a:buClr>
                <a:srgbClr val="000000"/>
              </a:buClr>
              <a:buSzPts val="2000"/>
              <a:defRPr sz="2000">
                <a:latin typeface="Open Sans"/>
                <a:ea typeface="Open Sans"/>
                <a:cs typeface="Open Sans"/>
                <a:sym typeface="Open Sans"/>
              </a:defRPr>
            </a:pPr>
            <a:r>
              <a:rPr lang="en-US" dirty="0"/>
              <a:t>	- Appropriate promotion activities</a:t>
            </a:r>
            <a:endParaRPr lang="az-Latn-AZ" dirty="0"/>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Introduction</a:t>
            </a:r>
            <a:endParaRPr dirty="0"/>
          </a:p>
        </p:txBody>
      </p:sp>
      <p:sp>
        <p:nvSpPr>
          <p:cNvPr id="151" name="Shape 100"/>
          <p:cNvSpPr/>
          <p:nvPr/>
        </p:nvSpPr>
        <p:spPr>
          <a:xfrm>
            <a:off x="205025" y="1797689"/>
            <a:ext cx="4134600" cy="308183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Tx/>
              <a:buChar char="-"/>
            </a:pPr>
            <a:r>
              <a:rPr lang="en-US" dirty="0"/>
              <a:t>The KPMG Data Analytics Team is trying to find out the key factors and estimate the future sales. Moreover, the necessary actions to take will be offered at the end of the analysis to increase the company revenues.</a:t>
            </a:r>
          </a:p>
          <a:p>
            <a:pPr marL="285750" indent="-285750" algn="just">
              <a:buFontTx/>
              <a:buChar char="-"/>
            </a:pPr>
            <a:r>
              <a:rPr lang="en-US" dirty="0"/>
              <a:t>We have the Transactions, Customer Demographics, Customer Address and New Customer data</a:t>
            </a:r>
            <a:r>
              <a:rPr lang="az-Latn-AZ" dirty="0"/>
              <a:t> </a:t>
            </a:r>
            <a:r>
              <a:rPr lang="en-US" dirty="0"/>
              <a:t>with 4000 older,1000 new customers and transactions in the years of 2015-2017  to analyze.</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72">
            <a:extLst>
              <a:ext uri="{FF2B5EF4-FFF2-40B4-BE49-F238E27FC236}">
                <a16:creationId xmlns:a16="http://schemas.microsoft.com/office/drawing/2014/main" id="{C24A3DE9-C2A0-46AD-8CEB-C7C0A7ED2DC1}"/>
              </a:ext>
            </a:extLst>
          </p:cNvPr>
          <p:cNvSpPr/>
          <p:nvPr/>
        </p:nvSpPr>
        <p:spPr>
          <a:xfrm>
            <a:off x="205025" y="1081224"/>
            <a:ext cx="8565600" cy="8621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az-Latn-AZ" dirty="0"/>
              <a:t>Sprocket Central Pty Ltd</a:t>
            </a:r>
            <a:r>
              <a:rPr lang="en-US" dirty="0"/>
              <a:t> is a mid-size seller of bicycle and related products.  </a:t>
            </a:r>
            <a:endParaRPr lang="az-Latn-AZ" dirty="0"/>
          </a:p>
        </p:txBody>
      </p:sp>
      <p:sp>
        <p:nvSpPr>
          <p:cNvPr id="13" name="TextBox 12">
            <a:extLst>
              <a:ext uri="{FF2B5EF4-FFF2-40B4-BE49-F238E27FC236}">
                <a16:creationId xmlns:a16="http://schemas.microsoft.com/office/drawing/2014/main" id="{6F801390-D35D-436D-B963-FA34F23BB32F}"/>
              </a:ext>
            </a:extLst>
          </p:cNvPr>
          <p:cNvSpPr txBox="1"/>
          <p:nvPr/>
        </p:nvSpPr>
        <p:spPr>
          <a:xfrm>
            <a:off x="481122" y="4761773"/>
            <a:ext cx="8188963"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050" i="1" dirty="0">
                <a:latin typeface="Open Sans"/>
              </a:rPr>
              <a:t>Source: freepik.com</a:t>
            </a:r>
          </a:p>
          <a:p>
            <a:r>
              <a:rPr lang="en-US" sz="1050" i="1" dirty="0">
                <a:latin typeface="Open Sans"/>
              </a:rPr>
              <a:t>Link to image: </a:t>
            </a:r>
            <a:r>
              <a:rPr lang="az-Latn-AZ" sz="1050" i="1" dirty="0">
                <a:latin typeface="Open Sans"/>
              </a:rPr>
              <a:t>&lt;a href='https://www.freepik.com/photos/business'&gt;Business photo created by freepik - www.freepik.com&lt;/a&gt;</a:t>
            </a:r>
          </a:p>
        </p:txBody>
      </p:sp>
      <p:pic>
        <p:nvPicPr>
          <p:cNvPr id="5" name="Picture 4">
            <a:extLst>
              <a:ext uri="{FF2B5EF4-FFF2-40B4-BE49-F238E27FC236}">
                <a16:creationId xmlns:a16="http://schemas.microsoft.com/office/drawing/2014/main" id="{47DA869D-64DE-4642-A03A-6F027F97F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9337" y="1573915"/>
            <a:ext cx="3252470" cy="325247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az-Latn-AZ" dirty="0"/>
              <a:t>Data Exploration</a:t>
            </a:r>
          </a:p>
        </p:txBody>
      </p:sp>
      <p:sp>
        <p:nvSpPr>
          <p:cNvPr id="123" name="Shape 72"/>
          <p:cNvSpPr/>
          <p:nvPr/>
        </p:nvSpPr>
        <p:spPr>
          <a:xfrm>
            <a:off x="205025" y="1083299"/>
            <a:ext cx="8565600" cy="8621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 data about transactions and customer information were sent by </a:t>
            </a:r>
            <a:r>
              <a:rPr lang="az-Latn-AZ" dirty="0"/>
              <a:t>Sprocket Central Pty Lt</a:t>
            </a:r>
            <a:r>
              <a:rPr lang="en-US" dirty="0"/>
              <a:t>d.</a:t>
            </a:r>
            <a:endParaRPr lang="az-Latn-AZ" dirty="0"/>
          </a:p>
        </p:txBody>
      </p:sp>
      <p:sp>
        <p:nvSpPr>
          <p:cNvPr id="124" name="Shape 73"/>
          <p:cNvSpPr/>
          <p:nvPr/>
        </p:nvSpPr>
        <p:spPr>
          <a:xfrm>
            <a:off x="205025" y="2164724"/>
            <a:ext cx="4134600" cy="255092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We need to determine and analyze the market factors in to estimate future sales and  define the customer segment. In order to do it at we will look </a:t>
            </a:r>
            <a:r>
              <a:rPr lang="en-US" b="1" dirty="0">
                <a:hlinkClick r:id="rId2" action="ppaction://hlinkfile"/>
              </a:rPr>
              <a:t>data that is provided by </a:t>
            </a:r>
            <a:r>
              <a:rPr lang="az-Latn-AZ" b="1" dirty="0">
                <a:hlinkClick r:id="rId2" action="ppaction://hlinkfile"/>
              </a:rPr>
              <a:t>Sprocket Central Pty Ltd</a:t>
            </a:r>
            <a:r>
              <a:rPr lang="en-US" dirty="0"/>
              <a:t> in detail. Furthermore, the social factors will be taken into consideration. The data about the demographic indicators will be obtained from the surveys conducted by </a:t>
            </a:r>
            <a:r>
              <a:rPr lang="en-US" b="1" dirty="0">
                <a:hlinkClick r:id="rId3"/>
              </a:rPr>
              <a:t>Australian Bureau of Statistics</a:t>
            </a:r>
            <a:r>
              <a:rPr lang="en-US" dirty="0"/>
              <a:t>.</a:t>
            </a:r>
            <a:endParaRPr lang="az-Latn-AZ" dirty="0"/>
          </a:p>
        </p:txBody>
      </p:sp>
      <p:grpSp>
        <p:nvGrpSpPr>
          <p:cNvPr id="127" name="Shape 74"/>
          <p:cNvGrpSpPr/>
          <p:nvPr/>
        </p:nvGrpSpPr>
        <p:grpSpPr>
          <a:xfrm>
            <a:off x="4969974" y="2164724"/>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E4EA55FE-0925-4448-87F8-FAF1B7857456}"/>
              </a:ext>
            </a:extLst>
          </p:cNvPr>
          <p:cNvPicPr>
            <a:picLocks noChangeAspect="1"/>
          </p:cNvPicPr>
          <p:nvPr/>
        </p:nvPicPr>
        <p:blipFill rotWithShape="1">
          <a:blip r:embed="rId4"/>
          <a:srcRect l="3011" t="22926" r="44839" b="3059"/>
          <a:stretch/>
        </p:blipFill>
        <p:spPr>
          <a:xfrm>
            <a:off x="4969921" y="1846800"/>
            <a:ext cx="3800704" cy="3032726"/>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endParaRPr dirty="0"/>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 necessary indicators that will be analyzed are mentioned below:</a:t>
            </a:r>
            <a:endParaRPr dirty="0"/>
          </a:p>
        </p:txBody>
      </p:sp>
      <p:sp>
        <p:nvSpPr>
          <p:cNvPr id="133" name="Shape 82"/>
          <p:cNvSpPr/>
          <p:nvPr/>
        </p:nvSpPr>
        <p:spPr>
          <a:xfrm>
            <a:off x="205025" y="1966249"/>
            <a:ext cx="4134600" cy="281638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Tx/>
              <a:buChar char="-"/>
            </a:pPr>
            <a:r>
              <a:rPr lang="en-US" dirty="0"/>
              <a:t>Age (and determined age groups);</a:t>
            </a:r>
          </a:p>
          <a:p>
            <a:pPr marL="285750" indent="-285750">
              <a:buFontTx/>
              <a:buChar char="-"/>
            </a:pPr>
            <a:r>
              <a:rPr lang="en-US" dirty="0"/>
              <a:t>Geographical factors;</a:t>
            </a:r>
          </a:p>
          <a:p>
            <a:pPr marL="285750" indent="-285750">
              <a:buFontTx/>
              <a:buChar char="-"/>
            </a:pPr>
            <a:r>
              <a:rPr lang="en-US" dirty="0"/>
              <a:t>Wealth segment;</a:t>
            </a:r>
          </a:p>
          <a:p>
            <a:pPr marL="285750" indent="-285750">
              <a:buFontTx/>
              <a:buChar char="-"/>
            </a:pPr>
            <a:r>
              <a:rPr lang="en-US" dirty="0"/>
              <a:t>Top 20% customers (according to number of transactions in Transaction Sheet);</a:t>
            </a:r>
          </a:p>
          <a:p>
            <a:pPr marL="285750" indent="-285750">
              <a:buFontTx/>
              <a:buChar char="-"/>
            </a:pPr>
            <a:r>
              <a:rPr lang="en-US" dirty="0"/>
              <a:t>Top 20% customers (bike related purchases for 2015-2017;</a:t>
            </a:r>
          </a:p>
          <a:p>
            <a:pPr marL="285750" indent="-285750">
              <a:buFontTx/>
              <a:buChar char="-"/>
            </a:pPr>
            <a:r>
              <a:rPr lang="en-US" dirty="0"/>
              <a:t>The rival companies in Australia;</a:t>
            </a:r>
          </a:p>
          <a:p>
            <a:pPr marL="285750" indent="-285750">
              <a:buFontTx/>
              <a:buChar char="-"/>
            </a:pPr>
            <a:r>
              <a:rPr lang="en-US" dirty="0"/>
              <a:t>Demographic indicators in Australia (in 2015-2017 and now);</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59E2EFA0-2E7F-497D-B1A9-D5ADB14F5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492" y="1869353"/>
            <a:ext cx="4320483" cy="3010173"/>
          </a:xfrm>
          <a:prstGeom prst="rect">
            <a:avLst/>
          </a:prstGeom>
        </p:spPr>
      </p:pic>
      <p:sp>
        <p:nvSpPr>
          <p:cNvPr id="4" name="TextBox 3">
            <a:extLst>
              <a:ext uri="{FF2B5EF4-FFF2-40B4-BE49-F238E27FC236}">
                <a16:creationId xmlns:a16="http://schemas.microsoft.com/office/drawing/2014/main" id="{AEFFD402-36B2-4F39-BDDC-BEAAFDA62393}"/>
              </a:ext>
            </a:extLst>
          </p:cNvPr>
          <p:cNvSpPr txBox="1"/>
          <p:nvPr/>
        </p:nvSpPr>
        <p:spPr>
          <a:xfrm>
            <a:off x="4618492" y="4850300"/>
            <a:ext cx="3116826"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1" u="none" strike="noStrike" cap="none" spc="0" normalizeH="0" baseline="0" dirty="0">
                <a:ln>
                  <a:noFill/>
                </a:ln>
                <a:solidFill>
                  <a:srgbClr val="000000"/>
                </a:solidFill>
                <a:effectLst/>
                <a:uFillTx/>
                <a:latin typeface="Open Sans"/>
                <a:sym typeface="Arial"/>
              </a:rPr>
              <a:t>Source: Australian Bureau of Statistics</a:t>
            </a:r>
            <a:endParaRPr kumimoji="0" lang="az-Latn-AZ" sz="1100" b="0" i="1" u="none" strike="noStrike" cap="none" spc="0" normalizeH="0" baseline="0" dirty="0">
              <a:ln>
                <a:noFill/>
              </a:ln>
              <a:solidFill>
                <a:srgbClr val="000000"/>
              </a:solidFill>
              <a:effectLst/>
              <a:uFillTx/>
              <a:latin typeface="Open Sans"/>
              <a:sym typeface="Arial"/>
            </a:endParaRPr>
          </a:p>
        </p:txBody>
      </p:sp>
      <p:sp>
        <p:nvSpPr>
          <p:cNvPr id="5" name="Shape 89">
            <a:extLst>
              <a:ext uri="{FF2B5EF4-FFF2-40B4-BE49-F238E27FC236}">
                <a16:creationId xmlns:a16="http://schemas.microsoft.com/office/drawing/2014/main" id="{4A043D43-14B7-4A45-A8BE-30D346BE23FE}"/>
              </a:ext>
            </a:extLst>
          </p:cNvPr>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41" name="Shape 90"/>
          <p:cNvSpPr/>
          <p:nvPr/>
        </p:nvSpPr>
        <p:spPr>
          <a:xfrm>
            <a:off x="205025" y="1083299"/>
            <a:ext cx="8565600" cy="8621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According to the results insights and advices for actions should be taken in future will be provided.</a:t>
            </a:r>
            <a:endParaRPr dirty="0"/>
          </a:p>
        </p:txBody>
      </p:sp>
      <p:sp>
        <p:nvSpPr>
          <p:cNvPr id="142" name="Shape 91"/>
          <p:cNvSpPr/>
          <p:nvPr/>
        </p:nvSpPr>
        <p:spPr>
          <a:xfrm>
            <a:off x="205024" y="2164724"/>
            <a:ext cx="4366975" cy="255092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Tx/>
              <a:buChar char="-"/>
            </a:pPr>
            <a:r>
              <a:rPr lang="en-US" dirty="0"/>
              <a:t>The most affecting factors and the change in variables affecting sales;</a:t>
            </a:r>
          </a:p>
          <a:p>
            <a:pPr marL="285750" indent="-285750" algn="just">
              <a:buFontTx/>
              <a:buChar char="-"/>
            </a:pPr>
            <a:r>
              <a:rPr lang="en-US" dirty="0"/>
              <a:t>Strong relationships with top 20% customers (in terms of sales);</a:t>
            </a:r>
          </a:p>
          <a:p>
            <a:pPr marL="285750" indent="-285750" algn="just">
              <a:buFontTx/>
              <a:buChar char="-"/>
            </a:pPr>
            <a:r>
              <a:rPr lang="en-US" dirty="0"/>
              <a:t>The necessary promotion activities targeting the market segmentation will be determined.</a:t>
            </a:r>
          </a:p>
          <a:p>
            <a:pPr marL="285750" indent="-285750" algn="just">
              <a:buFontTx/>
              <a:buChar char="-"/>
            </a:pPr>
            <a:endParaRPr lang="en-US" dirty="0"/>
          </a:p>
          <a:p>
            <a:pPr marL="285750" indent="-285750" algn="just">
              <a:buFontTx/>
              <a:buChar char="-"/>
            </a:pPr>
            <a:endParaRPr lang="en-US" dirty="0"/>
          </a:p>
          <a:p>
            <a:pPr marL="285750" indent="-285750" algn="just">
              <a:buFontTx/>
              <a:buChar char="-"/>
            </a:pPr>
            <a:endParaRPr dirty="0"/>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0A61E049-102D-424A-B60E-213F2F731697}"/>
              </a:ext>
            </a:extLst>
          </p:cNvPr>
          <p:cNvPicPr>
            <a:picLocks noChangeAspect="1"/>
          </p:cNvPicPr>
          <p:nvPr/>
        </p:nvPicPr>
        <p:blipFill rotWithShape="1">
          <a:blip r:embed="rId2">
            <a:extLst>
              <a:ext uri="{28A0092B-C50C-407E-A947-70E740481C1C}">
                <a14:useLocalDpi xmlns:a14="http://schemas.microsoft.com/office/drawing/2010/main" val="0"/>
              </a:ext>
            </a:extLst>
          </a:blip>
          <a:srcRect b="15689"/>
          <a:stretch/>
        </p:blipFill>
        <p:spPr>
          <a:xfrm>
            <a:off x="4571999" y="1774311"/>
            <a:ext cx="4291077" cy="303062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Related external survey data to analyze</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C9740343-F9BA-4163-82FA-6CCFE6AE1EE3}"/>
              </a:ext>
            </a:extLst>
          </p:cNvPr>
          <p:cNvSpPr txBox="1"/>
          <p:nvPr/>
        </p:nvSpPr>
        <p:spPr>
          <a:xfrm>
            <a:off x="205024" y="1741776"/>
            <a:ext cx="837001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Tx/>
              <a:buAutoNum type="arabicPeriod"/>
              <a:tabLst/>
            </a:pPr>
            <a:r>
              <a:rPr lang="en-US" dirty="0">
                <a:latin typeface="Open Sans"/>
                <a:hlinkClick r:id="rId2"/>
              </a:rPr>
              <a:t>4177.0 - Participation in Sport and Physical Recreation, Australia, 2013-14</a:t>
            </a:r>
            <a:endParaRPr lang="en-US" dirty="0">
              <a:latin typeface="Open Sans"/>
            </a:endParaRPr>
          </a:p>
          <a:p>
            <a:pPr marL="342900" marR="0" indent="-342900" algn="l" defTabSz="914400" rtl="0" fontAlgn="auto" latinLnBrk="0" hangingPunct="0">
              <a:lnSpc>
                <a:spcPct val="100000"/>
              </a:lnSpc>
              <a:spcBef>
                <a:spcPts val="0"/>
              </a:spcBef>
              <a:spcAft>
                <a:spcPts val="0"/>
              </a:spcAft>
              <a:buClrTx/>
              <a:buSzTx/>
              <a:buFontTx/>
              <a:buAutoNum type="arabicPeriod"/>
              <a:tabLst/>
            </a:pPr>
            <a:r>
              <a:rPr lang="az-Latn-AZ" dirty="0">
                <a:latin typeface="Open Sans"/>
                <a:hlinkClick r:id="rId3"/>
              </a:rPr>
              <a:t>Tourism and Transport</a:t>
            </a:r>
            <a:endParaRPr lang="en-US" dirty="0">
              <a:latin typeface="Open Sans"/>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3138</TotalTime>
  <Words>747</Words>
  <Application>Microsoft Office PowerPoint</Application>
  <PresentationFormat>On-screen Show (16:9)</PresentationFormat>
  <Paragraphs>57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Sitara Aghayeva</cp:lastModifiedBy>
  <cp:revision>11</cp:revision>
  <dcterms:modified xsi:type="dcterms:W3CDTF">2020-08-13T15:40:24Z</dcterms:modified>
</cp:coreProperties>
</file>