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5" r:id="rId3"/>
    <p:sldId id="286" r:id="rId4"/>
    <p:sldId id="284" r:id="rId5"/>
    <p:sldId id="288" r:id="rId6"/>
    <p:sldId id="305" r:id="rId7"/>
    <p:sldId id="308" r:id="rId8"/>
    <p:sldId id="295" r:id="rId9"/>
    <p:sldId id="304" r:id="rId10"/>
    <p:sldId id="290" r:id="rId11"/>
    <p:sldId id="310" r:id="rId12"/>
    <p:sldId id="269" r:id="rId13"/>
    <p:sldId id="289" r:id="rId1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0891" autoAdjust="0"/>
  </p:normalViewPr>
  <p:slideViewPr>
    <p:cSldViewPr>
      <p:cViewPr varScale="1">
        <p:scale>
          <a:sx n="69" d="100"/>
          <a:sy n="69" d="100"/>
        </p:scale>
        <p:origin x="509" y="77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outlineViewPr>
    <p:cViewPr>
      <p:scale>
        <a:sx n="33" d="100"/>
        <a:sy n="33" d="100"/>
      </p:scale>
      <p:origin x="0" y="-48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notesViewPr>
    <p:cSldViewPr showGuides="1">
      <p:cViewPr varScale="1">
        <p:scale>
          <a:sx n="87" d="100"/>
          <a:sy n="87" d="100"/>
        </p:scale>
        <p:origin x="29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080BC8-80B1-4951-87F5-3FB996FD2B6E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2022年4月14日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C4D07D-9A2E-40FC-8C4F-6D09C07EB1E6}" type="datetime2">
              <a:rPr lang="zh-CN" altLang="en-US" smtClean="0"/>
              <a:pPr/>
              <a:t>2022年4月14日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metric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4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13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26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profilereport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0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30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effectLst/>
              <a:latin typeface="Lato" panose="020F0502020204030203" pitchFamily="34" charset="0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Compute Area Under the Receiver Operating Characteristic Curve (ROC AUC) from prediction scores.</a:t>
            </a:r>
          </a:p>
          <a:p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area, good for AUC values between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0.8-0.9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fair for AUC values between 0.7-0.8, poor for AUC values between 0.6-0.7 and failed for AUC values between 0.5-0.6. under the ROC curve (AUC) results were considered excellent for AUC values between 0.9-1</a:t>
            </a:r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b="0" i="0" u="none" strike="noStrike" dirty="0">
                <a:solidFill>
                  <a:srgbClr val="2878A2"/>
                </a:solidFill>
                <a:effectLst/>
                <a:latin typeface="-apple-system"/>
                <a:hlinkClick r:id="rId3" tooltip="sklearn.metrics"/>
              </a:rPr>
              <a:t>sklearn.metrics</a:t>
            </a:r>
            <a:r>
              <a:rPr lang="de-DE" altLang="zh-CN" b="0" i="0" dirty="0">
                <a:solidFill>
                  <a:srgbClr val="212529"/>
                </a:solidFill>
                <a:effectLst/>
                <a:latin typeface="-apple-system"/>
              </a:rPr>
              <a:t>.roc_auc_score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80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19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长方形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9151E1-A7E4-4E2F-A9B6-DD86679A9F4F}" type="datetime2">
              <a:rPr lang="zh-CN" altLang="en-US" smtClean="0"/>
              <a:pPr/>
              <a:t>2022年4月14日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83FB05-3DB4-4F92-A117-40CA5D64E620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6060D-9551-4EEF-94C9-DFFC65B261B2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dirty="0"/>
              <a:t>单击此处编辑母</a:t>
            </a:r>
            <a:r>
              <a:rPr lang="zh-CN" altLang="en-US" noProof="0" dirty="0"/>
              <a:t>版文本样</a:t>
            </a:r>
            <a:r>
              <a:rPr lang="zh-cn" dirty="0"/>
              <a:t>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D247C-663D-4E35-A1D9-2DEEB5A42319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31C2DF-FBA2-482B-9443-808972533292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E916A-E0E0-4E31-94E3-4789C7B2066D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BEBD70-0E90-4420-98B5-1FD9F954264D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88F55-3F31-4EEE-95D8-0B228F931087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048D5-5A44-4E10-8007-9DACD4C8DC9F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885504-3C29-47AC-BF96-96F7E8D0E784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8B1C-EB7C-4D20-9460-38374FF08D68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FF09B9-FCA8-41D0-8E02-15AEE8137290}" type="datetime2">
              <a:rPr lang="zh-CN" altLang="en-US" smtClean="0"/>
              <a:t>2022年4月14日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10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dataset?spm=5176.14154004.J_3941670930.8.31fe56991uM0a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126" y="195177"/>
            <a:ext cx="3962400" cy="4724399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  <a:t>Data Science</a:t>
            </a:r>
            <a:b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</a:br>
            <a:r>
              <a:rPr lang="en-US" altLang="zh-CN" sz="3600" b="1" dirty="0">
                <a:solidFill>
                  <a:schemeClr val="accent2"/>
                </a:solidFill>
                <a:latin typeface="Arial Nova" panose="020B0504020202020204" pitchFamily="34" charset="0"/>
              </a:rPr>
              <a:t>Final project </a:t>
            </a:r>
            <a:endParaRPr lang="zh-cn" sz="3600" b="1" dirty="0">
              <a:solidFill>
                <a:schemeClr val="accent2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126" y="4919576"/>
            <a:ext cx="4179142" cy="762000"/>
          </a:xfrm>
        </p:spPr>
        <p:txBody>
          <a:bodyPr rtlCol="0">
            <a:normAutofit/>
          </a:bodyPr>
          <a:lstStyle/>
          <a:p>
            <a:r>
              <a:rPr lang="en-US" altLang="zh-CN" sz="1600" b="1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Predicating credit risk of </a:t>
            </a:r>
            <a:r>
              <a:rPr lang="en-US" altLang="zh-CN" sz="16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loans</a:t>
            </a:r>
            <a:endParaRPr lang="en-US" altLang="zh-CN" sz="1600" b="1" i="1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37261-BE62-45D3-A7D1-CB67C82346F4}"/>
              </a:ext>
            </a:extLst>
          </p:cNvPr>
          <p:cNvSpPr txBox="1"/>
          <p:nvPr/>
        </p:nvSpPr>
        <p:spPr>
          <a:xfrm>
            <a:off x="2638028" y="6155432"/>
            <a:ext cx="216024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WBS DS#004 Liang Zeng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F33B69B-7EB9-4CAA-98E6-7B286923703A}"/>
              </a:ext>
            </a:extLst>
          </p:cNvPr>
          <p:cNvGrpSpPr/>
          <p:nvPr/>
        </p:nvGrpSpPr>
        <p:grpSpPr>
          <a:xfrm>
            <a:off x="1258012" y="548680"/>
            <a:ext cx="8436800" cy="5328592"/>
            <a:chOff x="540817" y="798827"/>
            <a:chExt cx="7281787" cy="6077536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37C264DC-B076-4942-A88F-1942FBF4D6EE}"/>
                </a:ext>
              </a:extLst>
            </p:cNvPr>
            <p:cNvSpPr/>
            <p:nvPr/>
          </p:nvSpPr>
          <p:spPr>
            <a:xfrm rot="5400000">
              <a:off x="2045614" y="4947265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6BAE29A-1A73-4886-867B-62F166C0D32C}"/>
                </a:ext>
              </a:extLst>
            </p:cNvPr>
            <p:cNvSpPr/>
            <p:nvPr/>
          </p:nvSpPr>
          <p:spPr>
            <a:xfrm rot="5400000">
              <a:off x="3969796" y="1169022"/>
              <a:ext cx="559191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A748A51-0994-4F09-947A-D49094DB1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62" t="57721" r="49885" b="36054"/>
            <a:stretch/>
          </p:blipFill>
          <p:spPr>
            <a:xfrm>
              <a:off x="4141217" y="4802393"/>
              <a:ext cx="354144" cy="46166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57A56A-567C-47DC-9B8F-F3496D664B7E}"/>
                </a:ext>
              </a:extLst>
            </p:cNvPr>
            <p:cNvSpPr/>
            <p:nvPr/>
          </p:nvSpPr>
          <p:spPr>
            <a:xfrm>
              <a:off x="621804" y="798827"/>
              <a:ext cx="7200800" cy="54519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Abadi Extra Light" panose="020B0204020104020204" pitchFamily="34" charset="0"/>
                </a:rPr>
                <a:t>Original dataset</a:t>
              </a:r>
              <a:endParaRPr lang="zh-CN" altLang="en-US" sz="1400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4F2D6A-A7A7-4209-A9E3-38FDE480362E}"/>
                </a:ext>
              </a:extLst>
            </p:cNvPr>
            <p:cNvSpPr/>
            <p:nvPr/>
          </p:nvSpPr>
          <p:spPr>
            <a:xfrm>
              <a:off x="1810098" y="1556792"/>
              <a:ext cx="5500716" cy="10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CF9266B-D772-40D6-8035-5744F5046FF6}"/>
                </a:ext>
              </a:extLst>
            </p:cNvPr>
            <p:cNvSpPr/>
            <p:nvPr/>
          </p:nvSpPr>
          <p:spPr>
            <a:xfrm rot="5400000">
              <a:off x="1537500" y="1721216"/>
              <a:ext cx="545196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04C2D26A-18C5-4982-B082-99E09FED3FA0}"/>
                </a:ext>
              </a:extLst>
            </p:cNvPr>
            <p:cNvSpPr/>
            <p:nvPr/>
          </p:nvSpPr>
          <p:spPr>
            <a:xfrm rot="5400000">
              <a:off x="7009784" y="1721216"/>
              <a:ext cx="545196" cy="21634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E74EBF-5C19-4660-B882-120D1D56A5C9}"/>
                </a:ext>
              </a:extLst>
            </p:cNvPr>
            <p:cNvSpPr/>
            <p:nvPr/>
          </p:nvSpPr>
          <p:spPr>
            <a:xfrm>
              <a:off x="540817" y="2154013"/>
              <a:ext cx="5500716" cy="5337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Training set (800k, 47variables)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F8A18D-28AF-4276-A04E-C3C42B923920}"/>
                </a:ext>
              </a:extLst>
            </p:cNvPr>
            <p:cNvSpPr/>
            <p:nvPr/>
          </p:nvSpPr>
          <p:spPr>
            <a:xfrm>
              <a:off x="5942012" y="2154013"/>
              <a:ext cx="1880592" cy="53377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Test set(200k, 46variables)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00309F-1EA4-4115-96E9-F45A44A44438}"/>
                </a:ext>
              </a:extLst>
            </p:cNvPr>
            <p:cNvSpPr/>
            <p:nvPr/>
          </p:nvSpPr>
          <p:spPr>
            <a:xfrm>
              <a:off x="540817" y="3531876"/>
              <a:ext cx="5401195" cy="54519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Training set (80%)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BFD244-CBA4-41A7-9338-760018A24415}"/>
                </a:ext>
              </a:extLst>
            </p:cNvPr>
            <p:cNvSpPr/>
            <p:nvPr/>
          </p:nvSpPr>
          <p:spPr>
            <a:xfrm>
              <a:off x="4798268" y="3531876"/>
              <a:ext cx="1152723" cy="54519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Validation set (20%)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45A6558-7C65-4A8F-B855-2469C7504737}"/>
                </a:ext>
              </a:extLst>
            </p:cNvPr>
            <p:cNvSpPr/>
            <p:nvPr/>
          </p:nvSpPr>
          <p:spPr>
            <a:xfrm>
              <a:off x="5942012" y="3531876"/>
              <a:ext cx="1880592" cy="54519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badi Extra Light" panose="020B0204020104020204" pitchFamily="34" charset="0"/>
                </a:rPr>
                <a:t>Test set(20%)</a:t>
              </a:r>
              <a:endParaRPr lang="zh-CN" altLang="en-US" sz="1400" dirty="0">
                <a:latin typeface="Abadi Extra Light" panose="020B0204020104020204" pitchFamily="34" charset="0"/>
              </a:endParaRP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36ABE825-A8B2-405A-9575-F621C164302C}"/>
                </a:ext>
              </a:extLst>
            </p:cNvPr>
            <p:cNvSpPr/>
            <p:nvPr/>
          </p:nvSpPr>
          <p:spPr>
            <a:xfrm rot="5400000">
              <a:off x="2885472" y="2668334"/>
              <a:ext cx="288032" cy="225191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D9C8FB-0933-43B6-9EF3-DFC4FB69D93E}"/>
                </a:ext>
              </a:extLst>
            </p:cNvPr>
            <p:cNvGrpSpPr/>
            <p:nvPr/>
          </p:nvGrpSpPr>
          <p:grpSpPr>
            <a:xfrm>
              <a:off x="1629916" y="2924944"/>
              <a:ext cx="3505720" cy="567844"/>
              <a:chOff x="2228787" y="2876590"/>
              <a:chExt cx="3505720" cy="567844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B6C31DF-85EC-4A92-B815-CB9FC2E3C2BF}"/>
                  </a:ext>
                </a:extLst>
              </p:cNvPr>
              <p:cNvSpPr/>
              <p:nvPr/>
            </p:nvSpPr>
            <p:spPr>
              <a:xfrm>
                <a:off x="2277988" y="2876590"/>
                <a:ext cx="3384376" cy="1177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52DB685-6DF1-410D-BB82-9BA0A5AA75AF}"/>
                  </a:ext>
                </a:extLst>
              </p:cNvPr>
              <p:cNvSpPr/>
              <p:nvPr/>
            </p:nvSpPr>
            <p:spPr>
              <a:xfrm rot="5400000">
                <a:off x="2064363" y="3041233"/>
                <a:ext cx="545196" cy="21634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55902B88-D4F0-4E63-92F5-CF5AA2CFC3F7}"/>
                  </a:ext>
                </a:extLst>
              </p:cNvPr>
              <p:cNvSpPr/>
              <p:nvPr/>
            </p:nvSpPr>
            <p:spPr>
              <a:xfrm rot="5400000">
                <a:off x="5353735" y="3063662"/>
                <a:ext cx="545196" cy="21634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badi Extra Light" panose="020B0204020104020204" pitchFamily="34" charset="0"/>
                </a:endParaRPr>
              </a:p>
            </p:txBody>
          </p:sp>
        </p:grp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55E071EB-D0A7-4ED3-969E-285932BA1BC2}"/>
                </a:ext>
              </a:extLst>
            </p:cNvPr>
            <p:cNvSpPr/>
            <p:nvPr/>
          </p:nvSpPr>
          <p:spPr>
            <a:xfrm>
              <a:off x="2277988" y="4715402"/>
              <a:ext cx="1499639" cy="674292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ML Algorithm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9E5BA4E-C908-463A-B8B4-3B11E1E854C6}"/>
                </a:ext>
              </a:extLst>
            </p:cNvPr>
            <p:cNvSpPr/>
            <p:nvPr/>
          </p:nvSpPr>
          <p:spPr>
            <a:xfrm>
              <a:off x="2797360" y="6077665"/>
              <a:ext cx="2481894" cy="58096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Predictive model</a:t>
              </a:r>
              <a:endParaRPr lang="zh-CN" altLang="en-US" sz="16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28F6D6C4-A6AF-460F-BA53-25A927140321}"/>
                </a:ext>
              </a:extLst>
            </p:cNvPr>
            <p:cNvSpPr/>
            <p:nvPr/>
          </p:nvSpPr>
          <p:spPr>
            <a:xfrm rot="5400000">
              <a:off x="4084835" y="4995512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76192D-7CFB-4282-A2AE-CA5E9BF96615}"/>
                </a:ext>
              </a:extLst>
            </p:cNvPr>
            <p:cNvSpPr/>
            <p:nvPr/>
          </p:nvSpPr>
          <p:spPr>
            <a:xfrm>
              <a:off x="2916892" y="5550721"/>
              <a:ext cx="999132" cy="33826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Fit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7BE4331-61A2-45D0-8BC7-04F8460F256E}"/>
                </a:ext>
              </a:extLst>
            </p:cNvPr>
            <p:cNvSpPr/>
            <p:nvPr/>
          </p:nvSpPr>
          <p:spPr>
            <a:xfrm>
              <a:off x="4472385" y="5582944"/>
              <a:ext cx="1340501" cy="3436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Evaluate</a:t>
              </a:r>
              <a:endParaRPr lang="zh-CN" altLang="en-US" sz="16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6FA48BCF-B473-4A92-B85A-482E09B768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2187" y="4324144"/>
              <a:ext cx="2229559" cy="1828194"/>
            </a:xfrm>
            <a:prstGeom prst="bentConnector2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DCA9C7E4-C147-4DC6-BB76-967A1F5965A7}"/>
                </a:ext>
              </a:extLst>
            </p:cNvPr>
            <p:cNvSpPr/>
            <p:nvPr/>
          </p:nvSpPr>
          <p:spPr>
            <a:xfrm rot="10800000">
              <a:off x="5302325" y="6301945"/>
              <a:ext cx="1982102" cy="22339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badi Extra Light" panose="020B0204020104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40EA3D6-6015-43DE-A439-4D1D0698DA59}"/>
                </a:ext>
              </a:extLst>
            </p:cNvPr>
            <p:cNvSpPr/>
            <p:nvPr/>
          </p:nvSpPr>
          <p:spPr>
            <a:xfrm>
              <a:off x="7174208" y="4077072"/>
              <a:ext cx="141342" cy="23762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4000">
                  <a:schemeClr val="accent1">
                    <a:lumMod val="97000"/>
                    <a:lumOff val="3000"/>
                    <a:alpha val="94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E89866-9518-4E71-B19E-132F79399C32}"/>
                </a:ext>
              </a:extLst>
            </p:cNvPr>
            <p:cNvSpPr/>
            <p:nvPr/>
          </p:nvSpPr>
          <p:spPr>
            <a:xfrm>
              <a:off x="5182840" y="6580416"/>
              <a:ext cx="2481894" cy="29594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Final performance estimate</a:t>
              </a:r>
              <a:endParaRPr lang="zh-CN" altLang="en-US" sz="1600" b="1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6C08916-AEA9-42B2-9F6B-BF220B15DEF4}"/>
              </a:ext>
            </a:extLst>
          </p:cNvPr>
          <p:cNvSpPr txBox="1"/>
          <p:nvPr/>
        </p:nvSpPr>
        <p:spPr>
          <a:xfrm>
            <a:off x="4894983" y="3614331"/>
            <a:ext cx="138181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200" dirty="0">
                <a:latin typeface="Abadi Extra Light" panose="020B0204020104020204" pitchFamily="34" charset="0"/>
              </a:rPr>
              <a:t>Hyperparameter change &amp; repeat</a:t>
            </a:r>
            <a:endParaRPr lang="zh-CN" alt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30" name="标题 10">
            <a:extLst>
              <a:ext uri="{FF2B5EF4-FFF2-40B4-BE49-F238E27FC236}">
                <a16:creationId xmlns:a16="http://schemas.microsoft.com/office/drawing/2014/main" id="{CAD5D0B5-FACE-4683-B2E6-AD729C87088B}"/>
              </a:ext>
            </a:extLst>
          </p:cNvPr>
          <p:cNvSpPr txBox="1">
            <a:spLocks/>
          </p:cNvSpPr>
          <p:nvPr/>
        </p:nvSpPr>
        <p:spPr>
          <a:xfrm>
            <a:off x="429546" y="5851797"/>
            <a:ext cx="10971372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dirty="0">
                <a:latin typeface="Abadi Extra Light" panose="020B0204020104020204" pitchFamily="34" charset="0"/>
              </a:rPr>
              <a:t>3.5. Model building and evaluation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3.5. Model building and evaluation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60874894-36F1-42F8-92B7-56F3EA7EFEF5}"/>
              </a:ext>
            </a:extLst>
          </p:cNvPr>
          <p:cNvSpPr txBox="1">
            <a:spLocks/>
          </p:cNvSpPr>
          <p:nvPr/>
        </p:nvSpPr>
        <p:spPr>
          <a:xfrm>
            <a:off x="609440" y="832066"/>
            <a:ext cx="657224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1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Abadi Extra Light" panose="020B0204020104020204" pitchFamily="34" charset="0"/>
              </a:rPr>
              <a:t>CV score comparisons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737256-0DEB-4300-82E5-E2B0703F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1268760"/>
            <a:ext cx="6572250" cy="2066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B4980C-C4B2-4D43-9BA6-06E9E39D8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18" y="4752975"/>
            <a:ext cx="4972050" cy="704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EE6234-E171-4A44-8DE3-199912C6C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868" y="3978954"/>
            <a:ext cx="7686675" cy="4381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D902ACD-86D3-4005-8059-839554D73760}"/>
              </a:ext>
            </a:extLst>
          </p:cNvPr>
          <p:cNvSpPr/>
          <p:nvPr/>
        </p:nvSpPr>
        <p:spPr>
          <a:xfrm>
            <a:off x="608012" y="1988840"/>
            <a:ext cx="6350496" cy="3693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CD872E9-278C-4756-934B-8D818ECA5985}"/>
              </a:ext>
            </a:extLst>
          </p:cNvPr>
          <p:cNvSpPr/>
          <p:nvPr/>
        </p:nvSpPr>
        <p:spPr>
          <a:xfrm>
            <a:off x="4150196" y="3573016"/>
            <a:ext cx="504056" cy="4059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4000">
                <a:schemeClr val="accent1">
                  <a:lumMod val="97000"/>
                  <a:lumOff val="3000"/>
                  <a:alpha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003AFBC-5E14-4B77-9F84-C8A9AA2C233C}"/>
              </a:ext>
            </a:extLst>
          </p:cNvPr>
          <p:cNvSpPr/>
          <p:nvPr/>
        </p:nvSpPr>
        <p:spPr>
          <a:xfrm>
            <a:off x="8884543" y="4291706"/>
            <a:ext cx="504056" cy="40593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4000">
                <a:schemeClr val="accent1">
                  <a:lumMod val="97000"/>
                  <a:lumOff val="3000"/>
                  <a:alpha val="94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81C8893-38A1-49A9-9813-29D7D9DB27C5}"/>
              </a:ext>
            </a:extLst>
          </p:cNvPr>
          <p:cNvSpPr/>
          <p:nvPr/>
        </p:nvSpPr>
        <p:spPr>
          <a:xfrm>
            <a:off x="968296" y="4206425"/>
            <a:ext cx="1525716" cy="2106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9CCE30E-EDF9-4546-AFB9-169BA67244E3}"/>
              </a:ext>
            </a:extLst>
          </p:cNvPr>
          <p:cNvSpPr/>
          <p:nvPr/>
        </p:nvSpPr>
        <p:spPr>
          <a:xfrm>
            <a:off x="6550918" y="5166606"/>
            <a:ext cx="2792238" cy="2149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4. Communicating the model result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9B91-F43F-4545-B7C0-51117A24772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649" y="914401"/>
            <a:ext cx="7782019" cy="4190999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Publish on Tableau Public</a:t>
            </a:r>
          </a:p>
          <a:p>
            <a:pPr marL="0"/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Push to </a:t>
            </a: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and Google drive upon completion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readme file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python file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Data set (csv)</a:t>
            </a: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Abadi Extra Light" panose="020B0204020104020204" pitchFamily="34" charset="0"/>
              </a:rPr>
              <a:t> Other reference works</a:t>
            </a:r>
          </a:p>
          <a:p>
            <a:pPr marL="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Powerpoint</a:t>
            </a:r>
            <a:r>
              <a:rPr lang="en-US" altLang="zh-CN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presenation</a:t>
            </a:r>
            <a:endParaRPr lang="en-US" altLang="zh-CN" sz="2000" b="1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0"/>
            <a:endParaRPr lang="zh-CN" altLang="en-US" sz="1800" dirty="0">
              <a:solidFill>
                <a:schemeClr val="lt1"/>
              </a:solidFill>
              <a:latin typeface="Abadi Extra Light" panose="020B0204020104020204" pitchFamily="34" charset="0"/>
            </a:endParaRPr>
          </a:p>
          <a:p>
            <a:pPr marL="0"/>
            <a:endParaRPr lang="zh-CN" altLang="en-US" sz="1800" dirty="0">
              <a:solidFill>
                <a:schemeClr val="lt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Picture 4" descr="Search Authors | Tableau Public">
            <a:extLst>
              <a:ext uri="{FF2B5EF4-FFF2-40B4-BE49-F238E27FC236}">
                <a16:creationId xmlns:a16="http://schemas.microsoft.com/office/drawing/2014/main" id="{3DDD01A4-E377-464B-93BD-B695D999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185" y="1507691"/>
            <a:ext cx="1503117" cy="8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893F39-4E45-4A5B-9563-0AF1C0E2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540" y="2685866"/>
            <a:ext cx="730223" cy="8495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87B5FB-3021-4DC8-89D2-B4DA93B3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356" y="3833820"/>
            <a:ext cx="1503117" cy="8417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85C310-1337-4A92-BAB9-A6A0C1A92F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60" r="17565" b="4458"/>
          <a:stretch/>
        </p:blipFill>
        <p:spPr>
          <a:xfrm>
            <a:off x="9996702" y="2685865"/>
            <a:ext cx="1012426" cy="8495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DF16A8-6496-4200-975E-33172ADD5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860" y="2685361"/>
            <a:ext cx="820376" cy="8203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35D1C8-F383-48F0-9C2C-431F593E8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981" y="4928517"/>
            <a:ext cx="1492491" cy="7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The</a:t>
            </a:r>
            <a:r>
              <a:rPr lang="zh-CN" altLang="en-US" dirty="0">
                <a:latin typeface="Abadi Extra Light" panose="020B0204020104020204" pitchFamily="34" charset="0"/>
              </a:rPr>
              <a:t> </a:t>
            </a:r>
            <a:r>
              <a:rPr lang="en-US" altLang="zh-CN" dirty="0">
                <a:latin typeface="Abadi Extra Light" panose="020B0204020104020204" pitchFamily="34" charset="0"/>
              </a:rPr>
              <a:t>End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A3CCB-B976-4196-8949-83E02CCE1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1800" i="1" dirty="0">
                <a:latin typeface="Abadi Extra Light" panose="020B0204020104020204" pitchFamily="34" charset="0"/>
                <a:cs typeface="Arial" panose="020B0604020202020204" pitchFamily="34" charset="0"/>
              </a:rPr>
              <a:t>19.04.2022</a:t>
            </a:r>
            <a:endParaRPr lang="zh-CN" altLang="en-US" sz="1800" dirty="0">
              <a:latin typeface="Abadi Extra Light" panose="020B02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368058-C02C-43B6-8C69-C31AC8BE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Agenda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46C6DB-A945-432B-8311-3A2A93418A52}"/>
              </a:ext>
            </a:extLst>
          </p:cNvPr>
          <p:cNvGrpSpPr/>
          <p:nvPr/>
        </p:nvGrpSpPr>
        <p:grpSpPr>
          <a:xfrm>
            <a:off x="1557908" y="1104528"/>
            <a:ext cx="3744416" cy="1296144"/>
            <a:chOff x="1413892" y="1268760"/>
            <a:chExt cx="3744416" cy="129614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365227-7D35-48BA-A4F4-A72A6DAD5534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project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C39F27-4304-451C-8F96-AE1B119903AF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1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5A4097-B3CB-4E7B-847B-0298E5BBD459}"/>
              </a:ext>
            </a:extLst>
          </p:cNvPr>
          <p:cNvGrpSpPr/>
          <p:nvPr/>
        </p:nvGrpSpPr>
        <p:grpSpPr>
          <a:xfrm>
            <a:off x="1576536" y="2780928"/>
            <a:ext cx="3744416" cy="1296144"/>
            <a:chOff x="1413892" y="1268760"/>
            <a:chExt cx="3744416" cy="12961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F3DAB5-D3F4-4F23-A3CD-F311AF956959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dataset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B2916A-E1ED-460D-9DF5-4CB75206003B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2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32A160-4E5A-47EC-8389-EE4F71D2C7D4}"/>
              </a:ext>
            </a:extLst>
          </p:cNvPr>
          <p:cNvGrpSpPr/>
          <p:nvPr/>
        </p:nvGrpSpPr>
        <p:grpSpPr>
          <a:xfrm>
            <a:off x="6329064" y="2889405"/>
            <a:ext cx="3744416" cy="1296144"/>
            <a:chOff x="1413892" y="1268760"/>
            <a:chExt cx="3744416" cy="12961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B2803A9-2A64-41DC-A69F-865AAABFB50F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the ML pipeline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C22AB8-F6A5-4C8B-BCB4-B41751A3FAB0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3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B17E5-D916-45D3-9921-4DD32055A94C}"/>
              </a:ext>
            </a:extLst>
          </p:cNvPr>
          <p:cNvGrpSpPr/>
          <p:nvPr/>
        </p:nvGrpSpPr>
        <p:grpSpPr>
          <a:xfrm>
            <a:off x="6329064" y="4492166"/>
            <a:ext cx="3744416" cy="1296144"/>
            <a:chOff x="1413892" y="1268760"/>
            <a:chExt cx="3744416" cy="12961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AA0E87-0F4C-4900-92C1-C351A616D501}"/>
                </a:ext>
              </a:extLst>
            </p:cNvPr>
            <p:cNvSpPr/>
            <p:nvPr/>
          </p:nvSpPr>
          <p:spPr>
            <a:xfrm>
              <a:off x="1413892" y="1268760"/>
              <a:ext cx="3528392" cy="93610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</a:rPr>
                <a:t>About result communication</a:t>
              </a:r>
              <a:endParaRPr lang="zh-CN" altLang="en-US" b="1" dirty="0">
                <a:latin typeface="Abadi Extra Light" panose="020B0204020104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67113D2-8859-40C0-A555-0C910D37D620}"/>
                </a:ext>
              </a:extLst>
            </p:cNvPr>
            <p:cNvSpPr/>
            <p:nvPr/>
          </p:nvSpPr>
          <p:spPr>
            <a:xfrm>
              <a:off x="4510236" y="1988840"/>
              <a:ext cx="648072" cy="57606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badi Extra Light" panose="020B0204020104020204" pitchFamily="34" charset="0"/>
                </a:rPr>
                <a:t>4</a:t>
              </a:r>
              <a:endParaRPr lang="zh-CN" altLang="en-US" dirty="0">
                <a:latin typeface="Abadi Extra Light" panose="020B02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9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AF1F952-E380-4B38-919A-815B0792466A}"/>
              </a:ext>
            </a:extLst>
          </p:cNvPr>
          <p:cNvSpPr/>
          <p:nvPr/>
        </p:nvSpPr>
        <p:spPr>
          <a:xfrm>
            <a:off x="5635228" y="692696"/>
            <a:ext cx="5541013" cy="230425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6368058-C02C-43B6-8C69-C31AC8BE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1. About the project 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FFE243F-E33E-4EF1-9C5F-35A7B43BF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39" t="61014" r="11779" b="1673"/>
          <a:stretch/>
        </p:blipFill>
        <p:spPr>
          <a:xfrm>
            <a:off x="6350291" y="1941364"/>
            <a:ext cx="824241" cy="8395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E053C8-96B1-485E-BD4C-43A2158BE96C}"/>
              </a:ext>
            </a:extLst>
          </p:cNvPr>
          <p:cNvSpPr txBox="1"/>
          <p:nvPr/>
        </p:nvSpPr>
        <p:spPr>
          <a:xfrm>
            <a:off x="810674" y="720525"/>
            <a:ext cx="4131276" cy="31393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Problem 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Extra Light" panose="020B0204020104020204" pitchFamily="34" charset="0"/>
              </a:rPr>
              <a:t>MFI: Loan defaults remain one lingering challenge of microfinance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badi Extra Light" panose="020B0204020104020204" pitchFamily="34" charset="0"/>
              </a:rPr>
              <a:t>Underbanked population: Inaccessibility of micro loans</a:t>
            </a:r>
          </a:p>
          <a:p>
            <a:endParaRPr lang="en-US" altLang="zh-CN" b="1" dirty="0">
              <a:latin typeface="Abadi Extra Light" panose="020B0204020104020204" pitchFamily="34" charset="0"/>
            </a:endParaRPr>
          </a:p>
          <a:p>
            <a:r>
              <a:rPr lang="en-US" altLang="zh-CN" b="1" dirty="0">
                <a:latin typeface="Abadi Extra Light" panose="020B0204020104020204" pitchFamily="34" charset="0"/>
              </a:rPr>
              <a:t>Solution:</a:t>
            </a:r>
          </a:p>
          <a:p>
            <a:r>
              <a:rPr lang="en-US" altLang="zh-CN" dirty="0">
                <a:latin typeface="Abadi Extra Light" panose="020B0204020104020204" pitchFamily="34" charset="0"/>
              </a:rPr>
              <a:t>To build AI-assisted loan default prediction model for micro loans using the historical data to access the likelihood of default.</a:t>
            </a:r>
          </a:p>
          <a:p>
            <a:endParaRPr lang="en-US" altLang="zh-CN" dirty="0">
              <a:latin typeface="Abadi Extra Light" panose="020B0204020104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61AC26-B1B8-4D73-BDD3-415EEB62B456}"/>
              </a:ext>
            </a:extLst>
          </p:cNvPr>
          <p:cNvSpPr/>
          <p:nvPr/>
        </p:nvSpPr>
        <p:spPr>
          <a:xfrm>
            <a:off x="7318548" y="927086"/>
            <a:ext cx="3312368" cy="99190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badi Extra Light" panose="020B0204020104020204" pitchFamily="34" charset="0"/>
              </a:rPr>
              <a:t>Reducing the credit risk of the financial institution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badi Extra Light" panose="020B0204020104020204" pitchFamily="34" charset="0"/>
              </a:rPr>
              <a:t>Cost reduction due to automation</a:t>
            </a:r>
            <a:endParaRPr lang="zh-CN" alt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AEC85DA-D605-4870-BCCA-3C6886C40BB9}"/>
              </a:ext>
            </a:extLst>
          </p:cNvPr>
          <p:cNvSpPr/>
          <p:nvPr/>
        </p:nvSpPr>
        <p:spPr>
          <a:xfrm>
            <a:off x="7311987" y="2052732"/>
            <a:ext cx="3280892" cy="83956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badi Extra Light" panose="020B0204020104020204" pitchFamily="34" charset="0"/>
              </a:rPr>
              <a:t>Increasing the profits by improving loan accessibility of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badi Extra Light" panose="020B0204020104020204" pitchFamily="34" charset="0"/>
              </a:rPr>
              <a:t>Increasing the financial inclusion</a:t>
            </a:r>
            <a:endParaRPr lang="zh-CN" altLang="en-US" sz="1600" b="1" dirty="0">
              <a:latin typeface="Abadi Extra Light" panose="020B020402010402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8EDFBAF-F114-4824-9F93-70D2147A1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1" t="65323" r="78857" b="5825"/>
          <a:stretch/>
        </p:blipFill>
        <p:spPr>
          <a:xfrm>
            <a:off x="6356577" y="1094358"/>
            <a:ext cx="820903" cy="720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CC8F4D-CE2E-4787-A029-229924C877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42" b="47750"/>
          <a:stretch/>
        </p:blipFill>
        <p:spPr>
          <a:xfrm>
            <a:off x="5632702" y="4376177"/>
            <a:ext cx="5541013" cy="10668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48445FB-A827-4EDE-B675-4EBB4492561E}"/>
              </a:ext>
            </a:extLst>
          </p:cNvPr>
          <p:cNvSpPr txBox="1"/>
          <p:nvPr/>
        </p:nvSpPr>
        <p:spPr>
          <a:xfrm>
            <a:off x="5632702" y="5445224"/>
            <a:ext cx="5541013" cy="21544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800" dirty="0"/>
              <a:t>  Source: Microfinance in the European Union: Market analysis and recommendations for delivery options in 2021-2027</a:t>
            </a:r>
            <a:endParaRPr lang="zh-CN" altLang="en-US" sz="8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D3A8DF7-6792-4575-B4BC-0AF6BCB9FF20}"/>
              </a:ext>
            </a:extLst>
          </p:cNvPr>
          <p:cNvSpPr/>
          <p:nvPr/>
        </p:nvSpPr>
        <p:spPr>
          <a:xfrm>
            <a:off x="5027272" y="1632249"/>
            <a:ext cx="466889" cy="569168"/>
          </a:xfrm>
          <a:prstGeom prst="rightArrow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85FBB2A-5535-424E-8044-F5B424BBCBC3}"/>
              </a:ext>
            </a:extLst>
          </p:cNvPr>
          <p:cNvSpPr/>
          <p:nvPr/>
        </p:nvSpPr>
        <p:spPr>
          <a:xfrm rot="5400000">
            <a:off x="8169763" y="3217360"/>
            <a:ext cx="466889" cy="569168"/>
          </a:xfrm>
          <a:prstGeom prst="rightArrow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2001F6-563A-40D2-88E7-681FAFEF352B}"/>
              </a:ext>
            </a:extLst>
          </p:cNvPr>
          <p:cNvSpPr txBox="1"/>
          <p:nvPr/>
        </p:nvSpPr>
        <p:spPr>
          <a:xfrm>
            <a:off x="6350291" y="3791913"/>
            <a:ext cx="41312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10 SDG goals connected to microfinance</a:t>
            </a:r>
            <a:endParaRPr lang="zh-CN" altLang="en-US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2. About the dataset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D98379-4C39-4440-AF1B-8FBF73A9DB2D}"/>
              </a:ext>
            </a:extLst>
          </p:cNvPr>
          <p:cNvSpPr/>
          <p:nvPr/>
        </p:nvSpPr>
        <p:spPr>
          <a:xfrm>
            <a:off x="693812" y="2187840"/>
            <a:ext cx="5187781" cy="19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Abadi Extra Light" panose="020B0204020104020204" pitchFamily="34" charset="0"/>
              </a:rPr>
              <a:t> Owner: Alibaba Cloud Database</a:t>
            </a:r>
          </a:p>
          <a:p>
            <a:pPr lvl="1" indent="-285750">
              <a:spcBef>
                <a:spcPts val="600"/>
              </a:spcBef>
              <a:buSzPct val="80000"/>
              <a:buFont typeface="Corbel" pitchFamily="34" charset="0"/>
              <a:buChar char="–"/>
            </a:pPr>
            <a:r>
              <a:rPr lang="it-IT" altLang="zh-CN" sz="1600" dirty="0"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Tianchi: Data Sets (aliyun.com) </a:t>
            </a:r>
            <a:endParaRPr lang="en-US" altLang="zh-CN" sz="1600" dirty="0">
              <a:latin typeface="Abadi Extra Light" panose="020B0204020104020204" pitchFamily="34" charset="0"/>
            </a:endParaRPr>
          </a:p>
          <a:p>
            <a:pPr lvl="1"/>
            <a:r>
              <a:rPr lang="en-US" altLang="zh-CN" sz="1600" dirty="0">
                <a:latin typeface="Abadi Extra Light" panose="020B0204020104020204" pitchFamily="34" charset="0"/>
              </a:rPr>
              <a:t>The loan data has been potentially gathered from </a:t>
            </a:r>
            <a:r>
              <a:rPr lang="en-US" altLang="zh-CN" sz="1600" dirty="0" err="1">
                <a:latin typeface="Abadi Extra Light" panose="020B0204020104020204" pitchFamily="34" charset="0"/>
              </a:rPr>
              <a:t>Mybank</a:t>
            </a:r>
            <a:r>
              <a:rPr lang="en-US" altLang="zh-CN" sz="1600" dirty="0">
                <a:latin typeface="Abadi Extra Light" panose="020B0204020104020204" pitchFamily="34" charset="0"/>
              </a:rPr>
              <a:t>, the internet bank for microlending backed by Alibaba‘s fintech arm Ant Group. </a:t>
            </a:r>
          </a:p>
        </p:txBody>
      </p:sp>
      <p:sp>
        <p:nvSpPr>
          <p:cNvPr id="25" name="内容占位符 5">
            <a:extLst>
              <a:ext uri="{FF2B5EF4-FFF2-40B4-BE49-F238E27FC236}">
                <a16:creationId xmlns:a16="http://schemas.microsoft.com/office/drawing/2014/main" id="{23E41310-515C-4BD9-A4E5-84E6EB7BED5B}"/>
              </a:ext>
            </a:extLst>
          </p:cNvPr>
          <p:cNvSpPr txBox="1">
            <a:spLocks/>
          </p:cNvSpPr>
          <p:nvPr/>
        </p:nvSpPr>
        <p:spPr>
          <a:xfrm>
            <a:off x="6379239" y="2187840"/>
            <a:ext cx="5187781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1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altLang="zh-CN" sz="1800" b="1" dirty="0">
                <a:latin typeface="Abadi Extra Light" panose="020B0204020104020204" pitchFamily="34" charset="0"/>
              </a:rPr>
              <a:t>A glimpse of the dataset: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Total cases: 1 Million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Training set: 80K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Test set: 20K</a:t>
            </a:r>
          </a:p>
          <a:p>
            <a:pPr marL="457200" lvl="1"/>
            <a:r>
              <a:rPr lang="en-US" altLang="zh-CN" sz="1600" dirty="0">
                <a:latin typeface="Abadi Extra Light" panose="020B0204020104020204" pitchFamily="34" charset="0"/>
              </a:rPr>
              <a:t>Total variable of training dataset: 47</a:t>
            </a:r>
          </a:p>
          <a:p>
            <a:pPr marL="837946" lvl="2"/>
            <a:r>
              <a:rPr lang="en-US" altLang="zh-CN" sz="1600" dirty="0">
                <a:latin typeface="Abadi Extra Light" panose="020B0204020104020204" pitchFamily="34" charset="0"/>
              </a:rPr>
              <a:t>15 variables are kept unknown/anonymous;</a:t>
            </a:r>
          </a:p>
          <a:p>
            <a:pPr marL="837946" lvl="2"/>
            <a:r>
              <a:rPr lang="en-US" altLang="zh-CN" sz="1600" dirty="0">
                <a:latin typeface="Abadi Extra Light" panose="020B0204020104020204" pitchFamily="34" charset="0"/>
              </a:rPr>
              <a:t>Data in </a:t>
            </a:r>
            <a:r>
              <a:rPr lang="en-US" altLang="zh-CN" sz="1600" dirty="0" err="1">
                <a:latin typeface="Abadi Extra Light" panose="020B0204020104020204" pitchFamily="34" charset="0"/>
              </a:rPr>
              <a:t>employmentTitle</a:t>
            </a:r>
            <a:r>
              <a:rPr lang="en-US" altLang="zh-CN" sz="1600" dirty="0">
                <a:latin typeface="Abadi Extra Light" panose="020B0204020104020204" pitchFamily="34" charset="0"/>
              </a:rPr>
              <a:t>,</a:t>
            </a:r>
            <a:r>
              <a:rPr lang="zh-CN" altLang="en-US" sz="1600" dirty="0">
                <a:latin typeface="Abadi Extra Light" panose="020B0204020104020204" pitchFamily="34" charset="0"/>
              </a:rPr>
              <a:t> </a:t>
            </a:r>
            <a:r>
              <a:rPr lang="en-US" altLang="zh-CN" sz="1600" dirty="0" err="1">
                <a:latin typeface="Abadi Extra Light" panose="020B0204020104020204" pitchFamily="34" charset="0"/>
              </a:rPr>
              <a:t>purpose,postCode</a:t>
            </a:r>
            <a:r>
              <a:rPr lang="en-US" altLang="zh-CN" sz="1600" dirty="0">
                <a:latin typeface="Abadi Extra Light" panose="020B0204020104020204" pitchFamily="34" charset="0"/>
              </a:rPr>
              <a:t> and title have been modified and desensitized.</a:t>
            </a:r>
          </a:p>
        </p:txBody>
      </p:sp>
    </p:spTree>
    <p:extLst>
      <p:ext uri="{BB962C8B-B14F-4D97-AF65-F5344CB8AC3E}">
        <p14:creationId xmlns:p14="http://schemas.microsoft.com/office/powerpoint/2010/main" val="32093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773F1-ED46-4A03-9361-1A2A9609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5292167"/>
            <a:ext cx="10971372" cy="1066800"/>
          </a:xfrm>
        </p:spPr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 Machine Learning pipeline 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6EB5BDC-1A76-4980-A3F6-A1BC1407A38D}"/>
              </a:ext>
            </a:extLst>
          </p:cNvPr>
          <p:cNvGrpSpPr/>
          <p:nvPr/>
        </p:nvGrpSpPr>
        <p:grpSpPr>
          <a:xfrm>
            <a:off x="981844" y="697562"/>
            <a:ext cx="7128792" cy="5128005"/>
            <a:chOff x="837828" y="510795"/>
            <a:chExt cx="7128792" cy="512800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E8D0A43-51EE-43BF-9AED-20DB1BA87C24}"/>
                </a:ext>
              </a:extLst>
            </p:cNvPr>
            <p:cNvGrpSpPr/>
            <p:nvPr/>
          </p:nvGrpSpPr>
          <p:grpSpPr>
            <a:xfrm>
              <a:off x="837828" y="510795"/>
              <a:ext cx="7128792" cy="5128005"/>
              <a:chOff x="-609581" y="260648"/>
              <a:chExt cx="11961061" cy="6837802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D6C8C81-89AC-4A32-87C4-D0DC51C845B5}"/>
                  </a:ext>
                </a:extLst>
              </p:cNvPr>
              <p:cNvGrpSpPr/>
              <p:nvPr/>
            </p:nvGrpSpPr>
            <p:grpSpPr>
              <a:xfrm>
                <a:off x="-609581" y="260648"/>
                <a:ext cx="7891661" cy="3744778"/>
                <a:chOff x="-213072" y="685799"/>
                <a:chExt cx="7891661" cy="3744778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8C7340F-7473-40EE-8D55-B2DA77C50C62}"/>
                    </a:ext>
                  </a:extLst>
                </p:cNvPr>
                <p:cNvSpPr/>
                <p:nvPr/>
              </p:nvSpPr>
              <p:spPr>
                <a:xfrm>
                  <a:off x="-213072" y="685799"/>
                  <a:ext cx="3715196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Business Problem</a:t>
                  </a:r>
                </a:p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Understanding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EFDA020-BA25-4DA9-98B9-CB5F0A9F5628}"/>
                    </a:ext>
                  </a:extLst>
                </p:cNvPr>
                <p:cNvSpPr/>
                <p:nvPr/>
              </p:nvSpPr>
              <p:spPr>
                <a:xfrm>
                  <a:off x="2241984" y="1700447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Data Collection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19D4432-CF1C-4A4F-9BA0-9D748514E7EF}"/>
                    </a:ext>
                  </a:extLst>
                </p:cNvPr>
                <p:cNvSpPr/>
                <p:nvPr/>
              </p:nvSpPr>
              <p:spPr>
                <a:xfrm>
                  <a:off x="3898168" y="2688952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Exploratory Data Analysis (EDA)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33FC4F9-952E-483B-A27E-F2F1846494BE}"/>
                    </a:ext>
                  </a:extLst>
                </p:cNvPr>
                <p:cNvSpPr/>
                <p:nvPr/>
              </p:nvSpPr>
              <p:spPr>
                <a:xfrm>
                  <a:off x="5158308" y="3703600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Data preparation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16" name="箭头: 圆角右 15">
                  <a:extLst>
                    <a:ext uri="{FF2B5EF4-FFF2-40B4-BE49-F238E27FC236}">
                      <a16:creationId xmlns:a16="http://schemas.microsoft.com/office/drawing/2014/main" id="{9505098D-E09D-47C7-93E7-1B438D888A34}"/>
                    </a:ext>
                  </a:extLst>
                </p:cNvPr>
                <p:cNvSpPr/>
                <p:nvPr/>
              </p:nvSpPr>
              <p:spPr>
                <a:xfrm rot="5400000">
                  <a:off x="3547685" y="1013733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箭头: 圆角右 17">
                  <a:extLst>
                    <a:ext uri="{FF2B5EF4-FFF2-40B4-BE49-F238E27FC236}">
                      <a16:creationId xmlns:a16="http://schemas.microsoft.com/office/drawing/2014/main" id="{88C5ACF6-05F3-40BB-9D08-25E9F972FCE1}"/>
                    </a:ext>
                  </a:extLst>
                </p:cNvPr>
                <p:cNvSpPr/>
                <p:nvPr/>
              </p:nvSpPr>
              <p:spPr>
                <a:xfrm rot="5400000">
                  <a:off x="4807825" y="2010920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箭头: 圆角右 18">
                  <a:extLst>
                    <a:ext uri="{FF2B5EF4-FFF2-40B4-BE49-F238E27FC236}">
                      <a16:creationId xmlns:a16="http://schemas.microsoft.com/office/drawing/2014/main" id="{B1636587-6725-4BD3-A801-5E9F0626FCAB}"/>
                    </a:ext>
                  </a:extLst>
                </p:cNvPr>
                <p:cNvSpPr/>
                <p:nvPr/>
              </p:nvSpPr>
              <p:spPr>
                <a:xfrm rot="5400000">
                  <a:off x="6412440" y="3022625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箭头: 右 19">
                  <a:extLst>
                    <a:ext uri="{FF2B5EF4-FFF2-40B4-BE49-F238E27FC236}">
                      <a16:creationId xmlns:a16="http://schemas.microsoft.com/office/drawing/2014/main" id="{C8A59198-3F85-4E4C-8D0F-234FF9F18EAE}"/>
                    </a:ext>
                  </a:extLst>
                </p:cNvPr>
                <p:cNvSpPr/>
                <p:nvPr/>
              </p:nvSpPr>
              <p:spPr>
                <a:xfrm rot="10800000">
                  <a:off x="128963" y="1928574"/>
                  <a:ext cx="2033232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箭头: 右 20">
                  <a:extLst>
                    <a:ext uri="{FF2B5EF4-FFF2-40B4-BE49-F238E27FC236}">
                      <a16:creationId xmlns:a16="http://schemas.microsoft.com/office/drawing/2014/main" id="{7D177B25-9188-4605-8096-F4B095AB3F28}"/>
                    </a:ext>
                  </a:extLst>
                </p:cNvPr>
                <p:cNvSpPr/>
                <p:nvPr/>
              </p:nvSpPr>
              <p:spPr>
                <a:xfrm rot="10800000">
                  <a:off x="128963" y="2943221"/>
                  <a:ext cx="3715200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箭头: 右 21">
                  <a:extLst>
                    <a:ext uri="{FF2B5EF4-FFF2-40B4-BE49-F238E27FC236}">
                      <a16:creationId xmlns:a16="http://schemas.microsoft.com/office/drawing/2014/main" id="{B858A0CE-A95F-46C3-8A92-96D36D85E47E}"/>
                    </a:ext>
                  </a:extLst>
                </p:cNvPr>
                <p:cNvSpPr/>
                <p:nvPr/>
              </p:nvSpPr>
              <p:spPr>
                <a:xfrm rot="10800000">
                  <a:off x="128960" y="4040244"/>
                  <a:ext cx="5029346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FC9DBEF-A7AF-4EC6-A259-38BAE1C2E0D2}"/>
                  </a:ext>
                </a:extLst>
              </p:cNvPr>
              <p:cNvGrpSpPr/>
              <p:nvPr/>
            </p:nvGrpSpPr>
            <p:grpSpPr>
              <a:xfrm>
                <a:off x="-257472" y="3567586"/>
                <a:ext cx="11608952" cy="3530864"/>
                <a:chOff x="-3930363" y="899713"/>
                <a:chExt cx="11608952" cy="353086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038E0D2-75C3-42CD-9D07-5F5826CBC464}"/>
                    </a:ext>
                  </a:extLst>
                </p:cNvPr>
                <p:cNvSpPr/>
                <p:nvPr/>
              </p:nvSpPr>
              <p:spPr>
                <a:xfrm>
                  <a:off x="2241984" y="1700447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Building and Evaluation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DBC3EBE-1322-4B2A-9F6C-BA506EA1EAC4}"/>
                    </a:ext>
                  </a:extLst>
                </p:cNvPr>
                <p:cNvSpPr/>
                <p:nvPr/>
              </p:nvSpPr>
              <p:spPr>
                <a:xfrm>
                  <a:off x="3898168" y="2688952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deployment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C02F3D1-F0B5-4764-876B-155373CD4FA6}"/>
                    </a:ext>
                  </a:extLst>
                </p:cNvPr>
                <p:cNvSpPr/>
                <p:nvPr/>
              </p:nvSpPr>
              <p:spPr>
                <a:xfrm>
                  <a:off x="5158308" y="3703600"/>
                  <a:ext cx="2520281" cy="7269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latin typeface="Abadi Extra Light" panose="020B0204020104020204" pitchFamily="34" charset="0"/>
                    </a:rPr>
                    <a:t>Model Maintenance</a:t>
                  </a:r>
                  <a:endParaRPr lang="zh-CN" altLang="en-US" sz="1400" dirty="0">
                    <a:latin typeface="Abadi Extra Light" panose="020B0204020104020204" pitchFamily="34" charset="0"/>
                  </a:endParaRPr>
                </a:p>
              </p:txBody>
            </p:sp>
            <p:sp>
              <p:nvSpPr>
                <p:cNvPr id="29" name="箭头: 圆角右 28">
                  <a:extLst>
                    <a:ext uri="{FF2B5EF4-FFF2-40B4-BE49-F238E27FC236}">
                      <a16:creationId xmlns:a16="http://schemas.microsoft.com/office/drawing/2014/main" id="{BC9877C5-86F8-46F6-9FB3-243952DCD8A6}"/>
                    </a:ext>
                  </a:extLst>
                </p:cNvPr>
                <p:cNvSpPr/>
                <p:nvPr/>
              </p:nvSpPr>
              <p:spPr>
                <a:xfrm rot="5400000">
                  <a:off x="3547685" y="1013733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箭头: 圆角右 29">
                  <a:extLst>
                    <a:ext uri="{FF2B5EF4-FFF2-40B4-BE49-F238E27FC236}">
                      <a16:creationId xmlns:a16="http://schemas.microsoft.com/office/drawing/2014/main" id="{13748D8E-C2F2-4786-A677-46823F70B647}"/>
                    </a:ext>
                  </a:extLst>
                </p:cNvPr>
                <p:cNvSpPr/>
                <p:nvPr/>
              </p:nvSpPr>
              <p:spPr>
                <a:xfrm rot="5400000">
                  <a:off x="4807825" y="2010920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箭头: 圆角右 30">
                  <a:extLst>
                    <a:ext uri="{FF2B5EF4-FFF2-40B4-BE49-F238E27FC236}">
                      <a16:creationId xmlns:a16="http://schemas.microsoft.com/office/drawing/2014/main" id="{D651E948-E44A-432D-8376-514300EDE59D}"/>
                    </a:ext>
                  </a:extLst>
                </p:cNvPr>
                <p:cNvSpPr/>
                <p:nvPr/>
              </p:nvSpPr>
              <p:spPr>
                <a:xfrm rot="5400000">
                  <a:off x="6412440" y="3022625"/>
                  <a:ext cx="700966" cy="472926"/>
                </a:xfrm>
                <a:prstGeom prst="bentArrow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箭头: 右 31">
                  <a:extLst>
                    <a:ext uri="{FF2B5EF4-FFF2-40B4-BE49-F238E27FC236}">
                      <a16:creationId xmlns:a16="http://schemas.microsoft.com/office/drawing/2014/main" id="{FF51CA72-D946-498A-B5A9-F7A822F3D8FA}"/>
                    </a:ext>
                  </a:extLst>
                </p:cNvPr>
                <p:cNvSpPr/>
                <p:nvPr/>
              </p:nvSpPr>
              <p:spPr>
                <a:xfrm rot="10800000">
                  <a:off x="-3930363" y="1911121"/>
                  <a:ext cx="6092557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箭头: 右 32">
                  <a:extLst>
                    <a:ext uri="{FF2B5EF4-FFF2-40B4-BE49-F238E27FC236}">
                      <a16:creationId xmlns:a16="http://schemas.microsoft.com/office/drawing/2014/main" id="{97D244D0-74EE-480D-90B6-24DCA2A3A349}"/>
                    </a:ext>
                  </a:extLst>
                </p:cNvPr>
                <p:cNvSpPr/>
                <p:nvPr/>
              </p:nvSpPr>
              <p:spPr>
                <a:xfrm rot="10800000">
                  <a:off x="-3930361" y="3019948"/>
                  <a:ext cx="7774524" cy="240016"/>
                </a:xfrm>
                <a:prstGeom prst="right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BA3BB3A6-4CAE-4B86-9B27-7B11DAFB0EAB}"/>
                </a:ext>
              </a:extLst>
            </p:cNvPr>
            <p:cNvSpPr/>
            <p:nvPr/>
          </p:nvSpPr>
          <p:spPr>
            <a:xfrm rot="16200000">
              <a:off x="-1162017" y="3103656"/>
              <a:ext cx="4310098" cy="23836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52D03D-2607-4E55-9CB7-6FE69DEB9C3D}"/>
                </a:ext>
              </a:extLst>
            </p:cNvPr>
            <p:cNvSpPr/>
            <p:nvPr/>
          </p:nvSpPr>
          <p:spPr>
            <a:xfrm>
              <a:off x="963817" y="5265216"/>
              <a:ext cx="5500716" cy="10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25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A5099C-9FE6-4DA4-8CE3-DC2FAFDD1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1" t="25052" r="62491" b="41545"/>
          <a:stretch/>
        </p:blipFill>
        <p:spPr>
          <a:xfrm>
            <a:off x="549796" y="327931"/>
            <a:ext cx="7750128" cy="26377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A402DC-A1B9-4DC9-8D60-76C42AA2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3.1Exploratory data analysis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0478BE-6EF1-428A-A5DF-50E2A6603A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4"/>
          <a:srcRect b="18308"/>
          <a:stretch/>
        </p:blipFill>
        <p:spPr>
          <a:xfrm>
            <a:off x="4663428" y="1916832"/>
            <a:ext cx="5544616" cy="25927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3668C9-E4BA-42D3-AB51-E27E5B579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572" y="4442684"/>
            <a:ext cx="3824861" cy="18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4F6AF7-A8F2-4ED6-A66C-2579200E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02" y="389766"/>
            <a:ext cx="4212094" cy="50405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1859FE-BC92-43E4-8A92-269795CA9320}"/>
              </a:ext>
            </a:extLst>
          </p:cNvPr>
          <p:cNvSpPr txBox="1"/>
          <p:nvPr/>
        </p:nvSpPr>
        <p:spPr>
          <a:xfrm>
            <a:off x="782362" y="5589240"/>
            <a:ext cx="37444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Categorical features</a:t>
            </a:r>
            <a:endParaRPr lang="zh-CN" altLang="en-US" b="1" dirty="0">
              <a:latin typeface="Abadi Extra Light" panose="020B0204020104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263261-B50C-4024-81C0-C18F37B468C5}"/>
              </a:ext>
            </a:extLst>
          </p:cNvPr>
          <p:cNvGrpSpPr/>
          <p:nvPr/>
        </p:nvGrpSpPr>
        <p:grpSpPr>
          <a:xfrm>
            <a:off x="5432006" y="188640"/>
            <a:ext cx="6203332" cy="6096937"/>
            <a:chOff x="5432006" y="643820"/>
            <a:chExt cx="6203332" cy="60969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E2A6854-1CD7-4ADC-9E22-8E6A5D432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110" y="1507916"/>
              <a:ext cx="6201228" cy="352234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9FD3C31-8812-4E84-9F2E-B62F6720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0847" y="643820"/>
              <a:ext cx="6194491" cy="86409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72D8293-AEAB-44D4-B691-58A5727F0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2006" y="5030256"/>
              <a:ext cx="6201228" cy="1710501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685495-3AA0-4D5B-B851-D409A698F8E8}"/>
              </a:ext>
            </a:extLst>
          </p:cNvPr>
          <p:cNvSpPr txBox="1"/>
          <p:nvPr/>
        </p:nvSpPr>
        <p:spPr>
          <a:xfrm>
            <a:off x="7102524" y="5620598"/>
            <a:ext cx="37444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b="1" dirty="0">
                <a:latin typeface="Abadi Extra Light" panose="020B0204020104020204" pitchFamily="34" charset="0"/>
              </a:rPr>
              <a:t>Numerical continuous features</a:t>
            </a:r>
            <a:endParaRPr lang="zh-CN" altLang="en-US" b="1" dirty="0">
              <a:latin typeface="Abadi Extra Light" panose="020B0204020104020204" pitchFamily="34" charset="0"/>
            </a:endParaRPr>
          </a:p>
        </p:txBody>
      </p:sp>
      <p:sp>
        <p:nvSpPr>
          <p:cNvPr id="22" name="标题 10">
            <a:extLst>
              <a:ext uri="{FF2B5EF4-FFF2-40B4-BE49-F238E27FC236}">
                <a16:creationId xmlns:a16="http://schemas.microsoft.com/office/drawing/2014/main" id="{7326BF17-7A86-4060-8314-651286E4A20C}"/>
              </a:ext>
            </a:extLst>
          </p:cNvPr>
          <p:cNvSpPr txBox="1">
            <a:spLocks/>
          </p:cNvSpPr>
          <p:nvPr/>
        </p:nvSpPr>
        <p:spPr>
          <a:xfrm>
            <a:off x="528107" y="6112510"/>
            <a:ext cx="10971372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en-US" altLang="zh-CN" dirty="0">
                <a:latin typeface="Abadi Extra Light" panose="020B0204020104020204" pitchFamily="34" charset="0"/>
              </a:rPr>
              <a:t>3.2Exploratory data analysis – distribution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2D64FF4-642F-427B-91B4-825C700E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5199856"/>
            <a:ext cx="10971372" cy="1066800"/>
          </a:xfrm>
        </p:spPr>
        <p:txBody>
          <a:bodyPr/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3.3 Exploratory data analysis – outliers and correlations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289A90-8A7F-4D2F-9EBB-D07AFBFD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5" y="908720"/>
            <a:ext cx="5184000" cy="40822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494027-E6BD-4010-9259-572C7192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56" y="591344"/>
            <a:ext cx="1722955" cy="26789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C7337F-0357-4529-B917-255789B5E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291" y="591344"/>
            <a:ext cx="1616508" cy="2678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2299F3-6797-4AD1-8CB3-EB6816622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445" y="3429112"/>
            <a:ext cx="2891923" cy="20323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CF9DA8-F8E9-4B14-B05C-AC7832A51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988" y="3421943"/>
            <a:ext cx="1937795" cy="2010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EB4A88-0683-47B5-954D-3E85E19B1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0407" y="604555"/>
            <a:ext cx="1616508" cy="26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A232F49-63F2-4D15-9C8D-13FBD4B6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5446559"/>
            <a:ext cx="10971372" cy="1066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badi Extra Light" panose="020B0204020104020204" pitchFamily="34" charset="0"/>
              </a:rPr>
              <a:t>3.4 data preparation – cleaning and </a:t>
            </a:r>
            <a:r>
              <a:rPr lang="en-US" altLang="zh-CN" sz="3600" dirty="0">
                <a:latin typeface="Abadi Extra Light" panose="020B0204020104020204" pitchFamily="34" charset="0"/>
              </a:rPr>
              <a:t>feature engineering</a:t>
            </a:r>
            <a:endParaRPr lang="zh-CN" altLang="en-US" dirty="0">
              <a:latin typeface="Abadi Extra Light" panose="020B02040201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E5C7A6-12DC-41D6-BFE0-870706AB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331337"/>
            <a:ext cx="6618322" cy="54421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7C037A-A5D2-4D4D-90CC-14AFADED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76" y="346825"/>
            <a:ext cx="2700760" cy="544219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49FF456-3027-4FB2-9E30-325076AEDA26}"/>
              </a:ext>
            </a:extLst>
          </p:cNvPr>
          <p:cNvSpPr/>
          <p:nvPr/>
        </p:nvSpPr>
        <p:spPr>
          <a:xfrm>
            <a:off x="8686700" y="3067923"/>
            <a:ext cx="165618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9CD06F-34B2-4E9A-9388-0240AE62523F}"/>
              </a:ext>
            </a:extLst>
          </p:cNvPr>
          <p:cNvSpPr/>
          <p:nvPr/>
        </p:nvSpPr>
        <p:spPr>
          <a:xfrm>
            <a:off x="8686700" y="2121243"/>
            <a:ext cx="165618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472F584-BDB9-4E5E-9854-772BDF9734AB}"/>
              </a:ext>
            </a:extLst>
          </p:cNvPr>
          <p:cNvSpPr/>
          <p:nvPr/>
        </p:nvSpPr>
        <p:spPr>
          <a:xfrm>
            <a:off x="657809" y="3090889"/>
            <a:ext cx="2376264" cy="5040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bg1">
                  <a:lumMod val="75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产品或服务的销售演示文稿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67000"/>
              </a:schemeClr>
            </a:gs>
            <a:gs pos="14000">
              <a:schemeClr val="accent1">
                <a:lumMod val="97000"/>
                <a:lumOff val="3000"/>
                <a:alpha val="94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 sz="1600" b="1" dirty="0">
            <a:solidFill>
              <a:schemeClr val="bg1">
                <a:lumMod val="75000"/>
              </a:schemeClr>
            </a:solidFill>
            <a:latin typeface="Abadi Extra Light" panose="020B0204020104020204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162_TF03460555" id="{0DC265C5-6EC6-461C-AEA1-B10D5C5D43F5}" vid="{3100C576-F1D4-42D8-A8E5-B76D740295BE}"/>
    </a:ext>
  </a:extLst>
</a:theme>
</file>

<file path=ppt/theme/theme2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8113</TotalTime>
  <Words>463</Words>
  <Application>Microsoft Office PowerPoint</Application>
  <PresentationFormat>自定义</PresentationFormat>
  <Paragraphs>93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-apple-system</vt:lpstr>
      <vt:lpstr>宋体</vt:lpstr>
      <vt:lpstr>微软雅黑</vt:lpstr>
      <vt:lpstr>Abadi Extra Light</vt:lpstr>
      <vt:lpstr>Arial</vt:lpstr>
      <vt:lpstr>Arial</vt:lpstr>
      <vt:lpstr>Arial Nova</vt:lpstr>
      <vt:lpstr>Calibri</vt:lpstr>
      <vt:lpstr>Corbel</vt:lpstr>
      <vt:lpstr>Lato</vt:lpstr>
      <vt:lpstr>产品或服务的销售演示文稿</vt:lpstr>
      <vt:lpstr>Data Science Final project </vt:lpstr>
      <vt:lpstr>Agenda</vt:lpstr>
      <vt:lpstr>1. About the project </vt:lpstr>
      <vt:lpstr>2. About the dataset</vt:lpstr>
      <vt:lpstr>3. Machine Learning pipeline </vt:lpstr>
      <vt:lpstr>3.1Exploratory data analysis</vt:lpstr>
      <vt:lpstr>PowerPoint 演示文稿</vt:lpstr>
      <vt:lpstr>3.3 Exploratory data analysis – outliers and correlations</vt:lpstr>
      <vt:lpstr>3.4 data preparation – cleaning and feature engineering</vt:lpstr>
      <vt:lpstr>PowerPoint 演示文稿</vt:lpstr>
      <vt:lpstr>3.5. Model building and evaluation</vt:lpstr>
      <vt:lpstr>4. Communicating the model result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销售产品或服务</dc:title>
  <dc:creator>亮 曾</dc:creator>
  <cp:lastModifiedBy>亮 曾</cp:lastModifiedBy>
  <cp:revision>148</cp:revision>
  <dcterms:created xsi:type="dcterms:W3CDTF">2022-03-25T12:35:10Z</dcterms:created>
  <dcterms:modified xsi:type="dcterms:W3CDTF">2022-04-14T13:30:12Z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