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27" r:id="rId13"/>
    <p:sldId id="329" r:id="rId14"/>
    <p:sldId id="30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56">
          <p15:clr>
            <a:srgbClr val="A4A3A4"/>
          </p15:clr>
        </p15:guide>
        <p15:guide id="5" pos="7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H81HPzMuIDh8dhZTz0ZE7fkc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61766-0684-439D-A2F3-07880561FC93}">
  <a:tblStyle styleId="{F7361766-0684-439D-A2F3-07880561FC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2CB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CB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E4EEC-242E-4699-A735-AC67A337252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7" name="Google Shape;1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6" name="Google Shape;1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96fcd3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96fcd3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d996fcd3e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96fcd3e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96fcd3e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d996fcd3e9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996fcd3e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996fcd3e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d996fcd3e9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96fcd3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96fcd3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d996fcd3e9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E4EEC-242E-4699-A735-AC67A337252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E4EEC-242E-4699-A735-AC67A337252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609600" y="1524000"/>
            <a:ext cx="7823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737600" y="1524000"/>
            <a:ext cx="284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l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6131" y="1066834"/>
            <a:ext cx="4459738" cy="442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2">
  <p:cSld name="Title2">
    <p:bg>
      <p:bgPr>
        <a:solidFill>
          <a:schemeClr val="accen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1976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10160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3"/>
          </p:nvPr>
        </p:nvSpPr>
        <p:spPr>
          <a:xfrm>
            <a:off x="6197600" y="1496736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4"/>
          </p:nvPr>
        </p:nvSpPr>
        <p:spPr>
          <a:xfrm>
            <a:off x="61976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-2795" y="6391657"/>
            <a:ext cx="612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4523709" y="1524001"/>
            <a:ext cx="7058691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marL="1371600" lvl="2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2"/>
          </p:nvPr>
        </p:nvSpPr>
        <p:spPr>
          <a:xfrm>
            <a:off x="591890" y="1524000"/>
            <a:ext cx="356487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 rot="5400000">
            <a:off x="2447147" y="3581135"/>
            <a:ext cx="3810000" cy="2117"/>
          </a:xfrm>
          <a:prstGeom prst="straightConnector1">
            <a:avLst/>
          </a:prstGeom>
          <a:noFill/>
          <a:ln w="158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>
            <a:spLocks noGrp="1"/>
          </p:cNvSpPr>
          <p:nvPr>
            <p:ph type="pic" idx="2"/>
          </p:nvPr>
        </p:nvSpPr>
        <p:spPr>
          <a:xfrm>
            <a:off x="609600" y="1524000"/>
            <a:ext cx="7823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8737600" y="1524000"/>
            <a:ext cx="284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6131" y="1066834"/>
            <a:ext cx="4459738" cy="442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50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894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94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8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6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63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2">
  <p:cSld name="Title2">
    <p:bg>
      <p:bgPr>
        <a:solidFill>
          <a:srgbClr val="AB192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92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9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5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6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0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5403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710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97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9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8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66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53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801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1976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10160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97600" y="1496736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97600" y="2216400"/>
            <a:ext cx="4876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12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23709" y="1524001"/>
            <a:ext cx="7058691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marL="1371600" lvl="2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591890" y="1524000"/>
            <a:ext cx="356487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 rot="5400000">
            <a:off x="2447147" y="3581135"/>
            <a:ext cx="3810000" cy="2117"/>
          </a:xfrm>
          <a:prstGeom prst="straightConnector1">
            <a:avLst/>
          </a:prstGeom>
          <a:noFill/>
          <a:ln w="15875" cap="flat" cmpd="sng">
            <a:solidFill>
              <a:srgbClr val="B5B5B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5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09600" cy="31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6096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quora-question-pairs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/>
              <a:t>Question Matching using BERT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1"/>
          </p:nvPr>
        </p:nvSpPr>
        <p:spPr>
          <a:xfrm>
            <a:off x="609600" y="4232613"/>
            <a:ext cx="7461504" cy="59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Ronak Sankaranarayanan, Siddhi Patil, Sitanshu Rupani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51367"/>
            <a:ext cx="10972800" cy="800100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3" name="zoom_1">
            <a:hlinkClick r:id="" action="ppaction://media"/>
            <a:extLst>
              <a:ext uri="{FF2B5EF4-FFF2-40B4-BE49-F238E27FC236}">
                <a16:creationId xmlns:a16="http://schemas.microsoft.com/office/drawing/2014/main" id="{9D7A63D8-DD38-4578-8607-3239542DFC1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3713" y="1524000"/>
            <a:ext cx="8664575" cy="4648200"/>
          </a:xfrm>
          <a:noFill/>
        </p:spPr>
      </p:pic>
      <p:sp>
        <p:nvSpPr>
          <p:cNvPr id="75" name="Footer Placeholder 3">
            <a:extLst>
              <a:ext uri="{FF2B5EF4-FFF2-40B4-BE49-F238E27FC236}">
                <a16:creationId xmlns:a16="http://schemas.microsoft.com/office/drawing/2014/main" id="{D3CFE74D-670F-4FE2-A0B8-BCC956C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6D6D6D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87664"/>
            <a:ext cx="609600" cy="394136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3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7FEDF-160F-4C28-A122-B802209DD5BF}"/>
              </a:ext>
            </a:extLst>
          </p:cNvPr>
          <p:cNvSpPr txBox="1"/>
          <p:nvPr/>
        </p:nvSpPr>
        <p:spPr>
          <a:xfrm>
            <a:off x="853736" y="1759998"/>
            <a:ext cx="3407546" cy="734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61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Question Matching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Question Matching? </a:t>
            </a:r>
            <a:endParaRPr/>
          </a:p>
          <a:p>
            <a:pPr marL="914400" lvl="1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</a:pPr>
            <a:r>
              <a:rPr lang="en-US"/>
              <a:t>Identification of similar questions is known as Question Matching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for Question Matching</a:t>
            </a:r>
            <a:endParaRPr/>
          </a:p>
          <a:p>
            <a:pPr marL="914400" lvl="1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</a:pPr>
            <a:r>
              <a:rPr lang="en-US"/>
              <a:t>Match answers to different sounding questions</a:t>
            </a:r>
            <a:endParaRPr/>
          </a:p>
          <a:p>
            <a:pPr marL="914400" lvl="1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</a:pPr>
            <a:r>
              <a:rPr lang="en-US"/>
              <a:t>Beneficial to users with high quality human-generated answers for solving their problems</a:t>
            </a:r>
            <a:endParaRPr/>
          </a:p>
          <a:p>
            <a:pPr marL="9144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The Dataset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Dataset taken from Kaggle</a:t>
            </a:r>
            <a:endParaRPr/>
          </a:p>
          <a:p>
            <a:pPr marL="914400" lvl="1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https://www.kaggle.com/c/quora-question-pairs/data</a:t>
            </a:r>
            <a:endParaRPr sz="1400"/>
          </a:p>
          <a:p>
            <a:pPr marL="571500" lvl="1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404,290 question pairs in the dataset</a:t>
            </a:r>
            <a:endParaRPr/>
          </a:p>
          <a:p>
            <a:pPr marL="45720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571500" lvl="1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63" name="Google Shape;163;p31"/>
          <p:cNvGraphicFramePr/>
          <p:nvPr/>
        </p:nvGraphicFramePr>
        <p:xfrm>
          <a:off x="2032000" y="3429000"/>
          <a:ext cx="6563350" cy="2225100"/>
        </p:xfrm>
        <a:graphic>
          <a:graphicData uri="http://schemas.openxmlformats.org/drawingml/2006/table">
            <a:tbl>
              <a:tblPr firstRow="1" bandRow="1">
                <a:noFill/>
                <a:tableStyleId>{F7361766-0684-439D-A2F3-07880561FC93}</a:tableStyleId>
              </a:tblPr>
              <a:tblGrid>
                <a:gridCol w="231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Variable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qid1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Question ID 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qid2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Question ID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question1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Full text of Question 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question2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Full text of Question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is_duplicate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Ground truth, indicator if both questions are similar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996fcd3e9_1_0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Dataset &amp; Pre-Processing</a:t>
            </a:r>
            <a:endParaRPr/>
          </a:p>
        </p:txBody>
      </p:sp>
      <p:sp>
        <p:nvSpPr>
          <p:cNvPr id="170" name="Google Shape;170;gd996fcd3e9_1_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Around 37% duplicate questions in dataset</a:t>
            </a:r>
            <a:endParaRPr/>
          </a:p>
          <a:p>
            <a:pPr marL="274320" lvl="0" indent="-3124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Random Sample of 40000 question pairs</a:t>
            </a:r>
            <a:endParaRPr/>
          </a:p>
          <a:p>
            <a:pPr marL="274320" lvl="0" indent="-27432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Remove rows with empty question texts</a:t>
            </a:r>
            <a:endParaRPr/>
          </a:p>
          <a:p>
            <a:pPr marL="274320" lvl="0" indent="-27432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Replaced contractions such as ‘what’s’ with ‘what is’, ‘can’t’ with ‘can not’, etc.</a:t>
            </a:r>
            <a:endParaRPr/>
          </a:p>
          <a:p>
            <a:pPr marL="274320" lvl="0" indent="-27432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Removed special characters</a:t>
            </a:r>
            <a:endParaRPr/>
          </a:p>
          <a:p>
            <a:pPr marL="274320" lvl="0" indent="-27432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Split Dataset into Train, Validation &amp; Test Sets (80-20-20)</a:t>
            </a:r>
            <a:endParaRPr/>
          </a:p>
        </p:txBody>
      </p:sp>
      <p:sp>
        <p:nvSpPr>
          <p:cNvPr id="171" name="Google Shape;171;gd996fcd3e9_1_0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96fcd3e9_1_7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Pre-Processing Steps</a:t>
            </a:r>
            <a:endParaRPr/>
          </a:p>
        </p:txBody>
      </p:sp>
      <p:sp>
        <p:nvSpPr>
          <p:cNvPr id="178" name="Google Shape;178;gd996fcd3e9_1_7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9" name="Google Shape;179;gd996fcd3e9_1_7"/>
          <p:cNvSpPr/>
          <p:nvPr/>
        </p:nvSpPr>
        <p:spPr>
          <a:xfrm>
            <a:off x="2503484" y="1357178"/>
            <a:ext cx="3095700" cy="571500"/>
          </a:xfrm>
          <a:prstGeom prst="rect">
            <a:avLst/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Split into tokens</a:t>
            </a:r>
            <a:endParaRPr/>
          </a:p>
        </p:txBody>
      </p:sp>
      <p:sp>
        <p:nvSpPr>
          <p:cNvPr id="180" name="Google Shape;180;gd996fcd3e9_1_7"/>
          <p:cNvSpPr/>
          <p:nvPr/>
        </p:nvSpPr>
        <p:spPr>
          <a:xfrm>
            <a:off x="2516185" y="2304506"/>
            <a:ext cx="3171900" cy="571500"/>
          </a:xfrm>
          <a:prstGeom prst="rect">
            <a:avLst/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Add [CLS] &amp; [SEP] tokens</a:t>
            </a:r>
            <a:endParaRPr/>
          </a:p>
        </p:txBody>
      </p:sp>
      <p:sp>
        <p:nvSpPr>
          <p:cNvPr id="181" name="Google Shape;181;gd996fcd3e9_1_7"/>
          <p:cNvSpPr/>
          <p:nvPr/>
        </p:nvSpPr>
        <p:spPr>
          <a:xfrm>
            <a:off x="2465385" y="3256270"/>
            <a:ext cx="3171900" cy="571500"/>
          </a:xfrm>
          <a:prstGeom prst="rect">
            <a:avLst/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Map tokens to IDs</a:t>
            </a:r>
            <a:endParaRPr/>
          </a:p>
        </p:txBody>
      </p:sp>
      <p:sp>
        <p:nvSpPr>
          <p:cNvPr id="182" name="Google Shape;182;gd996fcd3e9_1_7"/>
          <p:cNvSpPr/>
          <p:nvPr/>
        </p:nvSpPr>
        <p:spPr>
          <a:xfrm>
            <a:off x="2538412" y="4222560"/>
            <a:ext cx="3171900" cy="571500"/>
          </a:xfrm>
          <a:prstGeom prst="rect">
            <a:avLst/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Apply Padding</a:t>
            </a:r>
            <a:endParaRPr/>
          </a:p>
        </p:txBody>
      </p:sp>
      <p:sp>
        <p:nvSpPr>
          <p:cNvPr id="183" name="Google Shape;183;gd996fcd3e9_1_7"/>
          <p:cNvSpPr/>
          <p:nvPr/>
        </p:nvSpPr>
        <p:spPr>
          <a:xfrm>
            <a:off x="1905001" y="5195468"/>
            <a:ext cx="4562400" cy="571500"/>
          </a:xfrm>
          <a:prstGeom prst="rect">
            <a:avLst/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 Attention Mask and Token Type Ids </a:t>
            </a:r>
            <a:endParaRPr sz="16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gd996fcd3e9_1_7"/>
          <p:cNvSpPr/>
          <p:nvPr/>
        </p:nvSpPr>
        <p:spPr>
          <a:xfrm>
            <a:off x="3829048" y="1985327"/>
            <a:ext cx="222300" cy="281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gd996fcd3e9_1_7"/>
          <p:cNvSpPr/>
          <p:nvPr/>
        </p:nvSpPr>
        <p:spPr>
          <a:xfrm>
            <a:off x="3829048" y="2930437"/>
            <a:ext cx="222300" cy="281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gd996fcd3e9_1_7"/>
          <p:cNvSpPr/>
          <p:nvPr/>
        </p:nvSpPr>
        <p:spPr>
          <a:xfrm>
            <a:off x="3829048" y="3878426"/>
            <a:ext cx="222300" cy="281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gd996fcd3e9_1_7"/>
          <p:cNvSpPr/>
          <p:nvPr/>
        </p:nvSpPr>
        <p:spPr>
          <a:xfrm>
            <a:off x="3829048" y="4858630"/>
            <a:ext cx="222300" cy="281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2B7BB"/>
          </a:solidFill>
          <a:ln w="12700" cap="sq" cmpd="sng">
            <a:solidFill>
              <a:srgbClr val="6D6D6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8" name="Google Shape;188;gd996fcd3e9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4875" y="1985327"/>
            <a:ext cx="4562473" cy="291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996fcd3e9_1_24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195" name="Google Shape;195;gd996fcd3e9_1_24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31242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Bidirectional Encoder Representations from Transformers (BERT) released and pre-trained by Google for NLP tasks in late 2018</a:t>
            </a:r>
            <a:endParaRPr/>
          </a:p>
          <a:p>
            <a:pPr marL="274320" lvl="0" indent="-3124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12 Transformer Encoding layers or 24 for large BERT</a:t>
            </a:r>
            <a:endParaRPr/>
          </a:p>
          <a:p>
            <a:pPr marL="274320" lvl="0" indent="-3124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Pre-trained using plain text corpus</a:t>
            </a:r>
            <a:endParaRPr/>
          </a:p>
          <a:p>
            <a:pPr marL="274320" lvl="0" indent="-3124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Takes a sequence of words as input</a:t>
            </a:r>
            <a:endParaRPr/>
          </a:p>
          <a:p>
            <a:pPr marL="274320" lvl="0" indent="-3124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layer applies self-attention and passes results through a feed-forward network to the next encoder</a:t>
            </a:r>
            <a:endParaRPr/>
          </a:p>
        </p:txBody>
      </p:sp>
      <p:sp>
        <p:nvSpPr>
          <p:cNvPr id="196" name="Google Shape;196;gd996fcd3e9_1_24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97" name="Google Shape;197;gd996fcd3e9_1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2625" y="3773050"/>
            <a:ext cx="3486151" cy="261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96fcd3e9_1_32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BERT Model</a:t>
            </a:r>
            <a:endParaRPr/>
          </a:p>
        </p:txBody>
      </p:sp>
      <p:sp>
        <p:nvSpPr>
          <p:cNvPr id="204" name="Google Shape;204;gd996fcd3e9_1_32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6289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Used Bert-Base-Uncased model : </a:t>
            </a:r>
            <a:endParaRPr/>
          </a:p>
          <a:p>
            <a:pPr marL="594360" lvl="1" indent="-300990" algn="l" rtl="0">
              <a:spcBef>
                <a:spcPts val="0"/>
              </a:spcBef>
              <a:spcAft>
                <a:spcPts val="0"/>
              </a:spcAft>
              <a:buSzPct val="120000"/>
              <a:buChar char="─"/>
            </a:pPr>
            <a:r>
              <a:rPr lang="en-US"/>
              <a:t>12 layers, 12 attention heads, 110 million parameters</a:t>
            </a:r>
            <a:endParaRPr/>
          </a:p>
          <a:p>
            <a:pPr marL="274320" lvl="0" indent="-262890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Fine-tuned for the classification task : </a:t>
            </a:r>
            <a:endParaRPr/>
          </a:p>
          <a:p>
            <a:pPr marL="594360" lvl="1" indent="-300990" algn="l" rtl="0">
              <a:spcBef>
                <a:spcPts val="1200"/>
              </a:spcBef>
              <a:spcAft>
                <a:spcPts val="0"/>
              </a:spcAft>
              <a:buSzPct val="120000"/>
              <a:buChar char="─"/>
            </a:pPr>
            <a:r>
              <a:rPr lang="en-US"/>
              <a:t>Added softmax last layer on top of the BERT model to classify duplicate questions</a:t>
            </a:r>
            <a:endParaRPr/>
          </a:p>
          <a:p>
            <a:pPr marL="274320" lvl="0" indent="-262890" algn="l" rtl="0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With input data, the pre-trained BERT model and the additional untrained classification layer is trained using gradient descent</a:t>
            </a:r>
            <a:endParaRPr/>
          </a:p>
          <a:p>
            <a:pPr marL="274320" lvl="0" indent="-121920" algn="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274320" lvl="0" indent="-12192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274320" lvl="0" indent="-12192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274320" lvl="0" indent="-12192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274320" lvl="0" indent="-12192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996fcd3e9_1_3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6" name="Google Shape;206;gd996fcd3e9_1_3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3824" y="3794549"/>
            <a:ext cx="3071237" cy="237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 of layers</a:t>
            </a:r>
          </a:p>
          <a:p>
            <a:pPr>
              <a:lnSpc>
                <a:spcPct val="150000"/>
              </a:lnSpc>
            </a:pPr>
            <a:r>
              <a:rPr lang="en-US" dirty="0"/>
              <a:t>Activation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units</a:t>
            </a:r>
          </a:p>
          <a:p>
            <a:pPr>
              <a:lnSpc>
                <a:spcPct val="150000"/>
              </a:lnSpc>
            </a:pPr>
            <a:r>
              <a:rPr lang="en-US" dirty="0"/>
              <a:t>Drop out rate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attention heads</a:t>
            </a:r>
          </a:p>
          <a:p>
            <a:pPr>
              <a:lnSpc>
                <a:spcPct val="150000"/>
              </a:lnSpc>
            </a:pPr>
            <a:r>
              <a:rPr lang="en-US" dirty="0"/>
              <a:t>Learning rate</a:t>
            </a:r>
          </a:p>
          <a:p>
            <a:pPr>
              <a:lnSpc>
                <a:spcPct val="150000"/>
              </a:lnSpc>
            </a:pPr>
            <a:r>
              <a:rPr lang="en-US" dirty="0"/>
              <a:t>Epochs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D6D6D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3CB328C-FFC7-4479-85D9-80A8981CD1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10972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146443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47384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653168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718899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96087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701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Relu</a:t>
                      </a:r>
                      <a:r>
                        <a:rPr lang="en-SG" dirty="0"/>
                        <a:t>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3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Gelu</a:t>
                      </a:r>
                      <a:r>
                        <a:rPr lang="en-SG" dirty="0"/>
                        <a:t> activation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9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6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24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78.25%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9295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D6D6D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40143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123</Paragraphs>
  <Slides>11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Noto Sans Symbols</vt:lpstr>
      <vt:lpstr>Times New Roman</vt:lpstr>
      <vt:lpstr>Verdana</vt:lpstr>
      <vt:lpstr>Wingdings</vt:lpstr>
      <vt:lpstr>WPI-White</vt:lpstr>
      <vt:lpstr>WPI_Gray</vt:lpstr>
      <vt:lpstr>1_WPI-White</vt:lpstr>
      <vt:lpstr>1_WPI_Gray</vt:lpstr>
      <vt:lpstr>Question Matching using BERT</vt:lpstr>
      <vt:lpstr>Question Matching</vt:lpstr>
      <vt:lpstr>The Dataset</vt:lpstr>
      <vt:lpstr>Dataset &amp; Pre-Processing</vt:lpstr>
      <vt:lpstr>Pre-Processing Steps</vt:lpstr>
      <vt:lpstr>BERT</vt:lpstr>
      <vt:lpstr>BERT Model</vt:lpstr>
      <vt:lpstr>Hyper parameter Tuning</vt:lpstr>
      <vt:lpstr>Results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Matching using BERT</dc:title>
  <dc:creator>Melissa</dc:creator>
  <cp:lastModifiedBy>Sankaranarayanan, Ronak</cp:lastModifiedBy>
  <cp:revision>1</cp:revision>
  <dcterms:created xsi:type="dcterms:W3CDTF">2015-05-27T13:16:15Z</dcterms:created>
  <dcterms:modified xsi:type="dcterms:W3CDTF">2021-05-12T01:18:21Z</dcterms:modified>
</cp:coreProperties>
</file>