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86" r:id="rId6"/>
    <p:sldId id="290" r:id="rId7"/>
    <p:sldId id="292" r:id="rId8"/>
    <p:sldId id="294" r:id="rId9"/>
    <p:sldId id="288" r:id="rId10"/>
    <p:sldId id="287" r:id="rId11"/>
    <p:sldId id="295" r:id="rId12"/>
    <p:sldId id="297" r:id="rId13"/>
    <p:sldId id="291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93" r:id="rId28"/>
    <p:sldId id="278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506B0-9E59-4C09-A5D1-CB792449931F}">
  <a:tblStyle styleId="{044506B0-9E59-4C09-A5D1-CB79244993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29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53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5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4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8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24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62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1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33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3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3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0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1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5507" y="739961"/>
            <a:ext cx="6867402" cy="1473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Prediction Rating System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F3DB6-930E-46C6-ABC7-E71587FC417B}"/>
              </a:ext>
            </a:extLst>
          </p:cNvPr>
          <p:cNvSpPr txBox="1"/>
          <p:nvPr/>
        </p:nvSpPr>
        <p:spPr>
          <a:xfrm>
            <a:off x="6296891" y="3851563"/>
            <a:ext cx="2407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</a:rPr>
              <a:t>Janani Sankarasubramanian </a:t>
            </a:r>
          </a:p>
          <a:p>
            <a:r>
              <a:rPr lang="en-US" dirty="0">
                <a:solidFill>
                  <a:schemeClr val="dk1"/>
                </a:solidFill>
                <a:latin typeface="Lato"/>
              </a:rPr>
              <a:t>Ronak Sankaranarayanan</a:t>
            </a:r>
          </a:p>
          <a:p>
            <a:r>
              <a:rPr lang="en-US" dirty="0">
                <a:solidFill>
                  <a:schemeClr val="dk1"/>
                </a:solidFill>
                <a:latin typeface="Lato"/>
              </a:rPr>
              <a:t>Siddhi Patil</a:t>
            </a:r>
          </a:p>
          <a:p>
            <a:r>
              <a:rPr lang="en-US" dirty="0">
                <a:solidFill>
                  <a:schemeClr val="dk1"/>
                </a:solidFill>
                <a:latin typeface="Lato"/>
              </a:rPr>
              <a:t>Sitanshu Nithin Rupani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Ratings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Features : Movie id, </a:t>
            </a:r>
            <a:r>
              <a:rPr lang="en-US" dirty="0" err="1"/>
              <a:t>userid</a:t>
            </a:r>
            <a:r>
              <a:rPr lang="en-US" dirty="0"/>
              <a:t>, timestamp and rating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SG" dirty="0"/>
              <a:t>A</a:t>
            </a:r>
            <a:r>
              <a:rPr lang="en" dirty="0"/>
              <a:t>ggregate() on movie_id to get mean rating of each movie.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The user_id and Timestamp data has been dropped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SG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52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CF5EEE5-F0D6-49DB-B2CA-AD5BA21E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735519"/>
            <a:ext cx="4815882" cy="297208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43FCA79F-6EB6-4EFB-A90B-AA1C6A6D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75" y="799813"/>
            <a:ext cx="4086625" cy="25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235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Genres, production company, production country, language and keywords – </a:t>
            </a:r>
            <a:r>
              <a:rPr lang="en" sz="1800" b="1" dirty="0"/>
              <a:t>Left Join </a:t>
            </a:r>
            <a:r>
              <a:rPr lang="en" sz="1800" dirty="0"/>
              <a:t>with movie dataset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Ratings – </a:t>
            </a:r>
            <a:r>
              <a:rPr lang="en" sz="1800" b="1" dirty="0"/>
              <a:t>Inner join </a:t>
            </a:r>
            <a:r>
              <a:rPr lang="en" sz="1800" dirty="0"/>
              <a:t>with Movie dataset</a:t>
            </a: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C3E675-9639-4115-A346-CD4113E5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3094800" cy="857400"/>
          </a:xfrm>
        </p:spPr>
        <p:txBody>
          <a:bodyPr/>
          <a:lstStyle/>
          <a:p>
            <a:r>
              <a:rPr lang="en-SG" dirty="0"/>
              <a:t>Merging the Data</a:t>
            </a:r>
          </a:p>
        </p:txBody>
      </p:sp>
      <p:pic>
        <p:nvPicPr>
          <p:cNvPr id="1028" name="Picture 4" descr="SQL JOIN, JOIN Syntax, JOIN Differences, 3 tables - with Examples -  Dofactory">
            <a:extLst>
              <a:ext uri="{FF2B5EF4-FFF2-40B4-BE49-F238E27FC236}">
                <a16:creationId xmlns:a16="http://schemas.microsoft.com/office/drawing/2014/main" id="{F2D00893-1E83-4B6D-A90C-0994DCAB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11" y="296175"/>
            <a:ext cx="42481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C45D7-742E-4470-B9F0-4E5579BE8413}"/>
              </a:ext>
            </a:extLst>
          </p:cNvPr>
          <p:cNvSpPr txBox="1"/>
          <p:nvPr/>
        </p:nvSpPr>
        <p:spPr>
          <a:xfrm>
            <a:off x="5770623" y="4702656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https://www.dofactory.com/sql/join</a:t>
            </a:r>
          </a:p>
        </p:txBody>
      </p:sp>
    </p:spTree>
    <p:extLst>
      <p:ext uri="{BB962C8B-B14F-4D97-AF65-F5344CB8AC3E}">
        <p14:creationId xmlns:p14="http://schemas.microsoft.com/office/powerpoint/2010/main" val="12715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Engineering.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Dropping unwanted Columns.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Null Values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SG" dirty="0"/>
              <a:t>PCA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Data Conversion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55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Hierarchical Cross Validation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80% - 20% : Sample Data -  Vault data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Vault data has been saved as a csv and open only on the project 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SG" dirty="0"/>
              <a:t>The Sample data has been split again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SG" dirty="0"/>
              <a:t>80% 20% : Training Data- Testing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SG" dirty="0"/>
              <a:t>Each of the following model has been trained and cross validated.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54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few movies with ratings &gt; 4</a:t>
            </a:r>
          </a:p>
          <a:p>
            <a:r>
              <a:rPr lang="en-US" dirty="0"/>
              <a:t>SMOTE – oversampling technique</a:t>
            </a:r>
          </a:p>
          <a:p>
            <a:r>
              <a:rPr lang="en-US" dirty="0"/>
              <a:t>Before SMOTE		After SMOTE</a:t>
            </a:r>
          </a:p>
          <a:p>
            <a:endParaRPr lang="en-US" dirty="0"/>
          </a:p>
          <a:p>
            <a:endParaRPr lang="en-US" dirty="0"/>
          </a:p>
          <a:p>
            <a:pPr marL="2400300" lvl="5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028950"/>
          <a:ext cx="2895600" cy="1074027"/>
        </p:xfrm>
        <a:graphic>
          <a:graphicData uri="http://schemas.openxmlformats.org/drawingml/2006/table">
            <a:tbl>
              <a:tblPr firstRow="1" bandRow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 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(3-4)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(4-5)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0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3028950"/>
          <a:ext cx="2895600" cy="1072415"/>
        </p:xfrm>
        <a:graphic>
          <a:graphicData uri="http://schemas.openxmlformats.org/drawingml/2006/table">
            <a:tbl>
              <a:tblPr firstRow="1" bandRow="1"/>
              <a:tblGrid>
                <a:gridCol w="81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L 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(3-4)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(4-5)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2057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3375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5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Discriminant 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have different Gaussians</a:t>
            </a:r>
          </a:p>
          <a:p>
            <a:r>
              <a:rPr lang="en-US" dirty="0"/>
              <a:t>Flexible approach</a:t>
            </a:r>
          </a:p>
          <a:p>
            <a:r>
              <a:rPr lang="en-US" dirty="0"/>
              <a:t>Nonlinear decision boundary </a:t>
            </a:r>
          </a:p>
          <a:p>
            <a:r>
              <a:rPr lang="en-US" dirty="0"/>
              <a:t>Mathematically,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09950"/>
            <a:ext cx="655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0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QDA Models – Test Data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66800" y="1200150"/>
            <a:ext cx="5562600" cy="3725700"/>
          </a:xfrm>
        </p:spPr>
        <p:txBody>
          <a:bodyPr/>
          <a:lstStyle/>
          <a:p>
            <a:r>
              <a:rPr lang="en-US" dirty="0"/>
              <a:t>Trained on SMOTE Data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1885950"/>
          <a:ext cx="2971800" cy="240792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Prediction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76800" y="2266950"/>
          <a:ext cx="2971800" cy="762000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score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0.40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0.52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6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interpretable</a:t>
            </a:r>
          </a:p>
          <a:p>
            <a:r>
              <a:rPr lang="en-US" dirty="0"/>
              <a:t>Repeatedly divides feature space into two subsets</a:t>
            </a:r>
          </a:p>
          <a:p>
            <a:r>
              <a:rPr lang="en-US" dirty="0"/>
              <a:t>Pruning a tree to avoid </a:t>
            </a:r>
            <a:r>
              <a:rPr lang="en-US" dirty="0" err="1"/>
              <a:t>overfitting</a:t>
            </a:r>
            <a:endParaRPr lang="en-US" dirty="0"/>
          </a:p>
          <a:p>
            <a:r>
              <a:rPr lang="en-US" dirty="0"/>
              <a:t>Criteria used –</a:t>
            </a:r>
          </a:p>
          <a:p>
            <a:pPr lvl="1"/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Information 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5050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81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10-fold cross validation to construct an optimal tree using caret package</a:t>
            </a:r>
          </a:p>
          <a:p>
            <a:r>
              <a:rPr lang="en-US" dirty="0"/>
              <a:t>Vote count, Popularity and runtime as important predictors</a:t>
            </a:r>
          </a:p>
          <a:p>
            <a:r>
              <a:rPr lang="en-US" dirty="0"/>
              <a:t>Overall Test Accuracy : 0.64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6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394DC-D423-4452-9988-7BA4BCE5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282" y="349957"/>
            <a:ext cx="5045812" cy="3572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28AB8-B213-42DE-AE8E-0E2284AC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74" y="480756"/>
            <a:ext cx="3408218" cy="1060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A1BF5E-A164-4306-A50B-313F88730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4" y="1794104"/>
            <a:ext cx="3776517" cy="25391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Test Data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66800" y="1200150"/>
            <a:ext cx="6934200" cy="3725700"/>
          </a:xfrm>
        </p:spPr>
        <p:txBody>
          <a:bodyPr/>
          <a:lstStyle/>
          <a:p>
            <a:r>
              <a:rPr lang="en-US" dirty="0"/>
              <a:t>Trained on SMOTE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2343150"/>
          <a:ext cx="2971800" cy="716280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score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0.15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962150"/>
          <a:ext cx="2971800" cy="167640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Prediction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4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QDA and Decision Tree across different Genres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  <a:p>
            <a:pPr lvl="1"/>
            <a:r>
              <a:rPr lang="en-US" dirty="0"/>
              <a:t>Comedy + Romance : 0.58</a:t>
            </a:r>
          </a:p>
          <a:p>
            <a:pPr lvl="1"/>
            <a:r>
              <a:rPr lang="en-US" dirty="0"/>
              <a:t>Thriller + Mystery : 0.59</a:t>
            </a:r>
          </a:p>
          <a:p>
            <a:pPr lvl="1"/>
            <a:endParaRPr lang="en-US" dirty="0"/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Drama : 0.66</a:t>
            </a:r>
          </a:p>
          <a:p>
            <a:pPr lvl="1"/>
            <a:r>
              <a:rPr lang="en-US" dirty="0"/>
              <a:t>Comedy + Romance : 0.64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46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Classifier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104629" cy="205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Predictions made based on distance in Euclidian Space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Classification is carried out by ‘voting’ of </a:t>
            </a:r>
            <a:r>
              <a:rPr lang="en-US" i="1" dirty="0"/>
              <a:t>K</a:t>
            </a:r>
            <a:r>
              <a:rPr lang="en-US" dirty="0"/>
              <a:t> nearest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i="1" dirty="0"/>
              <a:t>K</a:t>
            </a:r>
            <a:r>
              <a:rPr lang="en-US" dirty="0"/>
              <a:t> value chosen using Cross validation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Suffers from the curse of dimensionality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6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668388" cy="857400"/>
          </a:xfrm>
        </p:spPr>
        <p:txBody>
          <a:bodyPr/>
          <a:lstStyle/>
          <a:p>
            <a:r>
              <a:rPr lang="en-US" dirty="0"/>
              <a:t>KNN Classifier – Test Data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93700" y="1200150"/>
            <a:ext cx="3581400" cy="857400"/>
          </a:xfrm>
        </p:spPr>
        <p:txBody>
          <a:bodyPr/>
          <a:lstStyle/>
          <a:p>
            <a:r>
              <a:rPr lang="en-US" dirty="0"/>
              <a:t>Trained on Oversampled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792157-DDDD-044E-AC14-040AA2176833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057550"/>
          <a:ext cx="2529840" cy="1584960"/>
        </p:xfrm>
        <a:graphic>
          <a:graphicData uri="http://schemas.openxmlformats.org/drawingml/2006/table">
            <a:tbl>
              <a:tblPr firstRow="1" bandRow="1"/>
              <a:tblGrid>
                <a:gridCol w="10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60C1C1-DCB8-FC49-967B-F44F7A883E76}"/>
              </a:ext>
            </a:extLst>
          </p:cNvPr>
          <p:cNvSpPr txBox="1"/>
          <p:nvPr/>
        </p:nvSpPr>
        <p:spPr>
          <a:xfrm>
            <a:off x="1066800" y="3819714"/>
            <a:ext cx="2346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Accuracy: 56.07%</a:t>
            </a:r>
          </a:p>
          <a:p>
            <a:endParaRPr lang="en-US" dirty="0"/>
          </a:p>
          <a:p>
            <a:r>
              <a:rPr lang="en-US" dirty="0"/>
              <a:t>Optimal value for k was chosen to be 5, using 10 fold cross validation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0A07D9-7A4E-124E-9317-1962BABE8E9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88030"/>
          <a:ext cx="2971800" cy="762000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score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0.42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0.67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0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104629" cy="205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Ensemble learning technique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Uses bagging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Helps reduce variance by aggregating multiple weak learners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26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997572" cy="857400"/>
          </a:xfrm>
        </p:spPr>
        <p:txBody>
          <a:bodyPr/>
          <a:lstStyle/>
          <a:p>
            <a:r>
              <a:rPr lang="en-US" dirty="0"/>
              <a:t>Random Forest – Test Data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93700" y="1257150"/>
            <a:ext cx="3581400" cy="857400"/>
          </a:xfrm>
        </p:spPr>
        <p:txBody>
          <a:bodyPr/>
          <a:lstStyle/>
          <a:p>
            <a:r>
              <a:rPr lang="en-US" dirty="0"/>
              <a:t>Trained on Oversampled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792157-DDDD-044E-AC14-040AA2176833}"/>
              </a:ext>
            </a:extLst>
          </p:cNvPr>
          <p:cNvGraphicFramePr>
            <a:graphicFrameLocks noGrp="1"/>
          </p:cNvGraphicFramePr>
          <p:nvPr/>
        </p:nvGraphicFramePr>
        <p:xfrm>
          <a:off x="1309116" y="2236471"/>
          <a:ext cx="2529840" cy="1584960"/>
        </p:xfrm>
        <a:graphic>
          <a:graphicData uri="http://schemas.openxmlformats.org/drawingml/2006/table">
            <a:tbl>
              <a:tblPr firstRow="1" bandRow="1"/>
              <a:tblGrid>
                <a:gridCol w="10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60C1C1-DCB8-FC49-967B-F44F7A883E76}"/>
              </a:ext>
            </a:extLst>
          </p:cNvPr>
          <p:cNvSpPr txBox="1"/>
          <p:nvPr/>
        </p:nvSpPr>
        <p:spPr>
          <a:xfrm>
            <a:off x="1309116" y="3998635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Accuracy: 67.5%</a:t>
            </a:r>
          </a:p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F06863-92A9-9846-ACE9-2BF0353185EE}"/>
              </a:ext>
            </a:extLst>
          </p:cNvPr>
          <p:cNvGraphicFramePr>
            <a:graphicFrameLocks noGrp="1"/>
          </p:cNvGraphicFramePr>
          <p:nvPr/>
        </p:nvGraphicFramePr>
        <p:xfrm>
          <a:off x="4989576" y="2190750"/>
          <a:ext cx="2971800" cy="762000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score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0.44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0.77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7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KNN Classifier and Random Forests across some striated Genres and Subgenres</a:t>
            </a:r>
            <a:endParaRPr sz="24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104629" cy="205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KNN Classifier</a:t>
            </a:r>
          </a:p>
          <a:p>
            <a:pPr lvl="1" indent="-342900">
              <a:spcBef>
                <a:spcPts val="6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Drama-Comedy, Action-Adventure, Crime-Thriller films perform better than the overall model</a:t>
            </a:r>
          </a:p>
          <a:p>
            <a:pPr lvl="1" indent="-342900">
              <a:spcBef>
                <a:spcPts val="6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Family-Comedy, Thriller-</a:t>
            </a:r>
            <a:r>
              <a:rPr lang="en-US" sz="1600" dirty="0" err="1"/>
              <a:t>SciFi</a:t>
            </a:r>
            <a:r>
              <a:rPr lang="en-US" sz="1600" dirty="0"/>
              <a:t> are worse off than the overall model</a:t>
            </a:r>
            <a:endParaRPr sz="1600" dirty="0"/>
          </a:p>
          <a:p>
            <a:pPr lvl="0"/>
            <a:r>
              <a:rPr lang="en-US" dirty="0"/>
              <a:t>Random Forest</a:t>
            </a:r>
          </a:p>
          <a:p>
            <a:pPr lvl="1" indent="-342900">
              <a:spcBef>
                <a:spcPts val="6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Drama-Comedy, Crime-Thriller films perform better than the overall model</a:t>
            </a:r>
          </a:p>
          <a:p>
            <a:pPr lvl="1" indent="-342900">
              <a:spcBef>
                <a:spcPts val="6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Action-Adventure, </a:t>
            </a:r>
            <a:r>
              <a:rPr lang="en-US" sz="1600" dirty="0" err="1"/>
              <a:t>SciFi</a:t>
            </a:r>
            <a:r>
              <a:rPr lang="en-US" sz="1600" dirty="0"/>
              <a:t>-Horror are worse off than the overall model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19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The Vault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F70E35-7B10-544B-8236-026BD37F32D8}"/>
              </a:ext>
            </a:extLst>
          </p:cNvPr>
          <p:cNvGraphicFramePr>
            <a:graphicFrameLocks noGrp="1"/>
          </p:cNvGraphicFramePr>
          <p:nvPr/>
        </p:nvGraphicFramePr>
        <p:xfrm>
          <a:off x="1048792" y="1460786"/>
          <a:ext cx="4263872" cy="2652749"/>
        </p:xfrm>
        <a:graphic>
          <a:graphicData uri="http://schemas.openxmlformats.org/drawingml/2006/table">
            <a:tbl>
              <a:tblPr firstRow="1" bandRow="1"/>
              <a:tblGrid>
                <a:gridCol w="295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613">
                <a:tc>
                  <a:txBody>
                    <a:bodyPr/>
                    <a:lstStyle/>
                    <a:p>
                      <a:r>
                        <a:rPr lang="en-US" sz="1600" b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Accuracy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231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43">
                <a:tc>
                  <a:txBody>
                    <a:bodyPr/>
                    <a:lstStyle/>
                    <a:p>
                      <a:r>
                        <a:rPr lang="en-US" sz="1600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31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57.4%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31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67.02%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8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71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3F658-73B7-446B-9622-0A9BAE15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7" y="0"/>
            <a:ext cx="887148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5CFD-75CB-4E0F-94EF-506A0D7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2"/>
                </a:solidFill>
              </a:rPr>
              <a:t>Summary of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5649-A8FE-4B26-AC9E-3F47EE6F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25" y="1200150"/>
            <a:ext cx="6612076" cy="2789959"/>
          </a:xfrm>
        </p:spPr>
        <p:txBody>
          <a:bodyPr/>
          <a:lstStyle/>
          <a:p>
            <a:r>
              <a:rPr lang="en-US" dirty="0"/>
              <a:t>Dataset from : </a:t>
            </a:r>
            <a:r>
              <a:rPr lang="en-US" dirty="0">
                <a:hlinkClick r:id="rId2"/>
              </a:rPr>
              <a:t>kaggle.com/the-movies-dataset  </a:t>
            </a:r>
            <a:endParaRPr lang="en-US" dirty="0"/>
          </a:p>
          <a:p>
            <a:r>
              <a:rPr lang="en-US" dirty="0"/>
              <a:t>45000 movies</a:t>
            </a:r>
          </a:p>
          <a:p>
            <a:r>
              <a:rPr lang="en-US" dirty="0"/>
              <a:t>270000 unique ratings</a:t>
            </a:r>
          </a:p>
          <a:p>
            <a:r>
              <a:rPr lang="en-US" dirty="0"/>
              <a:t>20 unique genres</a:t>
            </a:r>
          </a:p>
          <a:p>
            <a:r>
              <a:rPr lang="en-US" dirty="0"/>
              <a:t>36000 casts</a:t>
            </a:r>
          </a:p>
          <a:p>
            <a:r>
              <a:rPr lang="en-US" dirty="0"/>
              <a:t>42000 crew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4C4BC-57FA-42EA-8AD0-4EF5A78DD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32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2EE-9430-4525-A80F-E86F994D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193891" cy="857400"/>
          </a:xfrm>
        </p:spPr>
        <p:txBody>
          <a:bodyPr/>
          <a:lstStyle/>
          <a:p>
            <a:r>
              <a:rPr lang="en-US" sz="2800" dirty="0">
                <a:solidFill>
                  <a:schemeClr val="dk2"/>
                </a:solidFill>
              </a:rPr>
              <a:t>Data Cleaning (</a:t>
            </a:r>
            <a:r>
              <a:rPr lang="en-US" sz="2800" dirty="0" err="1">
                <a:solidFill>
                  <a:schemeClr val="dk2"/>
                </a:solidFill>
              </a:rPr>
              <a:t>Stringified</a:t>
            </a:r>
            <a:r>
              <a:rPr lang="en-US" sz="2800" dirty="0">
                <a:solidFill>
                  <a:schemeClr val="dk2"/>
                </a:solidFill>
              </a:rPr>
              <a:t> JSON objects)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CD8D4-252A-4B87-8055-D599267EC2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3656" y="1200150"/>
            <a:ext cx="6462600" cy="2876550"/>
          </a:xfrm>
        </p:spPr>
        <p:txBody>
          <a:bodyPr/>
          <a:lstStyle/>
          <a:p>
            <a:r>
              <a:rPr lang="en-US" dirty="0"/>
              <a:t>Genres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Production Companies</a:t>
            </a:r>
          </a:p>
          <a:p>
            <a:r>
              <a:rPr lang="en-US" dirty="0"/>
              <a:t>Production Countries</a:t>
            </a:r>
          </a:p>
          <a:p>
            <a:r>
              <a:rPr lang="en-US" dirty="0"/>
              <a:t>Spoken Language</a:t>
            </a:r>
          </a:p>
          <a:p>
            <a:r>
              <a:rPr lang="en-US" dirty="0"/>
              <a:t>Cast Data</a:t>
            </a:r>
          </a:p>
          <a:p>
            <a:r>
              <a:rPr lang="en-US" dirty="0"/>
              <a:t>Crew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2D0A-3DFC-45A5-A155-59D4846CA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91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4410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 processing : 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1646413"/>
            <a:ext cx="3305700" cy="2967938"/>
            <a:chOff x="5632317" y="715575"/>
            <a:chExt cx="3305700" cy="39572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715575"/>
              <a:ext cx="3305700" cy="11432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Feature Engineering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Handling Null values, dropping unwanted data columns, data conversion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1646574"/>
            <a:ext cx="3546900" cy="2967777"/>
            <a:chOff x="0" y="715789"/>
            <a:chExt cx="3546900" cy="39570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715789"/>
              <a:ext cx="3546900" cy="11432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SG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Feature Extraction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Initially JSON strings, fromJSON from jsonline.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Later, Regex (Regular Expression)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1646413"/>
            <a:ext cx="3305700" cy="2967938"/>
            <a:chOff x="2944204" y="715575"/>
            <a:chExt cx="3305700" cy="39572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715575"/>
              <a:ext cx="3305700" cy="11432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Merge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SG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merge() was used to join data in two different join types</a:t>
              </a:r>
              <a:endParaRPr lang="en-SG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1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499"/>
            <a:ext cx="3136800" cy="220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JSON String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Genres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production company production country language.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Meta data: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280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Other features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Revenue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belongs to collection homepage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imdb id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run time etc.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9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7720992-F2C0-48EF-8820-0088A275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99" y="778381"/>
            <a:ext cx="3785661" cy="233629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F5D81E8-26C2-41D9-8AAA-299F0E58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40" y="549782"/>
            <a:ext cx="4943213" cy="30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8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Keywords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Primary key: movie ID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JSON Stringified : Keywords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Frequency more than 50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One hot encoding has been performed.</a:t>
            </a:r>
            <a:endParaRPr lang="en-SG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3211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761</Words>
  <Application>Microsoft Office PowerPoint</Application>
  <PresentationFormat>On-screen Show (16:9)</PresentationFormat>
  <Paragraphs>275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Lato</vt:lpstr>
      <vt:lpstr>Raleway</vt:lpstr>
      <vt:lpstr>Antonio template</vt:lpstr>
      <vt:lpstr>Movie Prediction Rating System</vt:lpstr>
      <vt:lpstr>PowerPoint Presentation</vt:lpstr>
      <vt:lpstr>PowerPoint Presentation</vt:lpstr>
      <vt:lpstr>Summary of Dataset</vt:lpstr>
      <vt:lpstr>Data Cleaning (Stringified JSON objects)</vt:lpstr>
      <vt:lpstr>Pre processing : </vt:lpstr>
      <vt:lpstr>Movie Meta data:</vt:lpstr>
      <vt:lpstr>PowerPoint Presentation</vt:lpstr>
      <vt:lpstr>Keywords</vt:lpstr>
      <vt:lpstr>Ratings</vt:lpstr>
      <vt:lpstr>PowerPoint Presentation</vt:lpstr>
      <vt:lpstr>Merging the Data</vt:lpstr>
      <vt:lpstr>Feature Engineering.</vt:lpstr>
      <vt:lpstr>Hierarchical Cross Validation</vt:lpstr>
      <vt:lpstr>Imbalanced Dataset</vt:lpstr>
      <vt:lpstr>Quadratic Discriminant Analysis </vt:lpstr>
      <vt:lpstr>QDA Models – Test Data Results</vt:lpstr>
      <vt:lpstr>Decision Trees</vt:lpstr>
      <vt:lpstr>Decision Trees</vt:lpstr>
      <vt:lpstr>Decision Tree – Test Data Results</vt:lpstr>
      <vt:lpstr>Accuracy of QDA and Decision Tree across different Genres</vt:lpstr>
      <vt:lpstr>KNN Classifier</vt:lpstr>
      <vt:lpstr>KNN Classifier – Test Data Results</vt:lpstr>
      <vt:lpstr>Random Forests</vt:lpstr>
      <vt:lpstr>Random Forest – Test Data Results</vt:lpstr>
      <vt:lpstr>How KNN Classifier and Random Forests across some striated Genres and Subgenres</vt:lpstr>
      <vt:lpstr>The Vault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Ratings Prediction System</dc:title>
  <dc:creator>nithin bharadwaj</dc:creator>
  <cp:lastModifiedBy>nithin bharadwaj</cp:lastModifiedBy>
  <cp:revision>26</cp:revision>
  <dcterms:modified xsi:type="dcterms:W3CDTF">2020-12-01T22:51:09Z</dcterms:modified>
</cp:coreProperties>
</file>