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ileron Thin" panose="020B0604020202020204" charset="0"/>
      <p:regular r:id="rId20"/>
    </p:embeddedFont>
    <p:embeddedFont>
      <p:font typeface="Alata" panose="020B0604020202020204" charset="0"/>
      <p:regular r:id="rId21"/>
    </p:embeddedFont>
    <p:embeddedFont>
      <p:font typeface="Arimo" panose="020B0604020202020204" charset="0"/>
      <p:regular r:id="rId22"/>
    </p:embeddedFont>
    <p:embeddedFont>
      <p:font typeface="Arimo Bold" panose="020B0604020202020204" charset="0"/>
      <p:regular r:id="rId23"/>
    </p:embeddedFont>
    <p:embeddedFont>
      <p:font typeface="Calibri" panose="020F0502020204030204" pitchFamily="34" charset="0"/>
      <p:regular r:id="rId24"/>
      <p:bold r:id="rId25"/>
      <p:italic r:id="rId26"/>
      <p:boldItalic r:id="rId27"/>
    </p:embeddedFont>
    <p:embeddedFont>
      <p:font typeface="Canva Sans Bold" panose="020B0604020202020204" charset="0"/>
      <p:regular r:id="rId28"/>
    </p:embeddedFont>
    <p:embeddedFont>
      <p:font typeface="DM Sans" pitchFamily="2" charset="0"/>
      <p:regular r:id="rId29"/>
      <p:bold r:id="rId30"/>
      <p:italic r:id="rId31"/>
      <p:boldItalic r:id="rId32"/>
    </p:embeddedFont>
    <p:embeddedFont>
      <p:font typeface="League Spartan" panose="020B0604020202020204" charset="0"/>
      <p:regular r:id="rId33"/>
    </p:embeddedFont>
    <p:embeddedFont>
      <p:font typeface="Microsoft JhengHei UI Light" panose="020B0304030504040204" pitchFamily="34" charset="-120"/>
      <p:regular r:id="rId34"/>
    </p:embeddedFont>
    <p:embeddedFont>
      <p:font typeface="Microsoft YaHei UI" panose="020B0503020204020204" pitchFamily="34" charset="-122"/>
      <p:regular r:id="rId35"/>
      <p:bold r:id="rId36"/>
    </p:embeddedFont>
    <p:embeddedFont>
      <p:font typeface="Montserrat Classic" panose="020B0604020202020204" charset="0"/>
      <p:regular r:id="rId37"/>
    </p:embeddedFont>
    <p:embeddedFont>
      <p:font typeface="Open Sauce" panose="020B0604020202020204" charset="0"/>
      <p:regular r:id="rId38"/>
    </p:embeddedFont>
    <p:embeddedFont>
      <p:font typeface="Open Sauce Bold" panose="020B0604020202020204" charset="0"/>
      <p:regular r:id="rId39"/>
    </p:embeddedFont>
    <p:embeddedFont>
      <p:font typeface="Open Sauce Semi-Bold" panose="020B060402020202020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9" autoAdjust="0"/>
    <p:restoredTop sz="94622" autoAdjust="0"/>
  </p:normalViewPr>
  <p:slideViewPr>
    <p:cSldViewPr>
      <p:cViewPr>
        <p:scale>
          <a:sx n="61" d="100"/>
          <a:sy n="61" d="100"/>
        </p:scale>
        <p:origin x="33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Average E-Commerence Retail Sales </a:t>
            </a:r>
          </a:p>
        </c:rich>
      </c:tx>
      <c:layout>
        <c:manualLayout>
          <c:xMode val="edge"/>
          <c:yMode val="edge"/>
          <c:x val="0.10965768171061929"/>
          <c:y val="1.1440511771025454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9.4358705161854767E-2"/>
          <c:y val="9.6276140443362149E-2"/>
          <c:w val="0.90286351706036749"/>
          <c:h val="0.80310951308281076"/>
        </c:manualLayout>
      </c:layout>
      <c:barChart>
        <c:barDir val="col"/>
        <c:grouping val="clustered"/>
        <c:varyColors val="0"/>
        <c:ser>
          <c:idx val="0"/>
          <c:order val="0"/>
          <c:tx>
            <c:strRef>
              <c:f>Sheet1!$B$1</c:f>
              <c:strCache>
                <c:ptCount val="1"/>
                <c:pt idx="0">
                  <c:v>Year</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Sheet1!$B$2:$B$10</c:f>
              <c:numCache>
                <c:formatCode>General</c:formatCode>
                <c:ptCount val="9"/>
                <c:pt idx="0">
                  <c:v>7</c:v>
                </c:pt>
                <c:pt idx="1">
                  <c:v>9</c:v>
                </c:pt>
                <c:pt idx="2">
                  <c:v>10</c:v>
                </c:pt>
                <c:pt idx="3">
                  <c:v>12</c:v>
                </c:pt>
                <c:pt idx="4">
                  <c:v>14</c:v>
                </c:pt>
                <c:pt idx="5">
                  <c:v>18</c:v>
                </c:pt>
                <c:pt idx="6">
                  <c:v>19</c:v>
                </c:pt>
                <c:pt idx="7">
                  <c:v>20</c:v>
                </c:pt>
                <c:pt idx="8">
                  <c:v>24</c:v>
                </c:pt>
              </c:numCache>
            </c:numRef>
          </c:val>
          <c:extLst>
            <c:ext xmlns:c16="http://schemas.microsoft.com/office/drawing/2014/chart" uri="{C3380CC4-5D6E-409C-BE32-E72D297353CC}">
              <c16:uniqueId val="{00000000-B417-4D09-8DA4-B8AC9AE35869}"/>
            </c:ext>
          </c:extLst>
        </c:ser>
        <c:dLbls>
          <c:dLblPos val="inEnd"/>
          <c:showLegendKey val="0"/>
          <c:showVal val="1"/>
          <c:showCatName val="0"/>
          <c:showSerName val="0"/>
          <c:showPercent val="0"/>
          <c:showBubbleSize val="0"/>
        </c:dLbls>
        <c:gapWidth val="65"/>
        <c:axId val="2109784096"/>
        <c:axId val="57204496"/>
      </c:barChart>
      <c:catAx>
        <c:axId val="21097840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7204496"/>
        <c:crossesAt val="0"/>
        <c:auto val="1"/>
        <c:lblAlgn val="ctr"/>
        <c:lblOffset val="100"/>
        <c:noMultiLvlLbl val="0"/>
      </c:catAx>
      <c:valAx>
        <c:axId val="5720449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10978409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1:08:32.457"/>
    </inkml:context>
    <inkml:brush xml:id="br0">
      <inkml:brushProperty name="width" value="0.05" units="cm"/>
      <inkml:brushProperty name="height" value="0.05" units="cm"/>
      <inkml:brushProperty name="color" value="#AE198D"/>
      <inkml:brushProperty name="inkEffects" value="galaxy"/>
      <inkml:brushProperty name="anchorX" value="-60199.03906"/>
      <inkml:brushProperty name="anchorY" value="-11284.26465"/>
      <inkml:brushProperty name="scaleFactor" value="0.5"/>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1:10:04.865"/>
    </inkml:context>
    <inkml:brush xml:id="br0">
      <inkml:brushProperty name="width" value="0.35" units="cm"/>
      <inkml:brushProperty name="height" value="0.35" units="cm"/>
      <inkml:brushProperty name="color" value="#AE198D"/>
      <inkml:brushProperty name="inkEffects" value="galaxy"/>
      <inkml:brushProperty name="anchorX" value="-179994.70313"/>
      <inkml:brushProperty name="anchorY" value="-20794.00391"/>
      <inkml:brushProperty name="scaleFactor" value="0.5"/>
    </inkml:brush>
  </inkml:definitions>
  <inkml:trace contextRef="#ctx0" brushRef="#br0">208 1 24575,'0'0'0,"-29"213"0,-19 139 0,-2 18 0,6 19-1147,17 3 328,18-13-164,22-25 386,28-22 650,30-22-161,26-22-96,19-24 262,15-28-87,15-22 29,17-26 0,-109-140 0,86 65 0,-73-70 0,108 53 0,-90-58 0,109 33 0,117 5 0,22-35 0,27-37 0,0-36 0,-11-38 0,-17-28 0,-18-23 0,-7-20 0,-12-16 0,-21-10 0,-26-7 0,-26-3 0,-34-2 0,-36 7 0,-32 8 1019,-31 15-1310,-24 15 436,-24 18-145,-32 85 574,5-38-1,-12 51-370,0 1-1,-2-34 1,-1 35 58,-1 1-1,0 0 1,-5-16 0,3 21-268,1 1 0,-1-1-1,-1 0 1,-10-15 0,9 15 31,-1 1-1,0 0 1,-1 0 0,-9-8 0,6 6-17,-2 0 1,-20-12-1,19 16-7,-1-1 0,-28-9 0,22 10 0,-41-7 0,-31 2 0,-7 13 0,72 3 0,-47 11 0,49-6 0,1 0 0,-30 16 0,29-9 0,0 0 0,-29 24 0,24-13 0,-45 49 0,46-38 0,-39 61 0,-23 60 0,16 14 0,12 14 0,12 11 0,15 21 0,14 18 0,10 4 0,14-3 0,19 1 0,25 1 0,27 1 0,31-6 0,41 1-1147,35-6 1475,35-6-492,28-11 164,33-20 0,27-23-1147,15-30 740,0-25 453,36-21-151,28-21 105,27-16 0,28-19 0,28-14 0,2-19-1147,-18-22 328,18-26 575,17-23 197,8-24-11,-2-20 58,-6-22 0,-23-10 0,-42-6 0,-50 6 0,-31 0-1147,-1-11 1159,3-7-86,4-13 29,-5-6 45,-11-10 0,-14 0 0,-26 7 0,-31 11 0,-36 18 94,-38 15-121,-31 21 1188,-30 16-1121,-30 15 1165,-23 17-333,-18 12 111,-17 11-23,-15 7-98,-9 11-992,-7 10 275,-3 7-145,-9 6 0,-15 4 0,-20 2 0,-20 7 0,-23 15 0,-18 21 0,-24 27 0,-9 24 0,-14 33 0,-2 22 0,0 23 0,4 17 0,3 12 0,10 7 0,10 11 0,16 1-805,14 0 1035,25-2-345,57-149 115,-10 77 0,18-80 0,1 72 0,8-80-78,12 80 1,-3-80 99,24 78 0,34 53-44,31 2 22,28-4 0,28-3 0,29-10 0,24-10 0,17-17 0,12-14 0,1-19 0,2-16-779,22-13 1002,15-16-335,23-14 112,24-10-1147,29-13 1224,23-19-169,5-17 56,-14-20-1111,-22-18 1355,0-13-338,2-17 113,8-12 17,1-11 0,1-7 0,-9-4 0,-2-2 0,-16 0 0,-22-1 0,-34 9 0,-39 0-377,-29 0 484,-13 0-161,-5-2 54,7-9 0,5 0 0,-3-1 0,-10 0 0,-21 2 0,-19 8 0,-16 8 673,-21 9-865,-15 6 1435,-12 5-1386,-9 2 1401,-5 2-548,-3 1-216,0 6-526,-7 8 120,-6 7-88,0-2 0,-4 4 0,-5 2 0,4-5 0,4-4 0,-1 1 0,-4 3 0,5-4 0,3-3 0,5-5 0,-4 3 0,3-3 0,2-1 0,-4 4 0,-6 5 0,-4 5 0,-5 5 0,-4 3 0,-1 3 0,-3 1 0,0 1 0,0 1 0,-1-1 0,-5 0 0,-2-1 0,2 0 0,-6 0 0,1 0 0,-6 1 0,-4-1 0,3 0 0,-4 0 0,4 0 0,-2 0 0,4 0 0,-3 0 0,-3 7 0,-4 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3T11:10:10.476"/>
    </inkml:context>
    <inkml:brush xml:id="br0">
      <inkml:brushProperty name="width" value="0.35" units="cm"/>
      <inkml:brushProperty name="height" value="0.35" units="cm"/>
      <inkml:brushProperty name="color" value="#AE198D"/>
      <inkml:brushProperty name="inkEffects" value="galaxy"/>
      <inkml:brushProperty name="anchorX" value="-208272.48438"/>
      <inkml:brushProperty name="anchorY" value="-26126.95898"/>
      <inkml:brushProperty name="scaleFactor" value="0.5"/>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A11F3-EE13-4941-8E6C-E12468BBB53E}"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817ED-C8FA-4504-8DCF-57E88F743FBB}" type="slidenum">
              <a:rPr lang="en-US" smtClean="0"/>
              <a:t>‹#›</a:t>
            </a:fld>
            <a:endParaRPr lang="en-US"/>
          </a:p>
        </p:txBody>
      </p:sp>
    </p:spTree>
    <p:extLst>
      <p:ext uri="{BB962C8B-B14F-4D97-AF65-F5344CB8AC3E}">
        <p14:creationId xmlns:p14="http://schemas.microsoft.com/office/powerpoint/2010/main" val="86600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9817ED-C8FA-4504-8DCF-57E88F743FBB}" type="slidenum">
              <a:rPr lang="en-US" smtClean="0"/>
              <a:t>2</a:t>
            </a:fld>
            <a:endParaRPr lang="en-US"/>
          </a:p>
        </p:txBody>
      </p:sp>
    </p:spTree>
    <p:extLst>
      <p:ext uri="{BB962C8B-B14F-4D97-AF65-F5344CB8AC3E}">
        <p14:creationId xmlns:p14="http://schemas.microsoft.com/office/powerpoint/2010/main" val="409698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817ED-C8FA-4504-8DCF-57E88F743FBB}" type="slidenum">
              <a:rPr lang="en-US" smtClean="0"/>
              <a:t>7</a:t>
            </a:fld>
            <a:endParaRPr lang="en-US"/>
          </a:p>
        </p:txBody>
      </p:sp>
    </p:spTree>
    <p:extLst>
      <p:ext uri="{BB962C8B-B14F-4D97-AF65-F5344CB8AC3E}">
        <p14:creationId xmlns:p14="http://schemas.microsoft.com/office/powerpoint/2010/main" val="86222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23.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577C"/>
        </a:solidFill>
        <a:effectLst/>
      </p:bgPr>
    </p:bg>
    <p:spTree>
      <p:nvGrpSpPr>
        <p:cNvPr id="1" name=""/>
        <p:cNvGrpSpPr/>
        <p:nvPr/>
      </p:nvGrpSpPr>
      <p:grpSpPr>
        <a:xfrm>
          <a:off x="0" y="0"/>
          <a:ext cx="0" cy="0"/>
          <a:chOff x="0" y="0"/>
          <a:chExt cx="0" cy="0"/>
        </a:xfrm>
      </p:grpSpPr>
      <p:grpSp>
        <p:nvGrpSpPr>
          <p:cNvPr id="5" name="Group 5"/>
          <p:cNvGrpSpPr/>
          <p:nvPr/>
        </p:nvGrpSpPr>
        <p:grpSpPr>
          <a:xfrm>
            <a:off x="2473266" y="550120"/>
            <a:ext cx="13211109" cy="7811616"/>
            <a:chOff x="0" y="0"/>
            <a:chExt cx="1983256" cy="1172682"/>
          </a:xfrm>
        </p:grpSpPr>
        <p:sp>
          <p:nvSpPr>
            <p:cNvPr id="6" name="Freeform 6"/>
            <p:cNvSpPr/>
            <p:nvPr/>
          </p:nvSpPr>
          <p:spPr>
            <a:xfrm>
              <a:off x="0" y="0"/>
              <a:ext cx="1983256" cy="1172682"/>
            </a:xfrm>
            <a:custGeom>
              <a:avLst/>
              <a:gdLst/>
              <a:ahLst/>
              <a:cxnLst/>
              <a:rect l="l" t="t" r="r" b="b"/>
              <a:pathLst>
                <a:path w="1983256" h="1172682">
                  <a:moveTo>
                    <a:pt x="0" y="0"/>
                  </a:moveTo>
                  <a:lnTo>
                    <a:pt x="1983256" y="0"/>
                  </a:lnTo>
                  <a:lnTo>
                    <a:pt x="1983256" y="1172682"/>
                  </a:lnTo>
                  <a:lnTo>
                    <a:pt x="0" y="1172682"/>
                  </a:lnTo>
                  <a:close/>
                </a:path>
              </a:pathLst>
            </a:custGeom>
            <a:solidFill>
              <a:srgbClr val="000000">
                <a:alpha val="0"/>
              </a:srgbClr>
            </a:solidFill>
            <a:ln w="38100" cap="sq">
              <a:solidFill>
                <a:srgbClr val="FEFFFF"/>
              </a:solidFill>
              <a:prstDash val="solid"/>
              <a:miter/>
            </a:ln>
          </p:spPr>
        </p:sp>
        <p:sp>
          <p:nvSpPr>
            <p:cNvPr id="7" name="TextBox 7"/>
            <p:cNvSpPr txBox="1"/>
            <p:nvPr/>
          </p:nvSpPr>
          <p:spPr>
            <a:xfrm>
              <a:off x="0" y="-38100"/>
              <a:ext cx="1983256" cy="1210782"/>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3508844" y="1765288"/>
            <a:ext cx="11718126" cy="1857918"/>
          </a:xfrm>
          <a:prstGeom prst="rect">
            <a:avLst/>
          </a:prstGeom>
        </p:spPr>
        <p:txBody>
          <a:bodyPr lIns="0" tIns="0" rIns="0" bIns="0" rtlCol="0" anchor="t">
            <a:spAutoFit/>
          </a:bodyPr>
          <a:lstStyle/>
          <a:p>
            <a:pPr marL="0" lvl="0" indent="0" algn="ctr">
              <a:lnSpc>
                <a:spcPts val="7442"/>
              </a:lnSpc>
              <a:spcBef>
                <a:spcPct val="0"/>
              </a:spcBef>
            </a:pPr>
            <a:r>
              <a:rPr lang="en-US" sz="5392" b="1" spc="528" dirty="0">
                <a:solidFill>
                  <a:srgbClr val="FFFFFF"/>
                </a:solidFill>
                <a:latin typeface="Microsoft JhengHei UI Light" panose="020B0304030504040204" pitchFamily="34" charset="-120"/>
                <a:ea typeface="Microsoft JhengHei UI Light" panose="020B0304030504040204" pitchFamily="34" charset="-120"/>
              </a:rPr>
              <a:t>THE FUSION OF CHATBOTS AND AUGMENTED REALITY </a:t>
            </a:r>
          </a:p>
        </p:txBody>
      </p:sp>
      <p:sp>
        <p:nvSpPr>
          <p:cNvPr id="9" name="TextBox 9"/>
          <p:cNvSpPr txBox="1"/>
          <p:nvPr/>
        </p:nvSpPr>
        <p:spPr>
          <a:xfrm>
            <a:off x="3163738" y="5477571"/>
            <a:ext cx="12408339" cy="510204"/>
          </a:xfrm>
          <a:prstGeom prst="rect">
            <a:avLst/>
          </a:prstGeom>
        </p:spPr>
        <p:txBody>
          <a:bodyPr lIns="0" tIns="0" rIns="0" bIns="0" rtlCol="0" anchor="t">
            <a:spAutoFit/>
          </a:bodyPr>
          <a:lstStyle/>
          <a:p>
            <a:pPr algn="ctr">
              <a:lnSpc>
                <a:spcPts val="4326"/>
              </a:lnSpc>
            </a:pPr>
            <a:r>
              <a:rPr lang="en-US" sz="3134" dirty="0">
                <a:solidFill>
                  <a:srgbClr val="FFFFFF"/>
                </a:solidFill>
                <a:latin typeface="Microsoft JhengHei UI Light" panose="020B0304030504040204" pitchFamily="34" charset="-120"/>
                <a:ea typeface="Microsoft JhengHei UI Light" panose="020B0304030504040204" pitchFamily="34" charset="-120"/>
              </a:rPr>
              <a:t>Unmatched E-Commerce Experiences</a:t>
            </a:r>
          </a:p>
        </p:txBody>
      </p:sp>
      <p:sp>
        <p:nvSpPr>
          <p:cNvPr id="11" name="TextBox 11"/>
          <p:cNvSpPr txBox="1"/>
          <p:nvPr/>
        </p:nvSpPr>
        <p:spPr>
          <a:xfrm>
            <a:off x="2836432" y="8924896"/>
            <a:ext cx="12615137" cy="602737"/>
          </a:xfrm>
          <a:prstGeom prst="rect">
            <a:avLst/>
          </a:prstGeom>
        </p:spPr>
        <p:txBody>
          <a:bodyPr lIns="0" tIns="0" rIns="0" bIns="0" rtlCol="0" anchor="t">
            <a:spAutoFit/>
          </a:bodyPr>
          <a:lstStyle/>
          <a:p>
            <a:pPr marL="0" lvl="0" indent="0" algn="ctr">
              <a:lnSpc>
                <a:spcPts val="5014"/>
              </a:lnSpc>
              <a:spcBef>
                <a:spcPct val="0"/>
              </a:spcBef>
            </a:pPr>
            <a:r>
              <a:rPr lang="en-US" sz="3633" spc="890" dirty="0">
                <a:solidFill>
                  <a:srgbClr val="FFFFFF"/>
                </a:solidFill>
                <a:latin typeface="Microsoft YaHei UI" panose="020B0503020204020204" pitchFamily="34" charset="-122"/>
                <a:ea typeface="Microsoft YaHei UI" panose="020B0503020204020204" pitchFamily="34" charset="-122"/>
              </a:rPr>
              <a:t>SITARA KHURRAM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3F7C"/>
        </a:solidFill>
        <a:effectLst/>
      </p:bgPr>
    </p:bg>
    <p:spTree>
      <p:nvGrpSpPr>
        <p:cNvPr id="1" name=""/>
        <p:cNvGrpSpPr/>
        <p:nvPr/>
      </p:nvGrpSpPr>
      <p:grpSpPr>
        <a:xfrm>
          <a:off x="0" y="0"/>
          <a:ext cx="0" cy="0"/>
          <a:chOff x="0" y="0"/>
          <a:chExt cx="0" cy="0"/>
        </a:xfrm>
      </p:grpSpPr>
      <p:grpSp>
        <p:nvGrpSpPr>
          <p:cNvPr id="2" name="Group 2"/>
          <p:cNvGrpSpPr/>
          <p:nvPr/>
        </p:nvGrpSpPr>
        <p:grpSpPr>
          <a:xfrm>
            <a:off x="433177" y="486930"/>
            <a:ext cx="13206445" cy="9003678"/>
            <a:chOff x="0" y="0"/>
            <a:chExt cx="3140700" cy="2141216"/>
          </a:xfrm>
        </p:grpSpPr>
        <p:sp>
          <p:nvSpPr>
            <p:cNvPr id="3" name="Freeform 3"/>
            <p:cNvSpPr/>
            <p:nvPr/>
          </p:nvSpPr>
          <p:spPr>
            <a:xfrm>
              <a:off x="0" y="0"/>
              <a:ext cx="3140700" cy="2141216"/>
            </a:xfrm>
            <a:custGeom>
              <a:avLst/>
              <a:gdLst/>
              <a:ahLst/>
              <a:cxnLst/>
              <a:rect l="l" t="t" r="r" b="b"/>
              <a:pathLst>
                <a:path w="3140700" h="2141216">
                  <a:moveTo>
                    <a:pt x="12311" y="0"/>
                  </a:moveTo>
                  <a:lnTo>
                    <a:pt x="3128390" y="0"/>
                  </a:lnTo>
                  <a:cubicBezTo>
                    <a:pt x="3135189" y="0"/>
                    <a:pt x="3140700" y="5512"/>
                    <a:pt x="3140700" y="12311"/>
                  </a:cubicBezTo>
                  <a:lnTo>
                    <a:pt x="3140700" y="2128906"/>
                  </a:lnTo>
                  <a:cubicBezTo>
                    <a:pt x="3140700" y="2132170"/>
                    <a:pt x="3139403" y="2135302"/>
                    <a:pt x="3137095" y="2137610"/>
                  </a:cubicBezTo>
                  <a:cubicBezTo>
                    <a:pt x="3134786" y="2139919"/>
                    <a:pt x="3131655" y="2141216"/>
                    <a:pt x="3128390" y="2141216"/>
                  </a:cubicBezTo>
                  <a:lnTo>
                    <a:pt x="12311" y="2141216"/>
                  </a:lnTo>
                  <a:cubicBezTo>
                    <a:pt x="5512" y="2141216"/>
                    <a:pt x="0" y="2135705"/>
                    <a:pt x="0" y="2128906"/>
                  </a:cubicBezTo>
                  <a:lnTo>
                    <a:pt x="0" y="12311"/>
                  </a:lnTo>
                  <a:cubicBezTo>
                    <a:pt x="0" y="5512"/>
                    <a:pt x="5512" y="0"/>
                    <a:pt x="12311" y="0"/>
                  </a:cubicBezTo>
                  <a:close/>
                </a:path>
              </a:pathLst>
            </a:custGeom>
            <a:solidFill>
              <a:srgbClr val="FFFFFF"/>
            </a:solidFill>
            <a:ln w="19050" cap="rnd">
              <a:solidFill>
                <a:srgbClr val="084C6E"/>
              </a:solidFill>
              <a:prstDash val="solid"/>
              <a:round/>
            </a:ln>
          </p:spPr>
        </p:sp>
        <p:sp>
          <p:nvSpPr>
            <p:cNvPr id="4" name="TextBox 4"/>
            <p:cNvSpPr txBox="1"/>
            <p:nvPr/>
          </p:nvSpPr>
          <p:spPr>
            <a:xfrm>
              <a:off x="0" y="-28575"/>
              <a:ext cx="3140700" cy="2169791"/>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1592928" y="866095"/>
            <a:ext cx="1373740" cy="325720"/>
            <a:chOff x="0" y="0"/>
            <a:chExt cx="1831654" cy="434293"/>
          </a:xfrm>
        </p:grpSpPr>
        <p:grpSp>
          <p:nvGrpSpPr>
            <p:cNvPr id="6" name="Group 6"/>
            <p:cNvGrpSpPr/>
            <p:nvPr/>
          </p:nvGrpSpPr>
          <p:grpSpPr>
            <a:xfrm>
              <a:off x="1397361" y="0"/>
              <a:ext cx="434293" cy="43429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D1E2"/>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701526" y="0"/>
              <a:ext cx="434293" cy="43429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D1E2"/>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434293" cy="43429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D1E2"/>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028700" y="9072921"/>
            <a:ext cx="11782193" cy="580308"/>
          </a:xfrm>
          <a:custGeom>
            <a:avLst/>
            <a:gdLst/>
            <a:ahLst/>
            <a:cxnLst/>
            <a:rect l="l" t="t" r="r" b="b"/>
            <a:pathLst>
              <a:path w="11782193" h="580308">
                <a:moveTo>
                  <a:pt x="0" y="0"/>
                </a:moveTo>
                <a:lnTo>
                  <a:pt x="11782193" y="0"/>
                </a:lnTo>
                <a:lnTo>
                  <a:pt x="11782193" y="580308"/>
                </a:lnTo>
                <a:lnTo>
                  <a:pt x="0" y="580308"/>
                </a:lnTo>
                <a:lnTo>
                  <a:pt x="0" y="0"/>
                </a:lnTo>
                <a:close/>
              </a:path>
            </a:pathLst>
          </a:custGeom>
          <a:blipFill>
            <a:blip r:embed="rId2"/>
            <a:stretch>
              <a:fillRect t="-238415" b="-62575"/>
            </a:stretch>
          </a:blipFill>
        </p:spPr>
      </p:sp>
      <p:sp>
        <p:nvSpPr>
          <p:cNvPr id="23" name="TextBox 23"/>
          <p:cNvSpPr txBox="1"/>
          <p:nvPr/>
        </p:nvSpPr>
        <p:spPr>
          <a:xfrm>
            <a:off x="1038225" y="3080833"/>
            <a:ext cx="11251099" cy="5982985"/>
          </a:xfrm>
          <a:prstGeom prst="rect">
            <a:avLst/>
          </a:prstGeom>
        </p:spPr>
        <p:txBody>
          <a:bodyPr lIns="0" tIns="0" rIns="0" bIns="0" rtlCol="0" anchor="t">
            <a:spAutoFit/>
          </a:bodyPr>
          <a:lstStyle/>
          <a:p>
            <a:pPr>
              <a:lnSpc>
                <a:spcPts val="4657"/>
              </a:lnSpc>
            </a:pPr>
            <a:r>
              <a:rPr lang="en-US" sz="2739" dirty="0">
                <a:solidFill>
                  <a:srgbClr val="000000"/>
                </a:solidFill>
                <a:latin typeface="Open Sauce"/>
              </a:rPr>
              <a:t> </a:t>
            </a:r>
            <a:r>
              <a:rPr lang="en-US" sz="2739" dirty="0">
                <a:solidFill>
                  <a:srgbClr val="04577C"/>
                </a:solidFill>
                <a:latin typeface="Montserrat Classic" panose="020B0604020202020204" charset="0"/>
              </a:rPr>
              <a:t>Activation Mechanism:</a:t>
            </a:r>
          </a:p>
          <a:p>
            <a:pPr>
              <a:lnSpc>
                <a:spcPts val="4657"/>
              </a:lnSpc>
            </a:pPr>
            <a:r>
              <a:rPr lang="en-US" sz="2739" dirty="0">
                <a:solidFill>
                  <a:srgbClr val="000000"/>
                </a:solidFill>
                <a:latin typeface="Open Sauce"/>
              </a:rPr>
              <a:t>Utilizes motion sensors for intelligent activation upon user presence.</a:t>
            </a:r>
          </a:p>
          <a:p>
            <a:pPr>
              <a:lnSpc>
                <a:spcPts val="4827"/>
              </a:lnSpc>
            </a:pPr>
            <a:r>
              <a:rPr lang="en-US" sz="2839" dirty="0">
                <a:solidFill>
                  <a:srgbClr val="000000"/>
                </a:solidFill>
                <a:latin typeface="Montserrat Classic" panose="020B0604020202020204" charset="0"/>
              </a:rPr>
              <a:t> </a:t>
            </a:r>
            <a:r>
              <a:rPr lang="en-US" sz="2839" dirty="0">
                <a:solidFill>
                  <a:srgbClr val="04577C"/>
                </a:solidFill>
                <a:latin typeface="Montserrat Classic" panose="020B0604020202020204" charset="0"/>
              </a:rPr>
              <a:t>Natural Language Processing (NLP)</a:t>
            </a:r>
            <a:r>
              <a:rPr lang="en-US" sz="2839" dirty="0">
                <a:solidFill>
                  <a:srgbClr val="000000"/>
                </a:solidFill>
                <a:latin typeface="Montserrat Classic" panose="020B0604020202020204" charset="0"/>
              </a:rPr>
              <a:t>:</a:t>
            </a:r>
          </a:p>
          <a:p>
            <a:pPr>
              <a:lnSpc>
                <a:spcPts val="4657"/>
              </a:lnSpc>
            </a:pPr>
            <a:r>
              <a:rPr lang="en-US" sz="2739" dirty="0">
                <a:solidFill>
                  <a:srgbClr val="000000"/>
                </a:solidFill>
                <a:latin typeface="Open Sauce"/>
              </a:rPr>
              <a:t>Implements  NLP algorithms, including deep learning models, for semantic understanding of user queries.</a:t>
            </a:r>
          </a:p>
          <a:p>
            <a:pPr>
              <a:lnSpc>
                <a:spcPts val="4827"/>
              </a:lnSpc>
            </a:pPr>
            <a:r>
              <a:rPr lang="en-US" sz="2839" dirty="0">
                <a:solidFill>
                  <a:srgbClr val="008997"/>
                </a:solidFill>
                <a:latin typeface="Montserrat Classic" panose="020B0604020202020204" charset="0"/>
              </a:rPr>
              <a:t>Virtual Try-On Algorithms:</a:t>
            </a:r>
          </a:p>
          <a:p>
            <a:pPr>
              <a:lnSpc>
                <a:spcPts val="4657"/>
              </a:lnSpc>
            </a:pPr>
            <a:r>
              <a:rPr lang="en-US" sz="2739" dirty="0">
                <a:solidFill>
                  <a:srgbClr val="000000"/>
                </a:solidFill>
                <a:latin typeface="Open Sauce Semi-Bold"/>
              </a:rPr>
              <a:t>C</a:t>
            </a:r>
            <a:r>
              <a:rPr lang="en-US" sz="2739" dirty="0">
                <a:solidFill>
                  <a:srgbClr val="000000"/>
                </a:solidFill>
                <a:latin typeface="Open Sauce"/>
              </a:rPr>
              <a:t>omputer vision techniques, such as convolutional neural </a:t>
            </a:r>
          </a:p>
          <a:p>
            <a:pPr>
              <a:lnSpc>
                <a:spcPts val="4657"/>
              </a:lnSpc>
            </a:pPr>
            <a:r>
              <a:rPr lang="en-US" sz="2739" dirty="0">
                <a:solidFill>
                  <a:srgbClr val="000000"/>
                </a:solidFill>
                <a:latin typeface="Open Sauce"/>
              </a:rPr>
              <a:t>Rendering algorithms for realistic virtual try-ons (CNNs), </a:t>
            </a:r>
          </a:p>
          <a:p>
            <a:pPr>
              <a:lnSpc>
                <a:spcPts val="4657"/>
              </a:lnSpc>
            </a:pPr>
            <a:endParaRPr lang="en-US" sz="2739" dirty="0">
              <a:solidFill>
                <a:srgbClr val="000000"/>
              </a:solidFill>
              <a:latin typeface="Open Sauce"/>
            </a:endParaRPr>
          </a:p>
        </p:txBody>
      </p:sp>
      <p:sp>
        <p:nvSpPr>
          <p:cNvPr id="24" name="TextBox 24"/>
          <p:cNvSpPr txBox="1"/>
          <p:nvPr/>
        </p:nvSpPr>
        <p:spPr>
          <a:xfrm>
            <a:off x="1028700" y="1028954"/>
            <a:ext cx="10869204" cy="1603399"/>
          </a:xfrm>
          <a:prstGeom prst="rect">
            <a:avLst/>
          </a:prstGeom>
        </p:spPr>
        <p:txBody>
          <a:bodyPr lIns="0" tIns="0" rIns="0" bIns="0" rtlCol="0" anchor="t">
            <a:spAutoFit/>
          </a:bodyPr>
          <a:lstStyle/>
          <a:p>
            <a:pPr marL="0" lvl="0" indent="0" algn="ctr">
              <a:lnSpc>
                <a:spcPts val="6324"/>
              </a:lnSpc>
              <a:spcBef>
                <a:spcPct val="0"/>
              </a:spcBef>
            </a:pPr>
            <a:r>
              <a:rPr lang="en-US" sz="5270" dirty="0">
                <a:solidFill>
                  <a:srgbClr val="000000"/>
                </a:solidFill>
                <a:latin typeface="Montserrat Classic" panose="020B0604020202020204" charset="0"/>
              </a:rPr>
              <a:t>Technical Details - Chatbot Integration</a:t>
            </a:r>
          </a:p>
        </p:txBody>
      </p:sp>
      <p:sp>
        <p:nvSpPr>
          <p:cNvPr id="25" name="Freeform 25"/>
          <p:cNvSpPr/>
          <p:nvPr/>
        </p:nvSpPr>
        <p:spPr>
          <a:xfrm>
            <a:off x="11328170" y="8248943"/>
            <a:ext cx="6440132" cy="515683"/>
          </a:xfrm>
          <a:custGeom>
            <a:avLst/>
            <a:gdLst/>
            <a:ahLst/>
            <a:cxnLst/>
            <a:rect l="l" t="t" r="r" b="b"/>
            <a:pathLst>
              <a:path w="6440132" h="515683">
                <a:moveTo>
                  <a:pt x="0" y="0"/>
                </a:moveTo>
                <a:lnTo>
                  <a:pt x="6440133" y="0"/>
                </a:lnTo>
                <a:lnTo>
                  <a:pt x="6440133" y="515683"/>
                </a:lnTo>
                <a:lnTo>
                  <a:pt x="0" y="515683"/>
                </a:lnTo>
                <a:lnTo>
                  <a:pt x="0" y="0"/>
                </a:lnTo>
                <a:close/>
              </a:path>
            </a:pathLst>
          </a:custGeom>
          <a:blipFill>
            <a:blip r:embed="rId2"/>
            <a:stretch>
              <a:fillRect t="-146648"/>
            </a:stretch>
          </a:blipFill>
        </p:spPr>
      </p:sp>
      <p:pic>
        <p:nvPicPr>
          <p:cNvPr id="26" name="Picture 2" descr="Free vector chatbot messenger program concept with support symbols isometric vector illustration">
            <a:extLst>
              <a:ext uri="{FF2B5EF4-FFF2-40B4-BE49-F238E27FC236}">
                <a16:creationId xmlns:a16="http://schemas.microsoft.com/office/drawing/2014/main" id="{4584EAEB-6313-6F7F-B6E7-FCBD4D246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3756" y="2273938"/>
            <a:ext cx="5590642" cy="5784697"/>
          </a:xfrm>
          <a:prstGeom prst="rect">
            <a:avLst/>
          </a:prstGeom>
          <a:noFill/>
          <a:effectLst>
            <a:softEdge rad="76200"/>
          </a:effectLst>
          <a:scene3d>
            <a:camera prst="orthographicFront"/>
            <a:lightRig rig="threePt" dir="t"/>
          </a:scene3d>
          <a:sp3d>
            <a:bevelT prst="angle"/>
            <a:bevelB w="152400" h="50800" prst="softRound"/>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637601" y="1251301"/>
            <a:ext cx="1373740" cy="325720"/>
            <a:chOff x="0" y="0"/>
            <a:chExt cx="1831654" cy="434293"/>
          </a:xfrm>
        </p:grpSpPr>
        <p:grpSp>
          <p:nvGrpSpPr>
            <p:cNvPr id="3" name="Group 3"/>
            <p:cNvGrpSpPr/>
            <p:nvPr/>
          </p:nvGrpSpPr>
          <p:grpSpPr>
            <a:xfrm>
              <a:off x="1397361" y="0"/>
              <a:ext cx="434293" cy="43429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D1E2"/>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6" name="Group 6"/>
            <p:cNvGrpSpPr/>
            <p:nvPr/>
          </p:nvGrpSpPr>
          <p:grpSpPr>
            <a:xfrm>
              <a:off x="701526" y="0"/>
              <a:ext cx="434293" cy="43429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D1E2"/>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0" y="0"/>
              <a:ext cx="434293" cy="43429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D1E2"/>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2" name="TextBox 12"/>
          <p:cNvSpPr txBox="1"/>
          <p:nvPr/>
        </p:nvSpPr>
        <p:spPr>
          <a:xfrm>
            <a:off x="219944" y="2978801"/>
            <a:ext cx="18068056" cy="6867093"/>
          </a:xfrm>
          <a:prstGeom prst="rect">
            <a:avLst/>
          </a:prstGeom>
        </p:spPr>
        <p:txBody>
          <a:bodyPr lIns="0" tIns="0" rIns="0" bIns="0" rtlCol="0" anchor="t">
            <a:spAutoFit/>
          </a:bodyPr>
          <a:lstStyle/>
          <a:p>
            <a:pPr marL="457200" indent="-457200">
              <a:lnSpc>
                <a:spcPts val="4856"/>
              </a:lnSpc>
              <a:buFont typeface="Wingdings" panose="05000000000000000000" pitchFamily="2" charset="2"/>
              <a:buChar char="§"/>
            </a:pPr>
            <a:r>
              <a:rPr lang="en-US" sz="2856" dirty="0">
                <a:solidFill>
                  <a:srgbClr val="043F7C"/>
                </a:solidFill>
                <a:latin typeface="Montserrat Classic" panose="020B0604020202020204" charset="0"/>
              </a:rPr>
              <a:t> Machine Learning Models:</a:t>
            </a:r>
          </a:p>
          <a:p>
            <a:pPr>
              <a:lnSpc>
                <a:spcPts val="4856"/>
              </a:lnSpc>
            </a:pPr>
            <a:r>
              <a:rPr lang="en-US" sz="2856" dirty="0">
                <a:solidFill>
                  <a:srgbClr val="000000"/>
                </a:solidFill>
                <a:latin typeface="Open Sauce"/>
              </a:rPr>
              <a:t>Utilizes ML models for continuous refinement</a:t>
            </a:r>
          </a:p>
          <a:p>
            <a:pPr marL="457200" indent="-457200">
              <a:lnSpc>
                <a:spcPts val="5033"/>
              </a:lnSpc>
              <a:buFont typeface="Wingdings" panose="05000000000000000000" pitchFamily="2" charset="2"/>
              <a:buChar char="§"/>
            </a:pPr>
            <a:r>
              <a:rPr lang="en-US" sz="2961" dirty="0">
                <a:solidFill>
                  <a:srgbClr val="043F7C"/>
                </a:solidFill>
                <a:latin typeface="Open Sauce Bold"/>
              </a:rPr>
              <a:t> </a:t>
            </a:r>
            <a:r>
              <a:rPr lang="en-US" sz="2961" dirty="0">
                <a:solidFill>
                  <a:srgbClr val="043F7C"/>
                </a:solidFill>
                <a:latin typeface="Montserrat Classic" panose="020B0604020202020204" charset="0"/>
              </a:rPr>
              <a:t>Real-Time Price Comparison Algorithms</a:t>
            </a:r>
          </a:p>
          <a:p>
            <a:pPr>
              <a:lnSpc>
                <a:spcPts val="5033"/>
              </a:lnSpc>
            </a:pPr>
            <a:r>
              <a:rPr lang="en-US" sz="2961" dirty="0">
                <a:solidFill>
                  <a:srgbClr val="000000"/>
                </a:solidFill>
                <a:latin typeface="Open Sauce Bold"/>
              </a:rPr>
              <a:t> </a:t>
            </a:r>
            <a:r>
              <a:rPr lang="en-US" sz="2961" dirty="0">
                <a:solidFill>
                  <a:srgbClr val="000000"/>
                </a:solidFill>
                <a:latin typeface="Open Sauce"/>
              </a:rPr>
              <a:t>Web scraping techniques coupled with machine learning algorithms </a:t>
            </a:r>
          </a:p>
          <a:p>
            <a:pPr>
              <a:lnSpc>
                <a:spcPts val="5033"/>
              </a:lnSpc>
            </a:pPr>
            <a:r>
              <a:rPr lang="en-US" sz="2961" dirty="0">
                <a:solidFill>
                  <a:srgbClr val="000000"/>
                </a:solidFill>
                <a:latin typeface="Open Sauce"/>
              </a:rPr>
              <a:t>to dynamically extract, normalize, and compare prices</a:t>
            </a:r>
          </a:p>
          <a:p>
            <a:pPr marL="514350" indent="-514350">
              <a:lnSpc>
                <a:spcPts val="5033"/>
              </a:lnSpc>
              <a:buFont typeface="Wingdings" panose="05000000000000000000" pitchFamily="2" charset="2"/>
              <a:buChar char="§"/>
            </a:pPr>
            <a:r>
              <a:rPr lang="en-US" sz="2961" dirty="0">
                <a:solidFill>
                  <a:srgbClr val="008997"/>
                </a:solidFill>
                <a:latin typeface="Montserrat Classic" panose="020B0604020202020204" charset="0"/>
              </a:rPr>
              <a:t>I</a:t>
            </a:r>
            <a:r>
              <a:rPr lang="en-US" sz="2961" dirty="0">
                <a:solidFill>
                  <a:srgbClr val="043F7C"/>
                </a:solidFill>
                <a:latin typeface="Montserrat Classic" panose="020B0604020202020204" charset="0"/>
              </a:rPr>
              <a:t>nteraction Methods </a:t>
            </a:r>
          </a:p>
          <a:p>
            <a:pPr>
              <a:lnSpc>
                <a:spcPts val="5033"/>
              </a:lnSpc>
            </a:pPr>
            <a:r>
              <a:rPr lang="en-US" sz="2961" dirty="0">
                <a:solidFill>
                  <a:schemeClr val="tx1">
                    <a:lumMod val="85000"/>
                    <a:lumOff val="15000"/>
                  </a:schemeClr>
                </a:solidFill>
                <a:latin typeface="Open Sauce Bold"/>
              </a:rPr>
              <a:t>Ca</a:t>
            </a:r>
            <a:r>
              <a:rPr lang="en-US" sz="2961" dirty="0">
                <a:solidFill>
                  <a:srgbClr val="000000"/>
                </a:solidFill>
                <a:latin typeface="Open Sauce"/>
              </a:rPr>
              <a:t>pacitive touch sensors for gesture recognition  </a:t>
            </a:r>
          </a:p>
          <a:p>
            <a:pPr>
              <a:lnSpc>
                <a:spcPts val="5033"/>
              </a:lnSpc>
            </a:pPr>
            <a:r>
              <a:rPr lang="en-US" sz="2961" dirty="0">
                <a:solidFill>
                  <a:srgbClr val="000000"/>
                </a:solidFill>
                <a:latin typeface="Open Sauce"/>
              </a:rPr>
              <a:t>Voice recognition algorithms for natural language voice commands</a:t>
            </a:r>
          </a:p>
          <a:p>
            <a:pPr marL="457200" indent="-457200">
              <a:lnSpc>
                <a:spcPts val="5033"/>
              </a:lnSpc>
              <a:buFont typeface="Wingdings" panose="05000000000000000000" pitchFamily="2" charset="2"/>
              <a:buChar char="§"/>
            </a:pPr>
            <a:r>
              <a:rPr lang="en-US" sz="2961" dirty="0">
                <a:solidFill>
                  <a:srgbClr val="043F7C"/>
                </a:solidFill>
                <a:latin typeface="Montserrat Classic" panose="020B0604020202020204" charset="0"/>
              </a:rPr>
              <a:t>Adaptive Algorithms:</a:t>
            </a:r>
          </a:p>
          <a:p>
            <a:pPr>
              <a:lnSpc>
                <a:spcPts val="4856"/>
              </a:lnSpc>
            </a:pPr>
            <a:r>
              <a:rPr lang="en-US" sz="2856" dirty="0">
                <a:solidFill>
                  <a:srgbClr val="000000"/>
                </a:solidFill>
                <a:latin typeface="Open Sauce"/>
              </a:rPr>
              <a:t> Unsupervised learning techniques to adapt and learn from user interactions</a:t>
            </a:r>
          </a:p>
          <a:p>
            <a:pPr>
              <a:lnSpc>
                <a:spcPts val="4856"/>
              </a:lnSpc>
            </a:pPr>
            <a:endParaRPr lang="en-US" sz="2856" dirty="0">
              <a:solidFill>
                <a:srgbClr val="000000"/>
              </a:solidFill>
              <a:latin typeface="Open Sauce"/>
            </a:endParaRPr>
          </a:p>
        </p:txBody>
      </p:sp>
      <p:sp>
        <p:nvSpPr>
          <p:cNvPr id="13" name="TextBox 13"/>
          <p:cNvSpPr txBox="1"/>
          <p:nvPr/>
        </p:nvSpPr>
        <p:spPr>
          <a:xfrm>
            <a:off x="1028700" y="1028954"/>
            <a:ext cx="10869204" cy="1603399"/>
          </a:xfrm>
          <a:prstGeom prst="rect">
            <a:avLst/>
          </a:prstGeom>
        </p:spPr>
        <p:txBody>
          <a:bodyPr lIns="0" tIns="0" rIns="0" bIns="0" rtlCol="0" anchor="t">
            <a:spAutoFit/>
          </a:bodyPr>
          <a:lstStyle/>
          <a:p>
            <a:pPr marL="0" lvl="0" indent="0" algn="ctr">
              <a:lnSpc>
                <a:spcPts val="6324"/>
              </a:lnSpc>
              <a:spcBef>
                <a:spcPct val="0"/>
              </a:spcBef>
            </a:pPr>
            <a:r>
              <a:rPr lang="en-US" sz="5270" dirty="0">
                <a:solidFill>
                  <a:srgbClr val="000000"/>
                </a:solidFill>
                <a:latin typeface="Montserrat Classic" panose="020B0604020202020204" charset="0"/>
              </a:rPr>
              <a:t>Technical Details - Chatbot Integration</a:t>
            </a:r>
          </a:p>
        </p:txBody>
      </p:sp>
      <p:pic>
        <p:nvPicPr>
          <p:cNvPr id="14" name="Picture 2" descr="How to Build a Chatbot from Scratch in 2024 : Aalpha.net">
            <a:extLst>
              <a:ext uri="{FF2B5EF4-FFF2-40B4-BE49-F238E27FC236}">
                <a16:creationId xmlns:a16="http://schemas.microsoft.com/office/drawing/2014/main" id="{695868A5-74FD-AE6D-CFDB-7B1713306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4672" y="1546485"/>
            <a:ext cx="5819217" cy="5819217"/>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25">
            <a:extLst>
              <a:ext uri="{FF2B5EF4-FFF2-40B4-BE49-F238E27FC236}">
                <a16:creationId xmlns:a16="http://schemas.microsoft.com/office/drawing/2014/main" id="{511BD318-D5D3-E4E0-AEF4-185DA1206D01}"/>
              </a:ext>
            </a:extLst>
          </p:cNvPr>
          <p:cNvSpPr/>
          <p:nvPr/>
        </p:nvSpPr>
        <p:spPr>
          <a:xfrm>
            <a:off x="14557351" y="6413233"/>
            <a:ext cx="3212787" cy="532864"/>
          </a:xfrm>
          <a:custGeom>
            <a:avLst/>
            <a:gdLst/>
            <a:ahLst/>
            <a:cxnLst/>
            <a:rect l="l" t="t" r="r" b="b"/>
            <a:pathLst>
              <a:path w="6440132" h="515683">
                <a:moveTo>
                  <a:pt x="0" y="0"/>
                </a:moveTo>
                <a:lnTo>
                  <a:pt x="6440133" y="0"/>
                </a:lnTo>
                <a:lnTo>
                  <a:pt x="6440133" y="515683"/>
                </a:lnTo>
                <a:lnTo>
                  <a:pt x="0" y="515683"/>
                </a:lnTo>
                <a:lnTo>
                  <a:pt x="0" y="0"/>
                </a:lnTo>
                <a:close/>
              </a:path>
            </a:pathLst>
          </a:custGeom>
          <a:blipFill>
            <a:blip r:embed="rId3"/>
            <a:stretch>
              <a:fillRect t="-146648"/>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3879"/>
        </a:solidFill>
        <a:effectLst/>
      </p:bgPr>
    </p:bg>
    <p:spTree>
      <p:nvGrpSpPr>
        <p:cNvPr id="1" name=""/>
        <p:cNvGrpSpPr/>
        <p:nvPr/>
      </p:nvGrpSpPr>
      <p:grpSpPr>
        <a:xfrm>
          <a:off x="0" y="0"/>
          <a:ext cx="0" cy="0"/>
          <a:chOff x="0" y="0"/>
          <a:chExt cx="0" cy="0"/>
        </a:xfrm>
      </p:grpSpPr>
      <p:grpSp>
        <p:nvGrpSpPr>
          <p:cNvPr id="2" name="Group 2"/>
          <p:cNvGrpSpPr/>
          <p:nvPr/>
        </p:nvGrpSpPr>
        <p:grpSpPr>
          <a:xfrm>
            <a:off x="433177" y="486930"/>
            <a:ext cx="13206445" cy="9003678"/>
            <a:chOff x="0" y="0"/>
            <a:chExt cx="3140700" cy="2141216"/>
          </a:xfrm>
        </p:grpSpPr>
        <p:sp>
          <p:nvSpPr>
            <p:cNvPr id="3" name="Freeform 3"/>
            <p:cNvSpPr/>
            <p:nvPr/>
          </p:nvSpPr>
          <p:spPr>
            <a:xfrm>
              <a:off x="0" y="0"/>
              <a:ext cx="3140700" cy="2141216"/>
            </a:xfrm>
            <a:custGeom>
              <a:avLst/>
              <a:gdLst/>
              <a:ahLst/>
              <a:cxnLst/>
              <a:rect l="l" t="t" r="r" b="b"/>
              <a:pathLst>
                <a:path w="3140700" h="2141216">
                  <a:moveTo>
                    <a:pt x="12311" y="0"/>
                  </a:moveTo>
                  <a:lnTo>
                    <a:pt x="3128390" y="0"/>
                  </a:lnTo>
                  <a:cubicBezTo>
                    <a:pt x="3135189" y="0"/>
                    <a:pt x="3140700" y="5512"/>
                    <a:pt x="3140700" y="12311"/>
                  </a:cubicBezTo>
                  <a:lnTo>
                    <a:pt x="3140700" y="2128906"/>
                  </a:lnTo>
                  <a:cubicBezTo>
                    <a:pt x="3140700" y="2132170"/>
                    <a:pt x="3139403" y="2135302"/>
                    <a:pt x="3137095" y="2137610"/>
                  </a:cubicBezTo>
                  <a:cubicBezTo>
                    <a:pt x="3134786" y="2139919"/>
                    <a:pt x="3131655" y="2141216"/>
                    <a:pt x="3128390" y="2141216"/>
                  </a:cubicBezTo>
                  <a:lnTo>
                    <a:pt x="12311" y="2141216"/>
                  </a:lnTo>
                  <a:cubicBezTo>
                    <a:pt x="5512" y="2141216"/>
                    <a:pt x="0" y="2135705"/>
                    <a:pt x="0" y="2128906"/>
                  </a:cubicBezTo>
                  <a:lnTo>
                    <a:pt x="0" y="12311"/>
                  </a:lnTo>
                  <a:cubicBezTo>
                    <a:pt x="0" y="5512"/>
                    <a:pt x="5512" y="0"/>
                    <a:pt x="12311" y="0"/>
                  </a:cubicBezTo>
                  <a:close/>
                </a:path>
              </a:pathLst>
            </a:custGeom>
            <a:solidFill>
              <a:srgbClr val="FFFFFF"/>
            </a:solidFill>
            <a:ln w="19050" cap="rnd">
              <a:solidFill>
                <a:srgbClr val="084C6E"/>
              </a:solidFill>
              <a:prstDash val="solid"/>
              <a:round/>
            </a:ln>
          </p:spPr>
        </p:sp>
        <p:sp>
          <p:nvSpPr>
            <p:cNvPr id="4" name="TextBox 4"/>
            <p:cNvSpPr txBox="1"/>
            <p:nvPr/>
          </p:nvSpPr>
          <p:spPr>
            <a:xfrm>
              <a:off x="0" y="-28575"/>
              <a:ext cx="3140700" cy="2169791"/>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2124023" y="703235"/>
            <a:ext cx="1373740" cy="325720"/>
            <a:chOff x="0" y="0"/>
            <a:chExt cx="1831654" cy="434293"/>
          </a:xfrm>
        </p:grpSpPr>
        <p:grpSp>
          <p:nvGrpSpPr>
            <p:cNvPr id="6" name="Group 6"/>
            <p:cNvGrpSpPr/>
            <p:nvPr/>
          </p:nvGrpSpPr>
          <p:grpSpPr>
            <a:xfrm>
              <a:off x="1397361" y="0"/>
              <a:ext cx="434293" cy="43429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D1E2"/>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701526" y="0"/>
              <a:ext cx="434293" cy="43429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D1E2"/>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434293" cy="43429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D1E2"/>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028700" y="9072921"/>
            <a:ext cx="11782193" cy="580308"/>
          </a:xfrm>
          <a:custGeom>
            <a:avLst/>
            <a:gdLst/>
            <a:ahLst/>
            <a:cxnLst/>
            <a:rect l="l" t="t" r="r" b="b"/>
            <a:pathLst>
              <a:path w="11782193" h="580308">
                <a:moveTo>
                  <a:pt x="0" y="0"/>
                </a:moveTo>
                <a:lnTo>
                  <a:pt x="11782193" y="0"/>
                </a:lnTo>
                <a:lnTo>
                  <a:pt x="11782193" y="580308"/>
                </a:lnTo>
                <a:lnTo>
                  <a:pt x="0" y="580308"/>
                </a:lnTo>
                <a:lnTo>
                  <a:pt x="0" y="0"/>
                </a:lnTo>
                <a:close/>
              </a:path>
            </a:pathLst>
          </a:custGeom>
          <a:blipFill>
            <a:blip r:embed="rId2"/>
            <a:stretch>
              <a:fillRect t="-238415" b="-62575"/>
            </a:stretch>
          </a:blipFill>
        </p:spPr>
      </p:sp>
      <p:sp>
        <p:nvSpPr>
          <p:cNvPr id="23" name="TextBox 23"/>
          <p:cNvSpPr txBox="1"/>
          <p:nvPr/>
        </p:nvSpPr>
        <p:spPr>
          <a:xfrm>
            <a:off x="1028700" y="3080833"/>
            <a:ext cx="11251099" cy="4683794"/>
          </a:xfrm>
          <a:prstGeom prst="rect">
            <a:avLst/>
          </a:prstGeom>
        </p:spPr>
        <p:txBody>
          <a:bodyPr lIns="0" tIns="0" rIns="0" bIns="0" rtlCol="0" anchor="t">
            <a:spAutoFit/>
          </a:bodyPr>
          <a:lstStyle/>
          <a:p>
            <a:pPr>
              <a:lnSpc>
                <a:spcPts val="4657"/>
              </a:lnSpc>
            </a:pPr>
            <a:r>
              <a:rPr lang="en-US" sz="2739" dirty="0">
                <a:solidFill>
                  <a:srgbClr val="000000"/>
                </a:solidFill>
                <a:latin typeface="Open Sauce"/>
              </a:rPr>
              <a:t>The virtual try-on employs computer vision techniques, particularly Convolutional Neural Networks (CNNs). These CNNs are advanced neural network architectures specialized in processing visual information. They analyze and understand the unique features of your appearance. Rendering algorithms, then, use this information to simulate how different clothing items would realistically look on you, creating a detailed and accurate virtual representation for an enhanced online shopping experience.</a:t>
            </a:r>
          </a:p>
        </p:txBody>
      </p:sp>
      <p:sp>
        <p:nvSpPr>
          <p:cNvPr id="24" name="TextBox 24"/>
          <p:cNvSpPr txBox="1"/>
          <p:nvPr/>
        </p:nvSpPr>
        <p:spPr>
          <a:xfrm>
            <a:off x="1028700" y="1028954"/>
            <a:ext cx="10869204" cy="1603399"/>
          </a:xfrm>
          <a:prstGeom prst="rect">
            <a:avLst/>
          </a:prstGeom>
        </p:spPr>
        <p:txBody>
          <a:bodyPr lIns="0" tIns="0" rIns="0" bIns="0" rtlCol="0" anchor="t">
            <a:spAutoFit/>
          </a:bodyPr>
          <a:lstStyle/>
          <a:p>
            <a:pPr marL="0" lvl="0" indent="0" algn="ctr">
              <a:lnSpc>
                <a:spcPts val="6324"/>
              </a:lnSpc>
              <a:spcBef>
                <a:spcPct val="0"/>
              </a:spcBef>
            </a:pPr>
            <a:r>
              <a:rPr lang="en-US" sz="5270">
                <a:solidFill>
                  <a:srgbClr val="000000"/>
                </a:solidFill>
                <a:latin typeface="Open Sauce"/>
              </a:rPr>
              <a:t>Technical Details - Augmented Reality</a:t>
            </a:r>
          </a:p>
        </p:txBody>
      </p:sp>
      <p:sp>
        <p:nvSpPr>
          <p:cNvPr id="25" name="Freeform 25"/>
          <p:cNvSpPr/>
          <p:nvPr/>
        </p:nvSpPr>
        <p:spPr>
          <a:xfrm>
            <a:off x="11328170" y="8248943"/>
            <a:ext cx="6440132" cy="515683"/>
          </a:xfrm>
          <a:custGeom>
            <a:avLst/>
            <a:gdLst/>
            <a:ahLst/>
            <a:cxnLst/>
            <a:rect l="l" t="t" r="r" b="b"/>
            <a:pathLst>
              <a:path w="6440132" h="515683">
                <a:moveTo>
                  <a:pt x="0" y="0"/>
                </a:moveTo>
                <a:lnTo>
                  <a:pt x="6440133" y="0"/>
                </a:lnTo>
                <a:lnTo>
                  <a:pt x="6440133" y="515683"/>
                </a:lnTo>
                <a:lnTo>
                  <a:pt x="0" y="515683"/>
                </a:lnTo>
                <a:lnTo>
                  <a:pt x="0" y="0"/>
                </a:lnTo>
                <a:close/>
              </a:path>
            </a:pathLst>
          </a:custGeom>
          <a:blipFill>
            <a:blip r:embed="rId2"/>
            <a:stretch>
              <a:fillRect t="-146648"/>
            </a:stretch>
          </a:blipFill>
        </p:spPr>
      </p:sp>
      <p:pic>
        <p:nvPicPr>
          <p:cNvPr id="3074" name="Picture 2" descr="Free vector consumers isometric set">
            <a:extLst>
              <a:ext uri="{FF2B5EF4-FFF2-40B4-BE49-F238E27FC236}">
                <a16:creationId xmlns:a16="http://schemas.microsoft.com/office/drawing/2014/main" id="{692DB49B-64E5-7A6B-289C-F7ED1B9B59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616" b="375"/>
          <a:stretch/>
        </p:blipFill>
        <p:spPr bwMode="auto">
          <a:xfrm>
            <a:off x="13202579" y="2329493"/>
            <a:ext cx="4247826" cy="5611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577C"/>
        </a:solidFill>
        <a:effectLst/>
      </p:bgPr>
    </p:bg>
    <p:spTree>
      <p:nvGrpSpPr>
        <p:cNvPr id="1" name=""/>
        <p:cNvGrpSpPr/>
        <p:nvPr/>
      </p:nvGrpSpPr>
      <p:grpSpPr>
        <a:xfrm>
          <a:off x="0" y="0"/>
          <a:ext cx="0" cy="0"/>
          <a:chOff x="0" y="0"/>
          <a:chExt cx="0" cy="0"/>
        </a:xfrm>
      </p:grpSpPr>
      <p:sp>
        <p:nvSpPr>
          <p:cNvPr id="2" name="Freeform 2"/>
          <p:cNvSpPr/>
          <p:nvPr/>
        </p:nvSpPr>
        <p:spPr>
          <a:xfrm>
            <a:off x="15654751" y="284504"/>
            <a:ext cx="2295974" cy="2644334"/>
          </a:xfrm>
          <a:custGeom>
            <a:avLst/>
            <a:gdLst/>
            <a:ahLst/>
            <a:cxnLst/>
            <a:rect l="l" t="t" r="r" b="b"/>
            <a:pathLst>
              <a:path w="4183253" h="4114800">
                <a:moveTo>
                  <a:pt x="0" y="0"/>
                </a:moveTo>
                <a:lnTo>
                  <a:pt x="4183254" y="0"/>
                </a:lnTo>
                <a:lnTo>
                  <a:pt x="41832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5324935" y="0"/>
            <a:ext cx="1400485" cy="9506801"/>
            <a:chOff x="0" y="0"/>
            <a:chExt cx="368852" cy="2503849"/>
          </a:xfrm>
        </p:grpSpPr>
        <p:sp>
          <p:nvSpPr>
            <p:cNvPr id="5" name="Freeform 5"/>
            <p:cNvSpPr/>
            <p:nvPr/>
          </p:nvSpPr>
          <p:spPr>
            <a:xfrm>
              <a:off x="0" y="0"/>
              <a:ext cx="368852" cy="2503849"/>
            </a:xfrm>
            <a:custGeom>
              <a:avLst/>
              <a:gdLst/>
              <a:ahLst/>
              <a:cxnLst/>
              <a:rect l="l" t="t" r="r" b="b"/>
              <a:pathLst>
                <a:path w="368852" h="2503849">
                  <a:moveTo>
                    <a:pt x="0" y="0"/>
                  </a:moveTo>
                  <a:lnTo>
                    <a:pt x="368852" y="0"/>
                  </a:lnTo>
                  <a:lnTo>
                    <a:pt x="368852" y="2503849"/>
                  </a:lnTo>
                  <a:lnTo>
                    <a:pt x="0" y="2503849"/>
                  </a:lnTo>
                  <a:close/>
                </a:path>
              </a:pathLst>
            </a:custGeom>
            <a:solidFill>
              <a:srgbClr val="FEFFFF"/>
            </a:solidFill>
          </p:spPr>
        </p:sp>
        <p:sp>
          <p:nvSpPr>
            <p:cNvPr id="6" name="TextBox 6"/>
            <p:cNvSpPr txBox="1"/>
            <p:nvPr/>
          </p:nvSpPr>
          <p:spPr>
            <a:xfrm>
              <a:off x="0" y="-19050"/>
              <a:ext cx="368852" cy="2522899"/>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5591553" y="3225185"/>
            <a:ext cx="937219" cy="657225"/>
          </a:xfrm>
          <a:prstGeom prst="rect">
            <a:avLst/>
          </a:prstGeom>
        </p:spPr>
        <p:txBody>
          <a:bodyPr lIns="0" tIns="0" rIns="0" bIns="0" rtlCol="0" anchor="t">
            <a:spAutoFit/>
          </a:bodyPr>
          <a:lstStyle/>
          <a:p>
            <a:pPr algn="ctr">
              <a:lnSpc>
                <a:spcPts val="5126"/>
              </a:lnSpc>
            </a:pPr>
            <a:r>
              <a:rPr lang="en-US" sz="4271">
                <a:solidFill>
                  <a:srgbClr val="00297C"/>
                </a:solidFill>
                <a:latin typeface="League Spartan Bold Italics"/>
              </a:rPr>
              <a:t>01</a:t>
            </a:r>
          </a:p>
        </p:txBody>
      </p:sp>
      <p:sp>
        <p:nvSpPr>
          <p:cNvPr id="8" name="TextBox 8"/>
          <p:cNvSpPr txBox="1"/>
          <p:nvPr/>
        </p:nvSpPr>
        <p:spPr>
          <a:xfrm>
            <a:off x="5556569" y="4612662"/>
            <a:ext cx="937219" cy="657225"/>
          </a:xfrm>
          <a:prstGeom prst="rect">
            <a:avLst/>
          </a:prstGeom>
        </p:spPr>
        <p:txBody>
          <a:bodyPr lIns="0" tIns="0" rIns="0" bIns="0" rtlCol="0" anchor="t">
            <a:spAutoFit/>
          </a:bodyPr>
          <a:lstStyle/>
          <a:p>
            <a:pPr algn="ctr">
              <a:lnSpc>
                <a:spcPts val="5126"/>
              </a:lnSpc>
            </a:pPr>
            <a:r>
              <a:rPr lang="en-US" sz="4271">
                <a:solidFill>
                  <a:srgbClr val="00297C"/>
                </a:solidFill>
                <a:latin typeface="League Spartan Bold Italics"/>
              </a:rPr>
              <a:t>02</a:t>
            </a:r>
          </a:p>
        </p:txBody>
      </p:sp>
      <p:sp>
        <p:nvSpPr>
          <p:cNvPr id="9" name="TextBox 9"/>
          <p:cNvSpPr txBox="1"/>
          <p:nvPr/>
        </p:nvSpPr>
        <p:spPr>
          <a:xfrm>
            <a:off x="5556569" y="5850912"/>
            <a:ext cx="937219" cy="657225"/>
          </a:xfrm>
          <a:prstGeom prst="rect">
            <a:avLst/>
          </a:prstGeom>
        </p:spPr>
        <p:txBody>
          <a:bodyPr lIns="0" tIns="0" rIns="0" bIns="0" rtlCol="0" anchor="t">
            <a:spAutoFit/>
          </a:bodyPr>
          <a:lstStyle/>
          <a:p>
            <a:pPr algn="ctr">
              <a:lnSpc>
                <a:spcPts val="5126"/>
              </a:lnSpc>
            </a:pPr>
            <a:r>
              <a:rPr lang="en-US" sz="4271">
                <a:solidFill>
                  <a:srgbClr val="00297C"/>
                </a:solidFill>
                <a:latin typeface="League Spartan Bold Italics"/>
              </a:rPr>
              <a:t>03</a:t>
            </a:r>
          </a:p>
        </p:txBody>
      </p:sp>
      <p:sp>
        <p:nvSpPr>
          <p:cNvPr id="10" name="TextBox 10"/>
          <p:cNvSpPr txBox="1"/>
          <p:nvPr/>
        </p:nvSpPr>
        <p:spPr>
          <a:xfrm>
            <a:off x="5556569" y="7191375"/>
            <a:ext cx="937219" cy="657225"/>
          </a:xfrm>
          <a:prstGeom prst="rect">
            <a:avLst/>
          </a:prstGeom>
        </p:spPr>
        <p:txBody>
          <a:bodyPr lIns="0" tIns="0" rIns="0" bIns="0" rtlCol="0" anchor="t">
            <a:spAutoFit/>
          </a:bodyPr>
          <a:lstStyle/>
          <a:p>
            <a:pPr algn="ctr">
              <a:lnSpc>
                <a:spcPts val="5126"/>
              </a:lnSpc>
            </a:pPr>
            <a:r>
              <a:rPr lang="en-US" sz="4271">
                <a:solidFill>
                  <a:srgbClr val="00297C"/>
                </a:solidFill>
                <a:latin typeface="League Spartan Bold Italics"/>
              </a:rPr>
              <a:t>04</a:t>
            </a:r>
          </a:p>
        </p:txBody>
      </p:sp>
      <p:sp>
        <p:nvSpPr>
          <p:cNvPr id="11" name="TextBox 11"/>
          <p:cNvSpPr txBox="1"/>
          <p:nvPr/>
        </p:nvSpPr>
        <p:spPr>
          <a:xfrm>
            <a:off x="5591553" y="8428797"/>
            <a:ext cx="937219" cy="657225"/>
          </a:xfrm>
          <a:prstGeom prst="rect">
            <a:avLst/>
          </a:prstGeom>
        </p:spPr>
        <p:txBody>
          <a:bodyPr lIns="0" tIns="0" rIns="0" bIns="0" rtlCol="0" anchor="t">
            <a:spAutoFit/>
          </a:bodyPr>
          <a:lstStyle/>
          <a:p>
            <a:pPr algn="ctr">
              <a:lnSpc>
                <a:spcPts val="5126"/>
              </a:lnSpc>
            </a:pPr>
            <a:r>
              <a:rPr lang="en-US" sz="4271">
                <a:solidFill>
                  <a:srgbClr val="00297C"/>
                </a:solidFill>
                <a:latin typeface="League Spartan Bold Italics"/>
              </a:rPr>
              <a:t>05</a:t>
            </a:r>
          </a:p>
        </p:txBody>
      </p:sp>
      <p:sp>
        <p:nvSpPr>
          <p:cNvPr id="12" name="TextBox 12"/>
          <p:cNvSpPr txBox="1"/>
          <p:nvPr/>
        </p:nvSpPr>
        <p:spPr>
          <a:xfrm>
            <a:off x="6991230" y="3333137"/>
            <a:ext cx="8916148" cy="877933"/>
          </a:xfrm>
          <a:prstGeom prst="rect">
            <a:avLst/>
          </a:prstGeom>
        </p:spPr>
        <p:txBody>
          <a:bodyPr lIns="0" tIns="0" rIns="0" bIns="0" rtlCol="0" anchor="t">
            <a:spAutoFit/>
          </a:bodyPr>
          <a:lstStyle/>
          <a:p>
            <a:pPr>
              <a:lnSpc>
                <a:spcPts val="3483"/>
              </a:lnSpc>
            </a:pPr>
            <a:r>
              <a:rPr lang="en-US" sz="2524" b="1" spc="247" dirty="0">
                <a:solidFill>
                  <a:schemeClr val="accent1"/>
                </a:solidFill>
                <a:latin typeface="DM Sans"/>
              </a:rPr>
              <a:t>E-COMMERCE PLATFORMS INTEGRATION MODULE</a:t>
            </a:r>
            <a:r>
              <a:rPr lang="en-US" sz="2524" spc="247" dirty="0">
                <a:solidFill>
                  <a:srgbClr val="FEFFFF"/>
                </a:solidFill>
                <a:latin typeface="DM Sans"/>
              </a:rPr>
              <a:t>: ESTABLISHES VITAL API CONNECTIONS</a:t>
            </a:r>
          </a:p>
        </p:txBody>
      </p:sp>
      <p:sp>
        <p:nvSpPr>
          <p:cNvPr id="13" name="TextBox 13"/>
          <p:cNvSpPr txBox="1"/>
          <p:nvPr/>
        </p:nvSpPr>
        <p:spPr>
          <a:xfrm>
            <a:off x="6987436" y="4504161"/>
            <a:ext cx="10652799" cy="1364091"/>
          </a:xfrm>
          <a:prstGeom prst="rect">
            <a:avLst/>
          </a:prstGeom>
        </p:spPr>
        <p:txBody>
          <a:bodyPr lIns="0" tIns="0" rIns="0" bIns="0" rtlCol="0" anchor="t">
            <a:spAutoFit/>
          </a:bodyPr>
          <a:lstStyle/>
          <a:p>
            <a:pPr>
              <a:lnSpc>
                <a:spcPts val="3560"/>
              </a:lnSpc>
            </a:pPr>
            <a:r>
              <a:rPr lang="en-US" sz="2579" b="1" spc="252" dirty="0">
                <a:solidFill>
                  <a:schemeClr val="accent1"/>
                </a:solidFill>
                <a:latin typeface="DM Sans"/>
              </a:rPr>
              <a:t>PRODUCT IDENTIFICATION AND PRICE DATA RETRIEVAL</a:t>
            </a:r>
            <a:r>
              <a:rPr lang="en-US" sz="2579" spc="252" dirty="0">
                <a:solidFill>
                  <a:srgbClr val="FEFFFF"/>
                </a:solidFill>
                <a:latin typeface="DM Sans"/>
              </a:rPr>
              <a:t>: USES WEB SCRAPING AND MACHINE LEARNING.</a:t>
            </a:r>
          </a:p>
          <a:p>
            <a:pPr marL="0" lvl="0" indent="0" algn="l">
              <a:lnSpc>
                <a:spcPts val="3560"/>
              </a:lnSpc>
              <a:spcBef>
                <a:spcPct val="0"/>
              </a:spcBef>
            </a:pPr>
            <a:endParaRPr lang="en-US" sz="2579" spc="252" dirty="0">
              <a:solidFill>
                <a:srgbClr val="FEFFFF"/>
              </a:solidFill>
              <a:latin typeface="DM Sans"/>
            </a:endParaRPr>
          </a:p>
        </p:txBody>
      </p:sp>
      <p:sp>
        <p:nvSpPr>
          <p:cNvPr id="14" name="TextBox 14"/>
          <p:cNvSpPr txBox="1"/>
          <p:nvPr/>
        </p:nvSpPr>
        <p:spPr>
          <a:xfrm>
            <a:off x="6991230" y="5841663"/>
            <a:ext cx="9811509" cy="1326773"/>
          </a:xfrm>
          <a:prstGeom prst="rect">
            <a:avLst/>
          </a:prstGeom>
        </p:spPr>
        <p:txBody>
          <a:bodyPr lIns="0" tIns="0" rIns="0" bIns="0" rtlCol="0" anchor="t">
            <a:spAutoFit/>
          </a:bodyPr>
          <a:lstStyle/>
          <a:p>
            <a:pPr>
              <a:lnSpc>
                <a:spcPts val="3483"/>
              </a:lnSpc>
            </a:pPr>
            <a:r>
              <a:rPr lang="en-US" sz="2524" b="1" spc="247" dirty="0">
                <a:solidFill>
                  <a:schemeClr val="accent1"/>
                </a:solidFill>
                <a:latin typeface="DM Sans"/>
              </a:rPr>
              <a:t>DATA NORMALIZATION</a:t>
            </a:r>
            <a:r>
              <a:rPr lang="en-US" sz="2524" spc="247" dirty="0">
                <a:solidFill>
                  <a:schemeClr val="accent1"/>
                </a:solidFill>
                <a:latin typeface="DM Sans"/>
              </a:rPr>
              <a:t>: </a:t>
            </a:r>
            <a:r>
              <a:rPr lang="en-US" sz="2524" spc="247" dirty="0">
                <a:solidFill>
                  <a:srgbClr val="FEFFFF"/>
                </a:solidFill>
                <a:latin typeface="DM Sans"/>
              </a:rPr>
              <a:t>MAINTAINS CONSISTENCY AND COHERENCE.</a:t>
            </a:r>
          </a:p>
          <a:p>
            <a:pPr marL="0" lvl="0" indent="0" algn="l">
              <a:lnSpc>
                <a:spcPts val="3483"/>
              </a:lnSpc>
              <a:spcBef>
                <a:spcPct val="0"/>
              </a:spcBef>
            </a:pPr>
            <a:endParaRPr lang="en-US" sz="2524" spc="247" dirty="0">
              <a:solidFill>
                <a:srgbClr val="FEFFFF"/>
              </a:solidFill>
              <a:latin typeface="DM Sans"/>
            </a:endParaRPr>
          </a:p>
        </p:txBody>
      </p:sp>
      <p:sp>
        <p:nvSpPr>
          <p:cNvPr id="15" name="TextBox 15"/>
          <p:cNvSpPr txBox="1"/>
          <p:nvPr/>
        </p:nvSpPr>
        <p:spPr>
          <a:xfrm>
            <a:off x="6951497" y="7248844"/>
            <a:ext cx="8916148" cy="1326773"/>
          </a:xfrm>
          <a:prstGeom prst="rect">
            <a:avLst/>
          </a:prstGeom>
        </p:spPr>
        <p:txBody>
          <a:bodyPr lIns="0" tIns="0" rIns="0" bIns="0" rtlCol="0" anchor="t">
            <a:spAutoFit/>
          </a:bodyPr>
          <a:lstStyle/>
          <a:p>
            <a:pPr>
              <a:lnSpc>
                <a:spcPts val="3483"/>
              </a:lnSpc>
            </a:pPr>
            <a:r>
              <a:rPr lang="en-US" sz="2524" b="1" spc="247" dirty="0">
                <a:solidFill>
                  <a:schemeClr val="accent1"/>
                </a:solidFill>
                <a:latin typeface="DM Sans"/>
              </a:rPr>
              <a:t>COMPARISON ALGORITHM &amp; SELECTION:</a:t>
            </a:r>
            <a:r>
              <a:rPr lang="en-US" sz="2524" spc="247" dirty="0">
                <a:solidFill>
                  <a:srgbClr val="FEFFFF"/>
                </a:solidFill>
                <a:latin typeface="DM Sans"/>
              </a:rPr>
              <a:t>APPLIES STATISTICAL MODELS AND MACHINE LEARNING.</a:t>
            </a:r>
          </a:p>
          <a:p>
            <a:pPr>
              <a:lnSpc>
                <a:spcPts val="3483"/>
              </a:lnSpc>
            </a:pPr>
            <a:endParaRPr lang="en-US" sz="2524" spc="247" dirty="0">
              <a:solidFill>
                <a:srgbClr val="FEFFFF"/>
              </a:solidFill>
              <a:latin typeface="DM Sans"/>
            </a:endParaRPr>
          </a:p>
        </p:txBody>
      </p:sp>
      <p:sp>
        <p:nvSpPr>
          <p:cNvPr id="16" name="TextBox 16"/>
          <p:cNvSpPr txBox="1"/>
          <p:nvPr/>
        </p:nvSpPr>
        <p:spPr>
          <a:xfrm>
            <a:off x="6951497" y="8385684"/>
            <a:ext cx="9890974" cy="1326773"/>
          </a:xfrm>
          <a:prstGeom prst="rect">
            <a:avLst/>
          </a:prstGeom>
        </p:spPr>
        <p:txBody>
          <a:bodyPr lIns="0" tIns="0" rIns="0" bIns="0" rtlCol="0" anchor="t">
            <a:spAutoFit/>
          </a:bodyPr>
          <a:lstStyle/>
          <a:p>
            <a:pPr>
              <a:lnSpc>
                <a:spcPts val="3483"/>
              </a:lnSpc>
            </a:pPr>
            <a:r>
              <a:rPr lang="en-US" sz="2524" b="1" spc="247" dirty="0">
                <a:solidFill>
                  <a:schemeClr val="accent1"/>
                </a:solidFill>
                <a:latin typeface="DM Sans"/>
              </a:rPr>
              <a:t>DISPLAY RESULTS TO USER: </a:t>
            </a:r>
            <a:r>
              <a:rPr lang="en-US" sz="2524" spc="247" dirty="0">
                <a:solidFill>
                  <a:srgbClr val="FEFFFF"/>
                </a:solidFill>
                <a:latin typeface="DM Sans"/>
              </a:rPr>
              <a:t>PRESENTS OUTCOMES ON THE SMART MIRROR INTERFACE.</a:t>
            </a:r>
          </a:p>
          <a:p>
            <a:pPr marL="0" lvl="0" indent="0" algn="l">
              <a:lnSpc>
                <a:spcPts val="3483"/>
              </a:lnSpc>
              <a:spcBef>
                <a:spcPct val="0"/>
              </a:spcBef>
            </a:pPr>
            <a:endParaRPr lang="en-US" sz="2524" spc="247" dirty="0">
              <a:solidFill>
                <a:srgbClr val="FEFFFF"/>
              </a:solidFill>
              <a:latin typeface="DM Sans"/>
            </a:endParaRPr>
          </a:p>
        </p:txBody>
      </p:sp>
      <p:grpSp>
        <p:nvGrpSpPr>
          <p:cNvPr id="17" name="Group 17"/>
          <p:cNvGrpSpPr/>
          <p:nvPr/>
        </p:nvGrpSpPr>
        <p:grpSpPr>
          <a:xfrm>
            <a:off x="2845403" y="1028700"/>
            <a:ext cx="9468433" cy="1985254"/>
            <a:chOff x="0" y="0"/>
            <a:chExt cx="1421404" cy="298027"/>
          </a:xfrm>
        </p:grpSpPr>
        <p:sp>
          <p:nvSpPr>
            <p:cNvPr id="18" name="Freeform 18"/>
            <p:cNvSpPr/>
            <p:nvPr/>
          </p:nvSpPr>
          <p:spPr>
            <a:xfrm>
              <a:off x="0" y="0"/>
              <a:ext cx="1421404" cy="298027"/>
            </a:xfrm>
            <a:custGeom>
              <a:avLst/>
              <a:gdLst/>
              <a:ahLst/>
              <a:cxnLst/>
              <a:rect l="l" t="t" r="r" b="b"/>
              <a:pathLst>
                <a:path w="1421404" h="298027">
                  <a:moveTo>
                    <a:pt x="0" y="0"/>
                  </a:moveTo>
                  <a:lnTo>
                    <a:pt x="1421404" y="0"/>
                  </a:lnTo>
                  <a:lnTo>
                    <a:pt x="1421404" y="298027"/>
                  </a:lnTo>
                  <a:lnTo>
                    <a:pt x="0" y="298027"/>
                  </a:lnTo>
                  <a:close/>
                </a:path>
              </a:pathLst>
            </a:custGeom>
            <a:solidFill>
              <a:srgbClr val="04577C"/>
            </a:solidFill>
            <a:ln w="38100" cap="sq">
              <a:solidFill>
                <a:srgbClr val="FEFFFF"/>
              </a:solidFill>
              <a:prstDash val="solid"/>
              <a:miter/>
            </a:ln>
          </p:spPr>
        </p:sp>
        <p:sp>
          <p:nvSpPr>
            <p:cNvPr id="19" name="TextBox 19"/>
            <p:cNvSpPr txBox="1"/>
            <p:nvPr/>
          </p:nvSpPr>
          <p:spPr>
            <a:xfrm>
              <a:off x="0" y="-142875"/>
              <a:ext cx="1421404" cy="440902"/>
            </a:xfrm>
            <a:prstGeom prst="rect">
              <a:avLst/>
            </a:prstGeom>
          </p:spPr>
          <p:txBody>
            <a:bodyPr lIns="0" tIns="0" rIns="0" bIns="0" rtlCol="0" anchor="ctr"/>
            <a:lstStyle/>
            <a:p>
              <a:pPr marL="0" lvl="0" indent="0" algn="ctr">
                <a:lnSpc>
                  <a:spcPts val="11976"/>
                </a:lnSpc>
                <a:spcBef>
                  <a:spcPct val="0"/>
                </a:spcBef>
              </a:pPr>
              <a:endParaRPr/>
            </a:p>
          </p:txBody>
        </p:sp>
      </p:grpSp>
      <p:sp>
        <p:nvSpPr>
          <p:cNvPr id="20" name="TextBox 20"/>
          <p:cNvSpPr txBox="1"/>
          <p:nvPr/>
        </p:nvSpPr>
        <p:spPr>
          <a:xfrm>
            <a:off x="3242307" y="1362772"/>
            <a:ext cx="9071528" cy="1161766"/>
          </a:xfrm>
          <a:prstGeom prst="rect">
            <a:avLst/>
          </a:prstGeom>
        </p:spPr>
        <p:txBody>
          <a:bodyPr lIns="0" tIns="0" rIns="0" bIns="0" rtlCol="0" anchor="t">
            <a:spAutoFit/>
          </a:bodyPr>
          <a:lstStyle/>
          <a:p>
            <a:pPr marL="0" lvl="0" indent="0" algn="ctr">
              <a:lnSpc>
                <a:spcPts val="4684"/>
              </a:lnSpc>
              <a:spcBef>
                <a:spcPct val="0"/>
              </a:spcBef>
            </a:pPr>
            <a:r>
              <a:rPr lang="en-US" sz="3394" spc="332">
                <a:solidFill>
                  <a:srgbClr val="FDFBFB"/>
                </a:solidFill>
                <a:latin typeface="League Spartan"/>
              </a:rPr>
              <a:t>TECHNICAL DETAILS - REAL-TIME PRICE COMPARISON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22287" y="7676613"/>
            <a:ext cx="7965713" cy="1269909"/>
          </a:xfrm>
          <a:custGeom>
            <a:avLst/>
            <a:gdLst/>
            <a:ahLst/>
            <a:cxnLst/>
            <a:rect l="l" t="t" r="r" b="b"/>
            <a:pathLst>
              <a:path w="7965713" h="1269909">
                <a:moveTo>
                  <a:pt x="0" y="0"/>
                </a:moveTo>
                <a:lnTo>
                  <a:pt x="7965713" y="0"/>
                </a:lnTo>
                <a:lnTo>
                  <a:pt x="7965713" y="1269909"/>
                </a:lnTo>
                <a:lnTo>
                  <a:pt x="0" y="1269909"/>
                </a:lnTo>
                <a:lnTo>
                  <a:pt x="0" y="0"/>
                </a:lnTo>
                <a:close/>
              </a:path>
            </a:pathLst>
          </a:custGeom>
          <a:blipFill>
            <a:blip r:embed="rId2"/>
            <a:stretch>
              <a:fillRect t="-23885"/>
            </a:stretch>
          </a:blipFill>
        </p:spPr>
      </p:sp>
      <p:grpSp>
        <p:nvGrpSpPr>
          <p:cNvPr id="4" name="Group 4"/>
          <p:cNvGrpSpPr/>
          <p:nvPr/>
        </p:nvGrpSpPr>
        <p:grpSpPr>
          <a:xfrm>
            <a:off x="1034714" y="-372043"/>
            <a:ext cx="9151366" cy="3231311"/>
            <a:chOff x="-16256" y="-161925"/>
            <a:chExt cx="1373806" cy="485085"/>
          </a:xfrm>
        </p:grpSpPr>
        <p:sp>
          <p:nvSpPr>
            <p:cNvPr id="5" name="Freeform 5"/>
            <p:cNvSpPr/>
            <p:nvPr/>
          </p:nvSpPr>
          <p:spPr>
            <a:xfrm>
              <a:off x="-16256" y="-54598"/>
              <a:ext cx="1357550" cy="323160"/>
            </a:xfrm>
            <a:custGeom>
              <a:avLst/>
              <a:gdLst/>
              <a:ahLst/>
              <a:cxnLst/>
              <a:rect l="l" t="t" r="r" b="b"/>
              <a:pathLst>
                <a:path w="1357550" h="323160">
                  <a:moveTo>
                    <a:pt x="0" y="0"/>
                  </a:moveTo>
                  <a:lnTo>
                    <a:pt x="1357550" y="0"/>
                  </a:lnTo>
                  <a:lnTo>
                    <a:pt x="1357550" y="323160"/>
                  </a:lnTo>
                  <a:lnTo>
                    <a:pt x="0" y="323160"/>
                  </a:lnTo>
                  <a:close/>
                </a:path>
              </a:pathLst>
            </a:custGeom>
            <a:solidFill>
              <a:srgbClr val="04577C"/>
            </a:solidFill>
            <a:ln w="38100" cap="sq">
              <a:solidFill>
                <a:srgbClr val="FEFFFF"/>
              </a:solidFill>
              <a:prstDash val="solid"/>
              <a:miter/>
            </a:ln>
          </p:spPr>
        </p:sp>
        <p:sp>
          <p:nvSpPr>
            <p:cNvPr id="6" name="TextBox 6"/>
            <p:cNvSpPr txBox="1"/>
            <p:nvPr/>
          </p:nvSpPr>
          <p:spPr>
            <a:xfrm>
              <a:off x="0" y="-161925"/>
              <a:ext cx="1357550" cy="485085"/>
            </a:xfrm>
            <a:prstGeom prst="rect">
              <a:avLst/>
            </a:prstGeom>
          </p:spPr>
          <p:txBody>
            <a:bodyPr lIns="139700" tIns="139700" rIns="139700" bIns="139700" rtlCol="0" anchor="ctr"/>
            <a:lstStyle/>
            <a:p>
              <a:pPr marL="0" lvl="0" indent="0" algn="ctr">
                <a:lnSpc>
                  <a:spcPts val="7010"/>
                </a:lnSpc>
              </a:pPr>
              <a:r>
                <a:rPr lang="en-US" sz="4465" spc="437" dirty="0">
                  <a:solidFill>
                    <a:srgbClr val="FDFBFB"/>
                  </a:solidFill>
                  <a:latin typeface="Montserrat Classic" panose="020B0604020202020204" charset="0"/>
                </a:rPr>
                <a:t>REAL-TIME PRICE COMPARISON - MODULE</a:t>
              </a:r>
            </a:p>
          </p:txBody>
        </p:sp>
      </p:grpSp>
      <p:sp>
        <p:nvSpPr>
          <p:cNvPr id="7" name="Freeform 7"/>
          <p:cNvSpPr/>
          <p:nvPr/>
        </p:nvSpPr>
        <p:spPr>
          <a:xfrm>
            <a:off x="12466925" y="808556"/>
            <a:ext cx="3676436" cy="6875873"/>
          </a:xfrm>
          <a:custGeom>
            <a:avLst/>
            <a:gdLst/>
            <a:ahLst/>
            <a:cxnLst/>
            <a:rect l="l" t="t" r="r" b="b"/>
            <a:pathLst>
              <a:path w="3203864" h="6875873">
                <a:moveTo>
                  <a:pt x="0" y="0"/>
                </a:moveTo>
                <a:lnTo>
                  <a:pt x="3203864" y="0"/>
                </a:lnTo>
                <a:lnTo>
                  <a:pt x="3203864" y="6875873"/>
                </a:lnTo>
                <a:lnTo>
                  <a:pt x="0" y="6875873"/>
                </a:lnTo>
                <a:lnTo>
                  <a:pt x="0" y="0"/>
                </a:lnTo>
                <a:close/>
              </a:path>
            </a:pathLst>
          </a:custGeom>
          <a:blipFill>
            <a:blip r:embed="rId3"/>
            <a:stretch>
              <a:fillRect/>
            </a:stretch>
          </a:blipFill>
        </p:spPr>
      </p:sp>
      <p:sp>
        <p:nvSpPr>
          <p:cNvPr id="8" name="TextBox 8"/>
          <p:cNvSpPr txBox="1"/>
          <p:nvPr/>
        </p:nvSpPr>
        <p:spPr>
          <a:xfrm>
            <a:off x="1506688" y="3707394"/>
            <a:ext cx="7786899" cy="3723712"/>
          </a:xfrm>
          <a:prstGeom prst="rect">
            <a:avLst/>
          </a:prstGeom>
        </p:spPr>
        <p:txBody>
          <a:bodyPr lIns="0" tIns="0" rIns="0" bIns="0" rtlCol="0" anchor="t">
            <a:spAutoFit/>
          </a:bodyPr>
          <a:lstStyle/>
          <a:p>
            <a:pPr>
              <a:lnSpc>
                <a:spcPts val="4224"/>
              </a:lnSpc>
            </a:pPr>
            <a:r>
              <a:rPr lang="en-US" sz="3017" dirty="0">
                <a:solidFill>
                  <a:srgbClr val="00297C"/>
                </a:solidFill>
                <a:latin typeface="Montserrat Classic" panose="020B0604020202020204" charset="0"/>
              </a:rPr>
              <a:t>Display Results to User: </a:t>
            </a:r>
          </a:p>
          <a:p>
            <a:pPr>
              <a:lnSpc>
                <a:spcPts val="4224"/>
              </a:lnSpc>
            </a:pPr>
            <a:endParaRPr lang="en-US" sz="3017" dirty="0">
              <a:solidFill>
                <a:srgbClr val="00297C"/>
              </a:solidFill>
              <a:latin typeface="Montserrat Classic" panose="020B0604020202020204" charset="0"/>
            </a:endParaRPr>
          </a:p>
          <a:p>
            <a:pPr>
              <a:lnSpc>
                <a:spcPts val="4224"/>
              </a:lnSpc>
            </a:pPr>
            <a:r>
              <a:rPr lang="en-US" sz="3017" dirty="0">
                <a:latin typeface="Arimo"/>
              </a:rPr>
              <a:t>Utilizes a user-friendly interface on the smart mirror to present price comparison outcomes, showcasing matched products, their corresponding prices, and links to original listings on respective e-commerce sites.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958788" y="-4959288"/>
            <a:ext cx="20205576" cy="20205576"/>
          </a:xfrm>
          <a:custGeom>
            <a:avLst/>
            <a:gdLst/>
            <a:ahLst/>
            <a:cxnLst/>
            <a:rect l="l" t="t" r="r" b="b"/>
            <a:pathLst>
              <a:path w="20205576" h="20205576">
                <a:moveTo>
                  <a:pt x="20205576" y="7274007"/>
                </a:moveTo>
                <a:lnTo>
                  <a:pt x="7274007" y="20205576"/>
                </a:lnTo>
                <a:lnTo>
                  <a:pt x="0" y="12931569"/>
                </a:lnTo>
                <a:lnTo>
                  <a:pt x="12931569" y="0"/>
                </a:lnTo>
                <a:lnTo>
                  <a:pt x="20205576" y="7274007"/>
                </a:lnTo>
                <a:close/>
              </a:path>
            </a:pathLst>
          </a:custGeom>
          <a:blipFill>
            <a:blip r:embed="rId2"/>
            <a:stretch>
              <a:fillRect l="-126470" r="-126470"/>
            </a:stretch>
          </a:blipFill>
        </p:spPr>
      </p:sp>
      <p:grpSp>
        <p:nvGrpSpPr>
          <p:cNvPr id="5" name="Group 5"/>
          <p:cNvGrpSpPr/>
          <p:nvPr/>
        </p:nvGrpSpPr>
        <p:grpSpPr>
          <a:xfrm>
            <a:off x="304799" y="3461020"/>
            <a:ext cx="9082807" cy="3364960"/>
            <a:chOff x="0" y="0"/>
            <a:chExt cx="1547544" cy="505149"/>
          </a:xfrm>
        </p:grpSpPr>
        <p:sp>
          <p:nvSpPr>
            <p:cNvPr id="6" name="Freeform 6"/>
            <p:cNvSpPr/>
            <p:nvPr/>
          </p:nvSpPr>
          <p:spPr>
            <a:xfrm>
              <a:off x="0" y="0"/>
              <a:ext cx="1547544" cy="505149"/>
            </a:xfrm>
            <a:custGeom>
              <a:avLst/>
              <a:gdLst/>
              <a:ahLst/>
              <a:cxnLst/>
              <a:rect l="l" t="t" r="r" b="b"/>
              <a:pathLst>
                <a:path w="1547544" h="505149">
                  <a:moveTo>
                    <a:pt x="0" y="0"/>
                  </a:moveTo>
                  <a:lnTo>
                    <a:pt x="1547544" y="0"/>
                  </a:lnTo>
                  <a:lnTo>
                    <a:pt x="1547544" y="505149"/>
                  </a:lnTo>
                  <a:lnTo>
                    <a:pt x="0" y="505149"/>
                  </a:lnTo>
                  <a:close/>
                </a:path>
              </a:pathLst>
            </a:custGeom>
            <a:solidFill>
              <a:srgbClr val="04577C"/>
            </a:solidFill>
            <a:ln w="38100" cap="sq">
              <a:solidFill>
                <a:srgbClr val="FEFFFF"/>
              </a:solidFill>
              <a:prstDash val="solid"/>
              <a:miter/>
            </a:ln>
          </p:spPr>
        </p:sp>
        <p:sp>
          <p:nvSpPr>
            <p:cNvPr id="7" name="TextBox 7"/>
            <p:cNvSpPr txBox="1"/>
            <p:nvPr/>
          </p:nvSpPr>
          <p:spPr>
            <a:xfrm>
              <a:off x="0" y="-114300"/>
              <a:ext cx="1547544" cy="619449"/>
            </a:xfrm>
            <a:prstGeom prst="rect">
              <a:avLst/>
            </a:prstGeom>
          </p:spPr>
          <p:txBody>
            <a:bodyPr lIns="0" tIns="0" rIns="0" bIns="0" rtlCol="0" anchor="ctr"/>
            <a:lstStyle/>
            <a:p>
              <a:pPr marL="0" lvl="0" indent="0" algn="ctr">
                <a:lnSpc>
                  <a:spcPts val="8646"/>
                </a:lnSpc>
                <a:spcBef>
                  <a:spcPct val="0"/>
                </a:spcBef>
              </a:pPr>
              <a:r>
                <a:rPr lang="en-US" sz="6265" spc="614" dirty="0">
                  <a:solidFill>
                    <a:srgbClr val="FDFBFB"/>
                  </a:solidFill>
                  <a:latin typeface="Montserrat Classic" panose="020B0604020202020204" charset="0"/>
                </a:rPr>
                <a:t>HARDWARE SPECIFICATIONS</a:t>
              </a:r>
            </a:p>
          </p:txBody>
        </p:sp>
      </p:grpSp>
      <p:sp>
        <p:nvSpPr>
          <p:cNvPr id="8" name="Freeform 8"/>
          <p:cNvSpPr/>
          <p:nvPr/>
        </p:nvSpPr>
        <p:spPr>
          <a:xfrm>
            <a:off x="7546051" y="766719"/>
            <a:ext cx="10437150" cy="8753561"/>
          </a:xfrm>
          <a:custGeom>
            <a:avLst/>
            <a:gdLst/>
            <a:ahLst/>
            <a:cxnLst/>
            <a:rect l="l" t="t" r="r" b="b"/>
            <a:pathLst>
              <a:path w="10437150" h="8753561">
                <a:moveTo>
                  <a:pt x="0" y="0"/>
                </a:moveTo>
                <a:lnTo>
                  <a:pt x="10437149" y="0"/>
                </a:lnTo>
                <a:lnTo>
                  <a:pt x="10437149" y="8753561"/>
                </a:lnTo>
                <a:lnTo>
                  <a:pt x="0" y="8753561"/>
                </a:lnTo>
                <a:lnTo>
                  <a:pt x="0" y="0"/>
                </a:lnTo>
                <a:close/>
              </a:path>
            </a:pathLst>
          </a:custGeom>
          <a:blipFill>
            <a:blip r:embed="rId3"/>
            <a:stretch>
              <a:fillRect l="-13" t="-357" r="-2111"/>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49264" r="-49264"/>
            </a:stretch>
          </a:blipFill>
        </p:spPr>
      </p:sp>
      <p:sp>
        <p:nvSpPr>
          <p:cNvPr id="3" name="Freeform 3"/>
          <p:cNvSpPr/>
          <p:nvPr/>
        </p:nvSpPr>
        <p:spPr>
          <a:xfrm>
            <a:off x="-1127678" y="-747457"/>
            <a:ext cx="4054035" cy="2218663"/>
          </a:xfrm>
          <a:custGeom>
            <a:avLst/>
            <a:gdLst/>
            <a:ahLst/>
            <a:cxnLst/>
            <a:rect l="l" t="t" r="r" b="b"/>
            <a:pathLst>
              <a:path w="4054035" h="2218663">
                <a:moveTo>
                  <a:pt x="0" y="0"/>
                </a:moveTo>
                <a:lnTo>
                  <a:pt x="4054035" y="0"/>
                </a:lnTo>
                <a:lnTo>
                  <a:pt x="4054035" y="2218663"/>
                </a:lnTo>
                <a:lnTo>
                  <a:pt x="0" y="22186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AutoShape 4"/>
          <p:cNvSpPr/>
          <p:nvPr/>
        </p:nvSpPr>
        <p:spPr>
          <a:xfrm flipV="1">
            <a:off x="4566880" y="-2492509"/>
            <a:ext cx="0" cy="3521209"/>
          </a:xfrm>
          <a:prstGeom prst="line">
            <a:avLst/>
          </a:prstGeom>
          <a:ln w="38100" cap="flat">
            <a:solidFill>
              <a:srgbClr val="FFFFFF"/>
            </a:solidFill>
            <a:prstDash val="solid"/>
            <a:headEnd type="none" w="sm" len="sm"/>
            <a:tailEnd type="none" w="sm" len="sm"/>
          </a:ln>
        </p:spPr>
      </p:sp>
      <p:sp>
        <p:nvSpPr>
          <p:cNvPr id="5" name="AutoShape 5"/>
          <p:cNvSpPr/>
          <p:nvPr/>
        </p:nvSpPr>
        <p:spPr>
          <a:xfrm rot="-5400000">
            <a:off x="2806276" y="10107336"/>
            <a:ext cx="3521209" cy="0"/>
          </a:xfrm>
          <a:prstGeom prst="line">
            <a:avLst/>
          </a:prstGeom>
          <a:ln w="38100" cap="flat">
            <a:solidFill>
              <a:srgbClr val="FFFFFF"/>
            </a:solidFill>
            <a:prstDash val="solid"/>
            <a:headEnd type="none" w="sm" len="sm"/>
            <a:tailEnd type="none" w="sm" len="sm"/>
          </a:ln>
        </p:spPr>
      </p:sp>
      <p:sp>
        <p:nvSpPr>
          <p:cNvPr id="6" name="TextBox 6"/>
          <p:cNvSpPr txBox="1"/>
          <p:nvPr/>
        </p:nvSpPr>
        <p:spPr>
          <a:xfrm>
            <a:off x="1499028" y="1790738"/>
            <a:ext cx="8142497" cy="1107291"/>
          </a:xfrm>
          <a:prstGeom prst="rect">
            <a:avLst/>
          </a:prstGeom>
        </p:spPr>
        <p:txBody>
          <a:bodyPr lIns="0" tIns="0" rIns="0" bIns="0" rtlCol="0" anchor="t">
            <a:spAutoFit/>
          </a:bodyPr>
          <a:lstStyle/>
          <a:p>
            <a:pPr marL="0" lvl="0" indent="0">
              <a:lnSpc>
                <a:spcPts val="9672"/>
              </a:lnSpc>
              <a:spcBef>
                <a:spcPct val="0"/>
              </a:spcBef>
            </a:pPr>
            <a:r>
              <a:rPr lang="en-US" sz="7009" spc="686" dirty="0">
                <a:solidFill>
                  <a:srgbClr val="FDFBFB"/>
                </a:solidFill>
                <a:latin typeface="Montserrat Classic" panose="020B0604020202020204" charset="0"/>
              </a:rPr>
              <a:t>CONCLUSION</a:t>
            </a:r>
          </a:p>
        </p:txBody>
      </p:sp>
      <p:sp>
        <p:nvSpPr>
          <p:cNvPr id="7" name="TextBox 7"/>
          <p:cNvSpPr txBox="1"/>
          <p:nvPr/>
        </p:nvSpPr>
        <p:spPr>
          <a:xfrm>
            <a:off x="685865" y="3928165"/>
            <a:ext cx="15751162" cy="2130661"/>
          </a:xfrm>
          <a:prstGeom prst="rect">
            <a:avLst/>
          </a:prstGeom>
        </p:spPr>
        <p:txBody>
          <a:bodyPr lIns="0" tIns="0" rIns="0" bIns="0" rtlCol="0" anchor="t">
            <a:spAutoFit/>
          </a:bodyPr>
          <a:lstStyle/>
          <a:p>
            <a:pPr algn="ctr">
              <a:lnSpc>
                <a:spcPts val="4200"/>
              </a:lnSpc>
              <a:spcBef>
                <a:spcPct val="0"/>
              </a:spcBef>
            </a:pPr>
            <a:r>
              <a:rPr lang="en-US" sz="3231">
                <a:solidFill>
                  <a:srgbClr val="FDFBFB"/>
                </a:solidFill>
                <a:latin typeface="Open Sauce"/>
              </a:rPr>
              <a:t>The integration of Chatbots and AR within the smart mirror doesn't just redefine online shopping; it establishes a technical paradigm where technology serves as an enabler of seamless, empowered, and continuous virtual shopping expierence.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C3879"/>
        </a:solidFill>
        <a:effectLst/>
      </p:bgPr>
    </p:bg>
    <p:spTree>
      <p:nvGrpSpPr>
        <p:cNvPr id="1" name=""/>
        <p:cNvGrpSpPr/>
        <p:nvPr/>
      </p:nvGrpSpPr>
      <p:grpSpPr>
        <a:xfrm>
          <a:off x="0" y="0"/>
          <a:ext cx="0" cy="0"/>
          <a:chOff x="0" y="0"/>
          <a:chExt cx="0" cy="0"/>
        </a:xfrm>
      </p:grpSpPr>
      <p:grpSp>
        <p:nvGrpSpPr>
          <p:cNvPr id="2" name="Group 2"/>
          <p:cNvGrpSpPr/>
          <p:nvPr/>
        </p:nvGrpSpPr>
        <p:grpSpPr>
          <a:xfrm>
            <a:off x="0" y="-1131672"/>
            <a:ext cx="18501170" cy="9475212"/>
            <a:chOff x="0" y="0"/>
            <a:chExt cx="4928880" cy="2513460"/>
          </a:xfrm>
        </p:grpSpPr>
        <p:sp>
          <p:nvSpPr>
            <p:cNvPr id="3" name="Freeform 3"/>
            <p:cNvSpPr/>
            <p:nvPr/>
          </p:nvSpPr>
          <p:spPr>
            <a:xfrm>
              <a:off x="0" y="0"/>
              <a:ext cx="4928880" cy="2513460"/>
            </a:xfrm>
            <a:custGeom>
              <a:avLst/>
              <a:gdLst/>
              <a:ahLst/>
              <a:cxnLst/>
              <a:rect l="l" t="t" r="r" b="b"/>
              <a:pathLst>
                <a:path w="4928880" h="2513460">
                  <a:moveTo>
                    <a:pt x="41369" y="0"/>
                  </a:moveTo>
                  <a:lnTo>
                    <a:pt x="4887511" y="0"/>
                  </a:lnTo>
                  <a:cubicBezTo>
                    <a:pt x="4910358" y="0"/>
                    <a:pt x="4928880" y="18521"/>
                    <a:pt x="4928880" y="41369"/>
                  </a:cubicBezTo>
                  <a:lnTo>
                    <a:pt x="4928880" y="2472091"/>
                  </a:lnTo>
                  <a:cubicBezTo>
                    <a:pt x="4928880" y="2483063"/>
                    <a:pt x="4924521" y="2493585"/>
                    <a:pt x="4916763" y="2501343"/>
                  </a:cubicBezTo>
                  <a:cubicBezTo>
                    <a:pt x="4909005" y="2509101"/>
                    <a:pt x="4898482" y="2513460"/>
                    <a:pt x="4887511" y="2513460"/>
                  </a:cubicBezTo>
                  <a:lnTo>
                    <a:pt x="41369" y="2513460"/>
                  </a:lnTo>
                  <a:cubicBezTo>
                    <a:pt x="30397" y="2513460"/>
                    <a:pt x="19875" y="2509101"/>
                    <a:pt x="12117" y="2501343"/>
                  </a:cubicBezTo>
                  <a:cubicBezTo>
                    <a:pt x="4358" y="2493585"/>
                    <a:pt x="0" y="2483063"/>
                    <a:pt x="0" y="2472091"/>
                  </a:cubicBezTo>
                  <a:lnTo>
                    <a:pt x="0" y="41369"/>
                  </a:lnTo>
                  <a:cubicBezTo>
                    <a:pt x="0" y="30397"/>
                    <a:pt x="4358" y="19875"/>
                    <a:pt x="12117" y="12117"/>
                  </a:cubicBezTo>
                  <a:cubicBezTo>
                    <a:pt x="19875" y="4358"/>
                    <a:pt x="30397" y="0"/>
                    <a:pt x="41369" y="0"/>
                  </a:cubicBezTo>
                  <a:close/>
                </a:path>
              </a:pathLst>
            </a:custGeom>
            <a:solidFill>
              <a:srgbClr val="FFFFFF"/>
            </a:solidFill>
          </p:spPr>
        </p:sp>
        <p:sp>
          <p:nvSpPr>
            <p:cNvPr id="4" name="TextBox 4"/>
            <p:cNvSpPr txBox="1"/>
            <p:nvPr/>
          </p:nvSpPr>
          <p:spPr>
            <a:xfrm>
              <a:off x="0" y="-38100"/>
              <a:ext cx="4928880" cy="255156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225157" y="3705233"/>
            <a:ext cx="7837685" cy="1509882"/>
          </a:xfrm>
          <a:prstGeom prst="rect">
            <a:avLst/>
          </a:prstGeom>
        </p:spPr>
        <p:txBody>
          <a:bodyPr lIns="0" tIns="0" rIns="0" bIns="0" rtlCol="0" anchor="t">
            <a:spAutoFit/>
          </a:bodyPr>
          <a:lstStyle/>
          <a:p>
            <a:pPr algn="ctr">
              <a:lnSpc>
                <a:spcPts val="12319"/>
              </a:lnSpc>
            </a:pPr>
            <a:r>
              <a:rPr lang="en-US" sz="8799">
                <a:solidFill>
                  <a:srgbClr val="04577C"/>
                </a:solidFill>
                <a:latin typeface="Alata"/>
              </a:rPr>
              <a:t>Thank you</a:t>
            </a:r>
          </a:p>
        </p:txBody>
      </p:sp>
      <p:sp>
        <p:nvSpPr>
          <p:cNvPr id="9" name="TextBox 9"/>
          <p:cNvSpPr txBox="1"/>
          <p:nvPr/>
        </p:nvSpPr>
        <p:spPr>
          <a:xfrm>
            <a:off x="6761193" y="5167490"/>
            <a:ext cx="5329863" cy="365611"/>
          </a:xfrm>
          <a:prstGeom prst="rect">
            <a:avLst/>
          </a:prstGeom>
        </p:spPr>
        <p:txBody>
          <a:bodyPr lIns="0" tIns="0" rIns="0" bIns="0" rtlCol="0" anchor="t">
            <a:spAutoFit/>
          </a:bodyPr>
          <a:lstStyle/>
          <a:p>
            <a:pPr>
              <a:lnSpc>
                <a:spcPts val="2940"/>
              </a:lnSpc>
            </a:pPr>
            <a:r>
              <a:rPr lang="en-US" sz="2100">
                <a:solidFill>
                  <a:srgbClr val="1C3879"/>
                </a:solidFill>
                <a:latin typeface="Aileron Thin"/>
              </a:rPr>
              <a:t>I really appreciate your time.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7" name="Ink 16">
                <a:extLst>
                  <a:ext uri="{FF2B5EF4-FFF2-40B4-BE49-F238E27FC236}">
                    <a16:creationId xmlns:a16="http://schemas.microsoft.com/office/drawing/2014/main" id="{80ED333E-C8DB-7E82-BDC0-3D381596708F}"/>
                  </a:ext>
                </a:extLst>
              </p14:cNvPr>
              <p14:cNvContentPartPr/>
              <p14:nvPr/>
            </p14:nvContentPartPr>
            <p14:xfrm>
              <a:off x="22202720" y="67720"/>
              <a:ext cx="360" cy="360"/>
            </p14:xfrm>
          </p:contentPart>
        </mc:Choice>
        <mc:Fallback xmlns="">
          <p:pic>
            <p:nvPicPr>
              <p:cNvPr id="17" name="Ink 16">
                <a:extLst>
                  <a:ext uri="{FF2B5EF4-FFF2-40B4-BE49-F238E27FC236}">
                    <a16:creationId xmlns:a16="http://schemas.microsoft.com/office/drawing/2014/main" id="{80ED333E-C8DB-7E82-BDC0-3D381596708F}"/>
                  </a:ext>
                </a:extLst>
              </p:cNvPr>
              <p:cNvPicPr/>
              <p:nvPr/>
            </p:nvPicPr>
            <p:blipFill>
              <a:blip r:embed="rId3"/>
              <a:stretch>
                <a:fillRect/>
              </a:stretch>
            </p:blipFill>
            <p:spPr>
              <a:xfrm>
                <a:off x="22193720" y="5872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5" name="Ink 24">
                <a:extLst>
                  <a:ext uri="{FF2B5EF4-FFF2-40B4-BE49-F238E27FC236}">
                    <a16:creationId xmlns:a16="http://schemas.microsoft.com/office/drawing/2014/main" id="{ADDA28F4-6EBB-B35A-1308-23053214CABB}"/>
                  </a:ext>
                </a:extLst>
              </p14:cNvPr>
              <p14:cNvContentPartPr/>
              <p14:nvPr/>
            </p14:nvContentPartPr>
            <p14:xfrm>
              <a:off x="8573870" y="-1002697"/>
              <a:ext cx="9889200" cy="3115800"/>
            </p14:xfrm>
          </p:contentPart>
        </mc:Choice>
        <mc:Fallback xmlns="">
          <p:pic>
            <p:nvPicPr>
              <p:cNvPr id="25" name="Ink 24">
                <a:extLst>
                  <a:ext uri="{FF2B5EF4-FFF2-40B4-BE49-F238E27FC236}">
                    <a16:creationId xmlns:a16="http://schemas.microsoft.com/office/drawing/2014/main" id="{ADDA28F4-6EBB-B35A-1308-23053214CABB}"/>
                  </a:ext>
                </a:extLst>
              </p:cNvPr>
              <p:cNvPicPr/>
              <p:nvPr/>
            </p:nvPicPr>
            <p:blipFill>
              <a:blip r:embed="rId5"/>
              <a:stretch>
                <a:fillRect/>
              </a:stretch>
            </p:blipFill>
            <p:spPr>
              <a:xfrm>
                <a:off x="8510870" y="-1065697"/>
                <a:ext cx="10014840" cy="324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6" name="Ink 25">
                <a:extLst>
                  <a:ext uri="{FF2B5EF4-FFF2-40B4-BE49-F238E27FC236}">
                    <a16:creationId xmlns:a16="http://schemas.microsoft.com/office/drawing/2014/main" id="{8481AB6B-0350-74DD-5E8A-A971E3EB5E50}"/>
                  </a:ext>
                </a:extLst>
              </p14:cNvPr>
              <p14:cNvContentPartPr/>
              <p14:nvPr/>
            </p14:nvContentPartPr>
            <p14:xfrm>
              <a:off x="-7421618" y="-361147"/>
              <a:ext cx="360" cy="360"/>
            </p14:xfrm>
          </p:contentPart>
        </mc:Choice>
        <mc:Fallback xmlns="">
          <p:pic>
            <p:nvPicPr>
              <p:cNvPr id="26" name="Ink 25">
                <a:extLst>
                  <a:ext uri="{FF2B5EF4-FFF2-40B4-BE49-F238E27FC236}">
                    <a16:creationId xmlns:a16="http://schemas.microsoft.com/office/drawing/2014/main" id="{8481AB6B-0350-74DD-5E8A-A971E3EB5E50}"/>
                  </a:ext>
                </a:extLst>
              </p:cNvPr>
              <p:cNvPicPr/>
              <p:nvPr/>
            </p:nvPicPr>
            <p:blipFill>
              <a:blip r:embed="rId7"/>
              <a:stretch>
                <a:fillRect/>
              </a:stretch>
            </p:blipFill>
            <p:spPr>
              <a:xfrm>
                <a:off x="-7484258" y="-424147"/>
                <a:ext cx="126000" cy="1260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577C"/>
        </a:solidFill>
        <a:effectLst/>
      </p:bgPr>
    </p:bg>
    <p:spTree>
      <p:nvGrpSpPr>
        <p:cNvPr id="1" name=""/>
        <p:cNvGrpSpPr/>
        <p:nvPr/>
      </p:nvGrpSpPr>
      <p:grpSpPr>
        <a:xfrm>
          <a:off x="0" y="0"/>
          <a:ext cx="0" cy="0"/>
          <a:chOff x="0" y="0"/>
          <a:chExt cx="0" cy="0"/>
        </a:xfrm>
      </p:grpSpPr>
      <p:grpSp>
        <p:nvGrpSpPr>
          <p:cNvPr id="3" name="Group 3"/>
          <p:cNvGrpSpPr/>
          <p:nvPr/>
        </p:nvGrpSpPr>
        <p:grpSpPr>
          <a:xfrm>
            <a:off x="776490" y="2744305"/>
            <a:ext cx="1593285" cy="6806646"/>
            <a:chOff x="0" y="0"/>
            <a:chExt cx="419631" cy="1792697"/>
          </a:xfrm>
        </p:grpSpPr>
        <p:sp>
          <p:nvSpPr>
            <p:cNvPr id="4" name="Freeform 4"/>
            <p:cNvSpPr/>
            <p:nvPr/>
          </p:nvSpPr>
          <p:spPr>
            <a:xfrm>
              <a:off x="0" y="0"/>
              <a:ext cx="419631" cy="1792697"/>
            </a:xfrm>
            <a:custGeom>
              <a:avLst/>
              <a:gdLst/>
              <a:ahLst/>
              <a:cxnLst/>
              <a:rect l="l" t="t" r="r" b="b"/>
              <a:pathLst>
                <a:path w="419631" h="1792697">
                  <a:moveTo>
                    <a:pt x="0" y="0"/>
                  </a:moveTo>
                  <a:lnTo>
                    <a:pt x="419631" y="0"/>
                  </a:lnTo>
                  <a:lnTo>
                    <a:pt x="419631" y="1792697"/>
                  </a:lnTo>
                  <a:lnTo>
                    <a:pt x="0" y="1792697"/>
                  </a:lnTo>
                  <a:close/>
                </a:path>
              </a:pathLst>
            </a:custGeom>
            <a:solidFill>
              <a:srgbClr val="008997"/>
            </a:solidFill>
          </p:spPr>
          <p:txBody>
            <a:bodyPr/>
            <a:lstStyle/>
            <a:p>
              <a:endParaRPr lang="en-US" dirty="0"/>
            </a:p>
          </p:txBody>
        </p:sp>
        <p:sp>
          <p:nvSpPr>
            <p:cNvPr id="5" name="TextBox 5"/>
            <p:cNvSpPr txBox="1"/>
            <p:nvPr/>
          </p:nvSpPr>
          <p:spPr>
            <a:xfrm>
              <a:off x="0" y="-38100"/>
              <a:ext cx="419631" cy="1830797"/>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759569" y="3294929"/>
            <a:ext cx="9663261" cy="5963371"/>
            <a:chOff x="0" y="0"/>
            <a:chExt cx="2545056" cy="1570600"/>
          </a:xfrm>
        </p:grpSpPr>
        <p:sp>
          <p:nvSpPr>
            <p:cNvPr id="7" name="Freeform 7"/>
            <p:cNvSpPr/>
            <p:nvPr/>
          </p:nvSpPr>
          <p:spPr>
            <a:xfrm>
              <a:off x="0" y="0"/>
              <a:ext cx="2545056" cy="1570600"/>
            </a:xfrm>
            <a:custGeom>
              <a:avLst/>
              <a:gdLst/>
              <a:ahLst/>
              <a:cxnLst/>
              <a:rect l="l" t="t" r="r" b="b"/>
              <a:pathLst>
                <a:path w="2545056" h="1570600">
                  <a:moveTo>
                    <a:pt x="0" y="0"/>
                  </a:moveTo>
                  <a:lnTo>
                    <a:pt x="2545056" y="0"/>
                  </a:lnTo>
                  <a:lnTo>
                    <a:pt x="2545056" y="1570600"/>
                  </a:lnTo>
                  <a:lnTo>
                    <a:pt x="0" y="1570600"/>
                  </a:lnTo>
                  <a:close/>
                </a:path>
              </a:pathLst>
            </a:custGeom>
            <a:solidFill>
              <a:srgbClr val="FFFFFF"/>
            </a:solidFill>
          </p:spPr>
        </p:sp>
        <p:sp>
          <p:nvSpPr>
            <p:cNvPr id="8" name="TextBox 8"/>
            <p:cNvSpPr txBox="1"/>
            <p:nvPr/>
          </p:nvSpPr>
          <p:spPr>
            <a:xfrm>
              <a:off x="0" y="-38100"/>
              <a:ext cx="2545056" cy="160870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1161538" y="876300"/>
            <a:ext cx="10261292" cy="1402781"/>
          </a:xfrm>
          <a:prstGeom prst="rect">
            <a:avLst/>
          </a:prstGeom>
        </p:spPr>
        <p:txBody>
          <a:bodyPr lIns="0" tIns="0" rIns="0" bIns="0" rtlCol="0" anchor="t">
            <a:spAutoFit/>
          </a:bodyPr>
          <a:lstStyle/>
          <a:p>
            <a:pPr marL="0" lvl="0" indent="0" algn="ctr">
              <a:lnSpc>
                <a:spcPts val="11342"/>
              </a:lnSpc>
              <a:spcBef>
                <a:spcPct val="0"/>
              </a:spcBef>
            </a:pPr>
            <a:r>
              <a:rPr lang="en-US" sz="8219" spc="805" dirty="0">
                <a:solidFill>
                  <a:srgbClr val="FFFFFF"/>
                </a:solidFill>
                <a:latin typeface="Montserrat Classic"/>
              </a:rPr>
              <a:t>INTRODUCTION</a:t>
            </a:r>
          </a:p>
        </p:txBody>
      </p:sp>
      <p:sp>
        <p:nvSpPr>
          <p:cNvPr id="10" name="TextBox 10"/>
          <p:cNvSpPr txBox="1"/>
          <p:nvPr/>
        </p:nvSpPr>
        <p:spPr>
          <a:xfrm>
            <a:off x="1907347" y="3834952"/>
            <a:ext cx="9053055" cy="4962897"/>
          </a:xfrm>
          <a:prstGeom prst="rect">
            <a:avLst/>
          </a:prstGeom>
        </p:spPr>
        <p:txBody>
          <a:bodyPr lIns="0" tIns="0" rIns="0" bIns="0" rtlCol="0" anchor="t">
            <a:spAutoFit/>
          </a:bodyPr>
          <a:lstStyle/>
          <a:p>
            <a:pPr marL="435087" lvl="1" indent="-217543">
              <a:lnSpc>
                <a:spcPts val="2821"/>
              </a:lnSpc>
              <a:buFont typeface="Arial"/>
              <a:buChar char="•"/>
            </a:pPr>
            <a:r>
              <a:rPr lang="en-US" sz="2015" dirty="0">
                <a:solidFill>
                  <a:srgbClr val="100F0D"/>
                </a:solidFill>
                <a:latin typeface="Arimo"/>
              </a:rPr>
              <a:t>Online Shopping Transformation:</a:t>
            </a:r>
          </a:p>
          <a:p>
            <a:pPr marL="870173" lvl="2" indent="-290058">
              <a:lnSpc>
                <a:spcPts val="2821"/>
              </a:lnSpc>
              <a:buFont typeface="Arial"/>
              <a:buChar char="⚬"/>
            </a:pPr>
            <a:r>
              <a:rPr lang="en-US" sz="2015" dirty="0">
                <a:solidFill>
                  <a:srgbClr val="100F0D"/>
                </a:solidFill>
                <a:latin typeface="Arimo"/>
              </a:rPr>
              <a:t>It is Convenient but with challenges.</a:t>
            </a:r>
          </a:p>
          <a:p>
            <a:pPr marL="870173" lvl="2" indent="-290058">
              <a:lnSpc>
                <a:spcPts val="2821"/>
              </a:lnSpc>
              <a:buFont typeface="Arial"/>
              <a:buChar char="⚬"/>
            </a:pPr>
            <a:r>
              <a:rPr lang="en-US" sz="2015" dirty="0">
                <a:solidFill>
                  <a:srgbClr val="100F0D"/>
                </a:solidFill>
                <a:latin typeface="Arimo"/>
              </a:rPr>
              <a:t>Problems include the inability to try products.</a:t>
            </a:r>
            <a:endParaRPr lang="en-US" sz="2015" dirty="0">
              <a:solidFill>
                <a:srgbClr val="100F0D"/>
              </a:solidFill>
              <a:highlight>
                <a:srgbClr val="0000FF"/>
              </a:highlight>
              <a:latin typeface="Arimo"/>
            </a:endParaRPr>
          </a:p>
          <a:p>
            <a:pPr marL="870173" lvl="2" indent="-290058">
              <a:lnSpc>
                <a:spcPts val="2821"/>
              </a:lnSpc>
              <a:buFont typeface="Arial"/>
              <a:buChar char="⚬"/>
            </a:pPr>
            <a:r>
              <a:rPr lang="en-US" sz="2015" dirty="0">
                <a:solidFill>
                  <a:srgbClr val="100F0D"/>
                </a:solidFill>
                <a:latin typeface="Arimo"/>
              </a:rPr>
              <a:t>It affects the overall experience of online shopping.</a:t>
            </a:r>
          </a:p>
          <a:p>
            <a:pPr marL="435087" lvl="1" indent="-217543">
              <a:lnSpc>
                <a:spcPts val="2821"/>
              </a:lnSpc>
              <a:buFont typeface="Arial"/>
              <a:buChar char="•"/>
            </a:pPr>
            <a:r>
              <a:rPr lang="en-US" sz="2015" dirty="0">
                <a:solidFill>
                  <a:srgbClr val="100F0D"/>
                </a:solidFill>
                <a:latin typeface="Arimo"/>
              </a:rPr>
              <a:t>Creative Tech Solution:</a:t>
            </a:r>
          </a:p>
          <a:p>
            <a:pPr marL="870173" lvl="2" indent="-290058">
              <a:lnSpc>
                <a:spcPts val="2821"/>
              </a:lnSpc>
              <a:buFont typeface="Arial"/>
              <a:buChar char="⚬"/>
            </a:pPr>
            <a:r>
              <a:rPr lang="en-US" sz="2015" dirty="0">
                <a:solidFill>
                  <a:srgbClr val="100F0D"/>
                </a:solidFill>
                <a:latin typeface="Arimo"/>
              </a:rPr>
              <a:t>These shortcomings of online shopping can be addressed with Integration of Chatbots and Augmented Reality.</a:t>
            </a:r>
          </a:p>
          <a:p>
            <a:pPr marL="870173" lvl="2" indent="-290058">
              <a:lnSpc>
                <a:spcPts val="2821"/>
              </a:lnSpc>
              <a:buFont typeface="Arial"/>
              <a:buChar char="⚬"/>
            </a:pPr>
            <a:r>
              <a:rPr lang="en-US" sz="2015" dirty="0">
                <a:solidFill>
                  <a:srgbClr val="100F0D"/>
                </a:solidFill>
                <a:latin typeface="Arimo"/>
              </a:rPr>
              <a:t>Aims to address and overcome common online shopping challenges.</a:t>
            </a:r>
          </a:p>
          <a:p>
            <a:pPr marL="870173" lvl="2" indent="-290058">
              <a:lnSpc>
                <a:spcPts val="2821"/>
              </a:lnSpc>
              <a:buFont typeface="Arial"/>
              <a:buChar char="⚬"/>
            </a:pPr>
            <a:r>
              <a:rPr lang="en-US" sz="2015" dirty="0">
                <a:solidFill>
                  <a:srgbClr val="100F0D"/>
                </a:solidFill>
                <a:latin typeface="Arimo"/>
              </a:rPr>
              <a:t>Purpose is to use technology for a better, more enjoyable experience.</a:t>
            </a:r>
          </a:p>
          <a:p>
            <a:pPr marL="435087" lvl="1" indent="-217543">
              <a:lnSpc>
                <a:spcPts val="2821"/>
              </a:lnSpc>
              <a:buFont typeface="Arial"/>
              <a:buChar char="•"/>
            </a:pPr>
            <a:r>
              <a:rPr lang="en-US" sz="2015" dirty="0">
                <a:solidFill>
                  <a:srgbClr val="100F0D"/>
                </a:solidFill>
                <a:latin typeface="Arimo"/>
              </a:rPr>
              <a:t>Fusion Benefits:</a:t>
            </a:r>
          </a:p>
          <a:p>
            <a:pPr marL="870173" lvl="2" indent="-290058">
              <a:lnSpc>
                <a:spcPts val="2821"/>
              </a:lnSpc>
              <a:buFont typeface="Arial"/>
              <a:buChar char="⚬"/>
            </a:pPr>
            <a:r>
              <a:rPr lang="en-US" sz="2015" dirty="0">
                <a:solidFill>
                  <a:srgbClr val="100F0D"/>
                </a:solidFill>
                <a:latin typeface="Arimo"/>
              </a:rPr>
              <a:t>Real-time try-ons through AR.</a:t>
            </a:r>
          </a:p>
          <a:p>
            <a:pPr marL="870173" lvl="2" indent="-290058">
              <a:lnSpc>
                <a:spcPts val="2821"/>
              </a:lnSpc>
              <a:buFont typeface="Arial"/>
              <a:buChar char="⚬"/>
            </a:pPr>
            <a:r>
              <a:rPr lang="en-US" sz="2015" dirty="0">
                <a:solidFill>
                  <a:srgbClr val="100F0D"/>
                </a:solidFill>
                <a:latin typeface="Arimo"/>
              </a:rPr>
              <a:t>Chatbots providing assistance and personalized recommendations.</a:t>
            </a:r>
          </a:p>
          <a:p>
            <a:pPr marL="870173" lvl="2" indent="-290058">
              <a:lnSpc>
                <a:spcPts val="2821"/>
              </a:lnSpc>
              <a:buFont typeface="Arial"/>
              <a:buChar char="⚬"/>
            </a:pPr>
            <a:r>
              <a:rPr lang="en-US" sz="2015" dirty="0">
                <a:solidFill>
                  <a:srgbClr val="100F0D"/>
                </a:solidFill>
                <a:latin typeface="Arimo"/>
              </a:rPr>
              <a:t>Transforming the virtual shopping journey for users.</a:t>
            </a:r>
          </a:p>
          <a:p>
            <a:pPr>
              <a:lnSpc>
                <a:spcPts val="2252"/>
              </a:lnSpc>
            </a:pPr>
            <a:endParaRPr lang="en-US" sz="2015" dirty="0">
              <a:solidFill>
                <a:srgbClr val="100F0D"/>
              </a:solidFill>
              <a:latin typeface="Arimo"/>
            </a:endParaRPr>
          </a:p>
        </p:txBody>
      </p:sp>
      <p:sp>
        <p:nvSpPr>
          <p:cNvPr id="11" name="TextBox 11"/>
          <p:cNvSpPr txBox="1"/>
          <p:nvPr/>
        </p:nvSpPr>
        <p:spPr>
          <a:xfrm>
            <a:off x="11706412" y="2326396"/>
            <a:ext cx="6566348" cy="546496"/>
          </a:xfrm>
          <a:prstGeom prst="rect">
            <a:avLst/>
          </a:prstGeom>
        </p:spPr>
        <p:txBody>
          <a:bodyPr wrap="square" lIns="0" tIns="0" rIns="0" bIns="0" rtlCol="0" anchor="t">
            <a:spAutoFit/>
          </a:bodyPr>
          <a:lstStyle/>
          <a:p>
            <a:pPr algn="ctr">
              <a:lnSpc>
                <a:spcPts val="4776"/>
              </a:lnSpc>
            </a:pPr>
            <a:r>
              <a:rPr lang="en-US" sz="3411" dirty="0">
                <a:solidFill>
                  <a:srgbClr val="FEFFFF"/>
                </a:solidFill>
                <a:latin typeface="Montserrat Classic" panose="020B0604020202020204" charset="0"/>
              </a:rPr>
              <a:t>Shift to online Shopping</a:t>
            </a:r>
          </a:p>
        </p:txBody>
      </p:sp>
      <p:graphicFrame>
        <p:nvGraphicFramePr>
          <p:cNvPr id="20" name="Chart 19">
            <a:extLst>
              <a:ext uri="{FF2B5EF4-FFF2-40B4-BE49-F238E27FC236}">
                <a16:creationId xmlns:a16="http://schemas.microsoft.com/office/drawing/2014/main" id="{33A2C718-775B-4818-87D2-362E9A919AFB}"/>
              </a:ext>
            </a:extLst>
          </p:cNvPr>
          <p:cNvGraphicFramePr>
            <a:graphicFrameLocks/>
          </p:cNvGraphicFramePr>
          <p:nvPr>
            <p:extLst>
              <p:ext uri="{D42A27DB-BD31-4B8C-83A1-F6EECF244321}">
                <p14:modId xmlns:p14="http://schemas.microsoft.com/office/powerpoint/2010/main" val="2189899897"/>
              </p:ext>
            </p:extLst>
          </p:nvPr>
        </p:nvGraphicFramePr>
        <p:xfrm>
          <a:off x="11706412" y="3314700"/>
          <a:ext cx="5971382" cy="596337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577C"/>
        </a:solidFill>
        <a:effectLst/>
      </p:bgPr>
    </p:bg>
    <p:spTree>
      <p:nvGrpSpPr>
        <p:cNvPr id="1" name=""/>
        <p:cNvGrpSpPr/>
        <p:nvPr/>
      </p:nvGrpSpPr>
      <p:grpSpPr>
        <a:xfrm>
          <a:off x="0" y="0"/>
          <a:ext cx="0" cy="0"/>
          <a:chOff x="0" y="0"/>
          <a:chExt cx="0" cy="0"/>
        </a:xfrm>
      </p:grpSpPr>
      <p:grpSp>
        <p:nvGrpSpPr>
          <p:cNvPr id="3" name="Group 3"/>
          <p:cNvGrpSpPr/>
          <p:nvPr/>
        </p:nvGrpSpPr>
        <p:grpSpPr>
          <a:xfrm>
            <a:off x="776490" y="3548229"/>
            <a:ext cx="1593285" cy="5252871"/>
            <a:chOff x="0" y="0"/>
            <a:chExt cx="419631" cy="1383472"/>
          </a:xfrm>
        </p:grpSpPr>
        <p:sp>
          <p:nvSpPr>
            <p:cNvPr id="4" name="Freeform 4"/>
            <p:cNvSpPr/>
            <p:nvPr/>
          </p:nvSpPr>
          <p:spPr>
            <a:xfrm>
              <a:off x="0" y="0"/>
              <a:ext cx="419631" cy="1383472"/>
            </a:xfrm>
            <a:custGeom>
              <a:avLst/>
              <a:gdLst/>
              <a:ahLst/>
              <a:cxnLst/>
              <a:rect l="l" t="t" r="r" b="b"/>
              <a:pathLst>
                <a:path w="419631" h="1383472">
                  <a:moveTo>
                    <a:pt x="0" y="0"/>
                  </a:moveTo>
                  <a:lnTo>
                    <a:pt x="419631" y="0"/>
                  </a:lnTo>
                  <a:lnTo>
                    <a:pt x="419631" y="1383472"/>
                  </a:lnTo>
                  <a:lnTo>
                    <a:pt x="0" y="1383472"/>
                  </a:lnTo>
                  <a:close/>
                </a:path>
              </a:pathLst>
            </a:custGeom>
            <a:solidFill>
              <a:srgbClr val="043F7C"/>
            </a:solidFill>
          </p:spPr>
        </p:sp>
        <p:sp>
          <p:nvSpPr>
            <p:cNvPr id="5" name="TextBox 5"/>
            <p:cNvSpPr txBox="1"/>
            <p:nvPr/>
          </p:nvSpPr>
          <p:spPr>
            <a:xfrm>
              <a:off x="0" y="-19050"/>
              <a:ext cx="419631" cy="1402522"/>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573132" y="3988997"/>
            <a:ext cx="6747720" cy="4371335"/>
            <a:chOff x="0" y="0"/>
            <a:chExt cx="1777177" cy="1151298"/>
          </a:xfrm>
        </p:grpSpPr>
        <p:sp>
          <p:nvSpPr>
            <p:cNvPr id="7" name="Freeform 7"/>
            <p:cNvSpPr/>
            <p:nvPr/>
          </p:nvSpPr>
          <p:spPr>
            <a:xfrm>
              <a:off x="0" y="0"/>
              <a:ext cx="1777177" cy="1151298"/>
            </a:xfrm>
            <a:custGeom>
              <a:avLst/>
              <a:gdLst/>
              <a:ahLst/>
              <a:cxnLst/>
              <a:rect l="l" t="t" r="r" b="b"/>
              <a:pathLst>
                <a:path w="1777177" h="1151298">
                  <a:moveTo>
                    <a:pt x="0" y="0"/>
                  </a:moveTo>
                  <a:lnTo>
                    <a:pt x="1777177" y="0"/>
                  </a:lnTo>
                  <a:lnTo>
                    <a:pt x="1777177" y="1151298"/>
                  </a:lnTo>
                  <a:lnTo>
                    <a:pt x="0" y="1151298"/>
                  </a:lnTo>
                  <a:close/>
                </a:path>
              </a:pathLst>
            </a:custGeom>
            <a:solidFill>
              <a:srgbClr val="FDFBFB"/>
            </a:solidFill>
          </p:spPr>
        </p:sp>
        <p:sp>
          <p:nvSpPr>
            <p:cNvPr id="8" name="TextBox 8"/>
            <p:cNvSpPr txBox="1"/>
            <p:nvPr/>
          </p:nvSpPr>
          <p:spPr>
            <a:xfrm>
              <a:off x="0" y="-19050"/>
              <a:ext cx="1777177" cy="1170348"/>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633018" y="435104"/>
            <a:ext cx="12455502" cy="2415402"/>
          </a:xfrm>
          <a:prstGeom prst="rect">
            <a:avLst/>
          </a:prstGeom>
        </p:spPr>
        <p:txBody>
          <a:bodyPr lIns="0" tIns="0" rIns="0" bIns="0" rtlCol="0" anchor="t">
            <a:spAutoFit/>
          </a:bodyPr>
          <a:lstStyle/>
          <a:p>
            <a:pPr marL="0" lvl="0" indent="0" algn="ctr">
              <a:lnSpc>
                <a:spcPts val="9657"/>
              </a:lnSpc>
              <a:spcBef>
                <a:spcPct val="0"/>
              </a:spcBef>
            </a:pPr>
            <a:r>
              <a:rPr lang="en-US" sz="6998" spc="685" dirty="0">
                <a:solidFill>
                  <a:srgbClr val="FDFBFB"/>
                </a:solidFill>
                <a:latin typeface="Montserrat Classic" panose="020B0604020202020204" charset="0"/>
              </a:rPr>
              <a:t>ONLINE SHOPPING CHALANEGES</a:t>
            </a:r>
          </a:p>
        </p:txBody>
      </p:sp>
      <p:sp>
        <p:nvSpPr>
          <p:cNvPr id="10" name="TextBox 10"/>
          <p:cNvSpPr txBox="1"/>
          <p:nvPr/>
        </p:nvSpPr>
        <p:spPr>
          <a:xfrm>
            <a:off x="1906858" y="6117514"/>
            <a:ext cx="6080270" cy="1378578"/>
          </a:xfrm>
          <a:prstGeom prst="rect">
            <a:avLst/>
          </a:prstGeom>
        </p:spPr>
        <p:txBody>
          <a:bodyPr lIns="0" tIns="0" rIns="0" bIns="0" rtlCol="0" anchor="t">
            <a:spAutoFit/>
          </a:bodyPr>
          <a:lstStyle/>
          <a:p>
            <a:pPr>
              <a:lnSpc>
                <a:spcPts val="2765"/>
              </a:lnSpc>
            </a:pPr>
            <a:r>
              <a:rPr lang="en-US" sz="1975" dirty="0">
                <a:solidFill>
                  <a:srgbClr val="100F0D"/>
                </a:solidFill>
                <a:latin typeface="Arimo"/>
              </a:rPr>
              <a:t>Without the ability to try on clothes or products, users can feel uncertain about how things will actually look or fit.</a:t>
            </a:r>
          </a:p>
          <a:p>
            <a:pPr>
              <a:lnSpc>
                <a:spcPts val="2765"/>
              </a:lnSpc>
            </a:pPr>
            <a:endParaRPr lang="en-US" sz="1975" dirty="0">
              <a:solidFill>
                <a:srgbClr val="100F0D"/>
              </a:solidFill>
              <a:latin typeface="Arimo"/>
            </a:endParaRPr>
          </a:p>
        </p:txBody>
      </p:sp>
      <p:grpSp>
        <p:nvGrpSpPr>
          <p:cNvPr id="11" name="Group 11"/>
          <p:cNvGrpSpPr/>
          <p:nvPr/>
        </p:nvGrpSpPr>
        <p:grpSpPr>
          <a:xfrm>
            <a:off x="9714937" y="3543300"/>
            <a:ext cx="1593285" cy="5252871"/>
            <a:chOff x="0" y="0"/>
            <a:chExt cx="419631" cy="1383472"/>
          </a:xfrm>
        </p:grpSpPr>
        <p:sp>
          <p:nvSpPr>
            <p:cNvPr id="12" name="Freeform 12"/>
            <p:cNvSpPr/>
            <p:nvPr/>
          </p:nvSpPr>
          <p:spPr>
            <a:xfrm>
              <a:off x="0" y="0"/>
              <a:ext cx="419631" cy="1383472"/>
            </a:xfrm>
            <a:custGeom>
              <a:avLst/>
              <a:gdLst/>
              <a:ahLst/>
              <a:cxnLst/>
              <a:rect l="l" t="t" r="r" b="b"/>
              <a:pathLst>
                <a:path w="419631" h="1383472">
                  <a:moveTo>
                    <a:pt x="0" y="0"/>
                  </a:moveTo>
                  <a:lnTo>
                    <a:pt x="419631" y="0"/>
                  </a:lnTo>
                  <a:lnTo>
                    <a:pt x="419631" y="1383472"/>
                  </a:lnTo>
                  <a:lnTo>
                    <a:pt x="0" y="1383472"/>
                  </a:lnTo>
                  <a:close/>
                </a:path>
              </a:pathLst>
            </a:custGeom>
            <a:solidFill>
              <a:srgbClr val="043F7C"/>
            </a:solidFill>
          </p:spPr>
        </p:sp>
        <p:sp>
          <p:nvSpPr>
            <p:cNvPr id="13" name="TextBox 13"/>
            <p:cNvSpPr txBox="1"/>
            <p:nvPr/>
          </p:nvSpPr>
          <p:spPr>
            <a:xfrm>
              <a:off x="0" y="-19050"/>
              <a:ext cx="419631" cy="1402522"/>
            </a:xfrm>
            <a:prstGeom prst="rect">
              <a:avLst/>
            </a:prstGeom>
          </p:spPr>
          <p:txBody>
            <a:bodyPr lIns="50800" tIns="50800" rIns="50800" bIns="50800" rtlCol="0" anchor="ctr"/>
            <a:lstStyle/>
            <a:p>
              <a:pPr algn="ctr">
                <a:lnSpc>
                  <a:spcPts val="2859"/>
                </a:lnSpc>
              </a:pPr>
              <a:endParaRPr/>
            </a:p>
          </p:txBody>
        </p:sp>
      </p:grpSp>
      <p:grpSp>
        <p:nvGrpSpPr>
          <p:cNvPr id="14" name="Group 14"/>
          <p:cNvGrpSpPr/>
          <p:nvPr/>
        </p:nvGrpSpPr>
        <p:grpSpPr>
          <a:xfrm>
            <a:off x="10511580" y="3984069"/>
            <a:ext cx="6747720" cy="4371335"/>
            <a:chOff x="0" y="0"/>
            <a:chExt cx="1777177" cy="1151298"/>
          </a:xfrm>
        </p:grpSpPr>
        <p:sp>
          <p:nvSpPr>
            <p:cNvPr id="15" name="Freeform 15"/>
            <p:cNvSpPr/>
            <p:nvPr/>
          </p:nvSpPr>
          <p:spPr>
            <a:xfrm>
              <a:off x="0" y="0"/>
              <a:ext cx="1777177" cy="1151298"/>
            </a:xfrm>
            <a:custGeom>
              <a:avLst/>
              <a:gdLst/>
              <a:ahLst/>
              <a:cxnLst/>
              <a:rect l="l" t="t" r="r" b="b"/>
              <a:pathLst>
                <a:path w="1777177" h="1151298">
                  <a:moveTo>
                    <a:pt x="0" y="0"/>
                  </a:moveTo>
                  <a:lnTo>
                    <a:pt x="1777177" y="0"/>
                  </a:lnTo>
                  <a:lnTo>
                    <a:pt x="1777177" y="1151298"/>
                  </a:lnTo>
                  <a:lnTo>
                    <a:pt x="0" y="1151298"/>
                  </a:lnTo>
                  <a:close/>
                </a:path>
              </a:pathLst>
            </a:custGeom>
            <a:solidFill>
              <a:srgbClr val="FDFBFB"/>
            </a:solidFill>
          </p:spPr>
          <p:txBody>
            <a:bodyPr/>
            <a:lstStyle/>
            <a:p>
              <a:endParaRPr lang="en-US" dirty="0"/>
            </a:p>
          </p:txBody>
        </p:sp>
        <p:sp>
          <p:nvSpPr>
            <p:cNvPr id="16" name="TextBox 16"/>
            <p:cNvSpPr txBox="1"/>
            <p:nvPr/>
          </p:nvSpPr>
          <p:spPr>
            <a:xfrm>
              <a:off x="0" y="-19050"/>
              <a:ext cx="1777177" cy="1170348"/>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2571912" y="4253160"/>
            <a:ext cx="4750162" cy="2138441"/>
          </a:xfrm>
          <a:prstGeom prst="rect">
            <a:avLst/>
          </a:prstGeom>
        </p:spPr>
        <p:txBody>
          <a:bodyPr lIns="0" tIns="0" rIns="0" bIns="0" rtlCol="0" anchor="t">
            <a:spAutoFit/>
          </a:bodyPr>
          <a:lstStyle/>
          <a:p>
            <a:pPr algn="ctr">
              <a:lnSpc>
                <a:spcPts val="5687"/>
              </a:lnSpc>
            </a:pPr>
            <a:r>
              <a:rPr lang="en-US" sz="4062" dirty="0">
                <a:solidFill>
                  <a:srgbClr val="000000"/>
                </a:solidFill>
                <a:latin typeface="Montserrat Classic" panose="020B0604020202020204" charset="0"/>
              </a:rPr>
              <a:t>Lack of Physical Try-Ons</a:t>
            </a:r>
          </a:p>
          <a:p>
            <a:pPr algn="ctr">
              <a:lnSpc>
                <a:spcPts val="5687"/>
              </a:lnSpc>
            </a:pPr>
            <a:endParaRPr lang="en-US" sz="4062" dirty="0">
              <a:solidFill>
                <a:srgbClr val="000000"/>
              </a:solidFill>
              <a:latin typeface="Canva Sans Bold"/>
            </a:endParaRPr>
          </a:p>
        </p:txBody>
      </p:sp>
      <p:sp>
        <p:nvSpPr>
          <p:cNvPr id="18" name="TextBox 18"/>
          <p:cNvSpPr txBox="1"/>
          <p:nvPr/>
        </p:nvSpPr>
        <p:spPr>
          <a:xfrm>
            <a:off x="11510359" y="4139492"/>
            <a:ext cx="5451332" cy="3468065"/>
          </a:xfrm>
          <a:prstGeom prst="rect">
            <a:avLst/>
          </a:prstGeom>
        </p:spPr>
        <p:txBody>
          <a:bodyPr wrap="square" lIns="0" tIns="0" rIns="0" bIns="0" rtlCol="0" anchor="t">
            <a:spAutoFit/>
          </a:bodyPr>
          <a:lstStyle/>
          <a:p>
            <a:pPr algn="ctr">
              <a:lnSpc>
                <a:spcPts val="5687"/>
              </a:lnSpc>
            </a:pPr>
            <a:r>
              <a:rPr lang="en-US" sz="4800" dirty="0">
                <a:solidFill>
                  <a:srgbClr val="000000"/>
                </a:solidFill>
                <a:latin typeface="Montserrat Classic" panose="020B0604020202020204" charset="0"/>
              </a:rPr>
              <a:t>Limited Price </a:t>
            </a:r>
            <a:r>
              <a:rPr lang="en-US" sz="4800" spc="300" dirty="0">
                <a:solidFill>
                  <a:srgbClr val="000000"/>
                </a:solidFill>
                <a:latin typeface="Montserrat Classic" panose="020B0604020202020204" charset="0"/>
              </a:rPr>
              <a:t>Comparison</a:t>
            </a:r>
          </a:p>
          <a:p>
            <a:br>
              <a:rPr lang="en-US" sz="4400" b="0" i="0" dirty="0">
                <a:solidFill>
                  <a:srgbClr val="374151"/>
                </a:solidFill>
                <a:effectLst/>
                <a:latin typeface="Söhne"/>
              </a:rPr>
            </a:br>
            <a:endParaRPr lang="en-US" sz="4124" dirty="0">
              <a:solidFill>
                <a:srgbClr val="000000"/>
              </a:solidFill>
              <a:latin typeface="Canva Sans Bold"/>
            </a:endParaRPr>
          </a:p>
          <a:p>
            <a:pPr algn="ctr">
              <a:lnSpc>
                <a:spcPts val="5773"/>
              </a:lnSpc>
            </a:pPr>
            <a:endParaRPr lang="en-US" sz="4124" dirty="0">
              <a:solidFill>
                <a:srgbClr val="000000"/>
              </a:solidFill>
              <a:latin typeface="Canva Sans Bold"/>
            </a:endParaRPr>
          </a:p>
        </p:txBody>
      </p:sp>
      <p:sp>
        <p:nvSpPr>
          <p:cNvPr id="19" name="TextBox 19"/>
          <p:cNvSpPr txBox="1"/>
          <p:nvPr/>
        </p:nvSpPr>
        <p:spPr>
          <a:xfrm>
            <a:off x="10881421" y="6112586"/>
            <a:ext cx="6080270" cy="1558055"/>
          </a:xfrm>
          <a:prstGeom prst="rect">
            <a:avLst/>
          </a:prstGeom>
        </p:spPr>
        <p:txBody>
          <a:bodyPr lIns="0" tIns="0" rIns="0" bIns="0" rtlCol="0" anchor="t">
            <a:spAutoFit/>
          </a:bodyPr>
          <a:lstStyle/>
          <a:p>
            <a:pPr algn="l"/>
            <a:r>
              <a:rPr lang="en-US" sz="2000" b="0" i="0" dirty="0">
                <a:solidFill>
                  <a:srgbClr val="374151"/>
                </a:solidFill>
                <a:effectLst/>
                <a:latin typeface="Arimo" panose="020B0604020202020204" charset="0"/>
                <a:ea typeface="Arimo" panose="020B0604020202020204" charset="0"/>
                <a:cs typeface="Arimo" panose="020B0604020202020204" charset="0"/>
              </a:rPr>
              <a:t>Challenges in conducting real-time price comparisons across various platforms.</a:t>
            </a:r>
          </a:p>
          <a:p>
            <a:pPr algn="l"/>
            <a:r>
              <a:rPr lang="en-US" sz="2000" b="0" i="0" dirty="0">
                <a:solidFill>
                  <a:srgbClr val="374151"/>
                </a:solidFill>
                <a:effectLst/>
                <a:latin typeface="Arimo" panose="020B0604020202020204" charset="0"/>
                <a:ea typeface="Arimo" panose="020B0604020202020204" charset="0"/>
                <a:cs typeface="Arimo" panose="020B0604020202020204" charset="0"/>
              </a:rPr>
              <a:t>Customers may miss out on potential cost savings or better deals.</a:t>
            </a:r>
          </a:p>
          <a:p>
            <a:pPr>
              <a:lnSpc>
                <a:spcPts val="2765"/>
              </a:lnSpc>
            </a:pPr>
            <a:endParaRPr lang="en-US" sz="1975" dirty="0">
              <a:solidFill>
                <a:srgbClr val="100F0D"/>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11200" y="-91300"/>
            <a:ext cx="3009083" cy="10515270"/>
            <a:chOff x="0" y="0"/>
            <a:chExt cx="792516" cy="2769454"/>
          </a:xfrm>
        </p:grpSpPr>
        <p:sp>
          <p:nvSpPr>
            <p:cNvPr id="3" name="Freeform 3"/>
            <p:cNvSpPr/>
            <p:nvPr/>
          </p:nvSpPr>
          <p:spPr>
            <a:xfrm>
              <a:off x="0" y="0"/>
              <a:ext cx="792516" cy="2769454"/>
            </a:xfrm>
            <a:custGeom>
              <a:avLst/>
              <a:gdLst/>
              <a:ahLst/>
              <a:cxnLst/>
              <a:rect l="l" t="t" r="r" b="b"/>
              <a:pathLst>
                <a:path w="792516" h="2769454">
                  <a:moveTo>
                    <a:pt x="0" y="0"/>
                  </a:moveTo>
                  <a:lnTo>
                    <a:pt x="792516" y="0"/>
                  </a:lnTo>
                  <a:lnTo>
                    <a:pt x="792516" y="2769454"/>
                  </a:lnTo>
                  <a:lnTo>
                    <a:pt x="0" y="2769454"/>
                  </a:lnTo>
                  <a:close/>
                </a:path>
              </a:pathLst>
            </a:custGeom>
            <a:solidFill>
              <a:srgbClr val="04577C"/>
            </a:solidFill>
          </p:spPr>
        </p:sp>
        <p:sp>
          <p:nvSpPr>
            <p:cNvPr id="4" name="TextBox 4"/>
            <p:cNvSpPr txBox="1"/>
            <p:nvPr/>
          </p:nvSpPr>
          <p:spPr>
            <a:xfrm>
              <a:off x="0" y="-19050"/>
              <a:ext cx="792516" cy="2788504"/>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1867716" y="595293"/>
            <a:ext cx="5924532" cy="2275477"/>
            <a:chOff x="49622" y="23094"/>
            <a:chExt cx="889393" cy="341596"/>
          </a:xfrm>
        </p:grpSpPr>
        <p:sp>
          <p:nvSpPr>
            <p:cNvPr id="8" name="Freeform 8"/>
            <p:cNvSpPr/>
            <p:nvPr/>
          </p:nvSpPr>
          <p:spPr>
            <a:xfrm>
              <a:off x="49622" y="54239"/>
              <a:ext cx="889393" cy="310451"/>
            </a:xfrm>
            <a:custGeom>
              <a:avLst/>
              <a:gdLst/>
              <a:ahLst/>
              <a:cxnLst/>
              <a:rect l="l" t="t" r="r" b="b"/>
              <a:pathLst>
                <a:path w="889393" h="310451">
                  <a:moveTo>
                    <a:pt x="0" y="0"/>
                  </a:moveTo>
                  <a:lnTo>
                    <a:pt x="889393" y="0"/>
                  </a:lnTo>
                  <a:lnTo>
                    <a:pt x="889393" y="310451"/>
                  </a:lnTo>
                  <a:lnTo>
                    <a:pt x="0" y="310451"/>
                  </a:lnTo>
                  <a:close/>
                </a:path>
              </a:pathLst>
            </a:custGeom>
            <a:solidFill>
              <a:srgbClr val="04577C"/>
            </a:solidFill>
            <a:ln w="38100" cap="sq">
              <a:solidFill>
                <a:srgbClr val="FEFFFF"/>
              </a:solidFill>
              <a:prstDash val="solid"/>
              <a:miter/>
            </a:ln>
          </p:spPr>
        </p:sp>
        <p:sp>
          <p:nvSpPr>
            <p:cNvPr id="9" name="TextBox 9"/>
            <p:cNvSpPr txBox="1"/>
            <p:nvPr/>
          </p:nvSpPr>
          <p:spPr>
            <a:xfrm>
              <a:off x="147175" y="23094"/>
              <a:ext cx="708343" cy="341596"/>
            </a:xfrm>
            <a:prstGeom prst="rect">
              <a:avLst/>
            </a:prstGeom>
          </p:spPr>
          <p:txBody>
            <a:bodyPr lIns="139700" tIns="139700" rIns="139700" bIns="139700" rtlCol="0" anchor="ctr"/>
            <a:lstStyle/>
            <a:p>
              <a:pPr marL="0" lvl="0" indent="0" algn="ctr">
                <a:lnSpc>
                  <a:spcPts val="7010"/>
                </a:lnSpc>
              </a:pPr>
              <a:r>
                <a:rPr lang="en-US" sz="4465" spc="437" dirty="0">
                  <a:solidFill>
                    <a:srgbClr val="FDFBFB"/>
                  </a:solidFill>
                  <a:latin typeface="Montserrat Classic" panose="020B0604020202020204" charset="0"/>
                </a:rPr>
                <a:t>OBJECTIVES</a:t>
              </a:r>
            </a:p>
          </p:txBody>
        </p:sp>
      </p:grpSp>
      <p:sp>
        <p:nvSpPr>
          <p:cNvPr id="11" name="TextBox 11"/>
          <p:cNvSpPr txBox="1"/>
          <p:nvPr/>
        </p:nvSpPr>
        <p:spPr>
          <a:xfrm>
            <a:off x="1506688" y="3727703"/>
            <a:ext cx="7974427" cy="1673268"/>
          </a:xfrm>
          <a:prstGeom prst="rect">
            <a:avLst/>
          </a:prstGeom>
        </p:spPr>
        <p:txBody>
          <a:bodyPr lIns="0" tIns="0" rIns="0" bIns="0" rtlCol="0" anchor="t">
            <a:spAutoFit/>
          </a:bodyPr>
          <a:lstStyle/>
          <a:p>
            <a:pPr marL="512400" lvl="1" indent="-256200">
              <a:lnSpc>
                <a:spcPts val="3322"/>
              </a:lnSpc>
              <a:buFont typeface="Arial"/>
              <a:buChar char="•"/>
            </a:pPr>
            <a:r>
              <a:rPr lang="en-US" sz="2373" dirty="0">
                <a:solidFill>
                  <a:srgbClr val="00297C"/>
                </a:solidFill>
                <a:latin typeface="Montserrat Classic" panose="020B0604020202020204" charset="0"/>
              </a:rPr>
              <a:t> Real-Time Apparel Try-ons: </a:t>
            </a:r>
          </a:p>
          <a:p>
            <a:pPr>
              <a:lnSpc>
                <a:spcPts val="3322"/>
              </a:lnSpc>
            </a:pPr>
            <a:r>
              <a:rPr lang="en-US" sz="2373" dirty="0">
                <a:latin typeface="Arimo" panose="020B0604020202020204" charset="0"/>
                <a:ea typeface="Arimo" panose="020B0604020202020204" charset="0"/>
                <a:cs typeface="Arimo" panose="020B0604020202020204" charset="0"/>
              </a:rPr>
              <a:t>  A system where you can virtually try on clothes in real-time. No more guessing how they'll look – you can see it instantly</a:t>
            </a:r>
          </a:p>
        </p:txBody>
      </p:sp>
      <p:sp>
        <p:nvSpPr>
          <p:cNvPr id="12" name="TextBox 12"/>
          <p:cNvSpPr txBox="1"/>
          <p:nvPr/>
        </p:nvSpPr>
        <p:spPr>
          <a:xfrm>
            <a:off x="1357101" y="5595504"/>
            <a:ext cx="7786899" cy="1646110"/>
          </a:xfrm>
          <a:prstGeom prst="rect">
            <a:avLst/>
          </a:prstGeom>
        </p:spPr>
        <p:txBody>
          <a:bodyPr lIns="0" tIns="0" rIns="0" bIns="0" rtlCol="0" anchor="t">
            <a:spAutoFit/>
          </a:bodyPr>
          <a:lstStyle/>
          <a:p>
            <a:pPr marL="500350" lvl="1" indent="-250175">
              <a:lnSpc>
                <a:spcPts val="3244"/>
              </a:lnSpc>
              <a:buFont typeface="Arial"/>
              <a:buChar char="•"/>
            </a:pPr>
            <a:r>
              <a:rPr lang="en-US" sz="2317" dirty="0">
                <a:solidFill>
                  <a:srgbClr val="00297C"/>
                </a:solidFill>
                <a:latin typeface="Montserrat Classic" panose="020B0604020202020204" charset="0"/>
              </a:rPr>
              <a:t>Chatbot Assistance:</a:t>
            </a:r>
          </a:p>
          <a:p>
            <a:pPr>
              <a:lnSpc>
                <a:spcPts val="3244"/>
              </a:lnSpc>
            </a:pPr>
            <a:r>
              <a:rPr lang="en-US" sz="2317" dirty="0">
                <a:latin typeface="Arimo"/>
              </a:rPr>
              <a:t> A user friendly chatbot helps out during the shopping journey. It can answer your questions, suggest sizes, and even give the latest info about products.</a:t>
            </a:r>
          </a:p>
        </p:txBody>
      </p:sp>
      <p:sp>
        <p:nvSpPr>
          <p:cNvPr id="13" name="TextBox 13"/>
          <p:cNvSpPr txBox="1"/>
          <p:nvPr/>
        </p:nvSpPr>
        <p:spPr>
          <a:xfrm>
            <a:off x="1357101" y="7653211"/>
            <a:ext cx="7786899" cy="2465260"/>
          </a:xfrm>
          <a:prstGeom prst="rect">
            <a:avLst/>
          </a:prstGeom>
        </p:spPr>
        <p:txBody>
          <a:bodyPr lIns="0" tIns="0" rIns="0" bIns="0" rtlCol="0" anchor="t">
            <a:spAutoFit/>
          </a:bodyPr>
          <a:lstStyle/>
          <a:p>
            <a:pPr marL="500350" lvl="1" indent="-250175">
              <a:lnSpc>
                <a:spcPts val="3244"/>
              </a:lnSpc>
              <a:buFont typeface="Arial"/>
              <a:buChar char="•"/>
            </a:pPr>
            <a:r>
              <a:rPr lang="en-US" sz="2317" dirty="0">
                <a:solidFill>
                  <a:srgbClr val="00297C"/>
                </a:solidFill>
                <a:latin typeface="Arimo Bold"/>
              </a:rPr>
              <a:t>Price Comparison:</a:t>
            </a:r>
          </a:p>
          <a:p>
            <a:pPr>
              <a:lnSpc>
                <a:spcPts val="3244"/>
              </a:lnSpc>
            </a:pPr>
            <a:r>
              <a:rPr lang="en-US" sz="2317" dirty="0">
                <a:latin typeface="Arimo"/>
              </a:rPr>
              <a:t> This research focuses on integrating a feature that allows you to compare prices across different online stores in real-time, ensuring you make informed and budget-friendly choices.</a:t>
            </a:r>
          </a:p>
          <a:p>
            <a:pPr>
              <a:lnSpc>
                <a:spcPts val="3244"/>
              </a:lnSpc>
            </a:pPr>
            <a:endParaRPr lang="en-US" sz="2317" dirty="0">
              <a:solidFill>
                <a:srgbClr val="00297C"/>
              </a:solidFill>
              <a:latin typeface="Arimo"/>
            </a:endParaRPr>
          </a:p>
        </p:txBody>
      </p:sp>
      <p:pic>
        <p:nvPicPr>
          <p:cNvPr id="17" name="Picture 16">
            <a:extLst>
              <a:ext uri="{FF2B5EF4-FFF2-40B4-BE49-F238E27FC236}">
                <a16:creationId xmlns:a16="http://schemas.microsoft.com/office/drawing/2014/main" id="{6CD3B49F-7BFF-AAA7-5226-478AF821B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847" y="2242704"/>
            <a:ext cx="7965394" cy="6705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577C"/>
        </a:solidFill>
        <a:effectLst/>
      </p:bgPr>
    </p:bg>
    <p:spTree>
      <p:nvGrpSpPr>
        <p:cNvPr id="1" name=""/>
        <p:cNvGrpSpPr/>
        <p:nvPr/>
      </p:nvGrpSpPr>
      <p:grpSpPr>
        <a:xfrm>
          <a:off x="0" y="0"/>
          <a:ext cx="0" cy="0"/>
          <a:chOff x="0" y="0"/>
          <a:chExt cx="0" cy="0"/>
        </a:xfrm>
      </p:grpSpPr>
      <p:sp>
        <p:nvSpPr>
          <p:cNvPr id="2" name="Freeform 2"/>
          <p:cNvSpPr/>
          <p:nvPr/>
        </p:nvSpPr>
        <p:spPr>
          <a:xfrm>
            <a:off x="-34598" y="6805785"/>
            <a:ext cx="2689467" cy="3253652"/>
          </a:xfrm>
          <a:custGeom>
            <a:avLst/>
            <a:gdLst/>
            <a:ahLst/>
            <a:cxnLst/>
            <a:rect l="l" t="t" r="r" b="b"/>
            <a:pathLst>
              <a:path w="5414572" h="5394883">
                <a:moveTo>
                  <a:pt x="0" y="0"/>
                </a:moveTo>
                <a:lnTo>
                  <a:pt x="5414572" y="0"/>
                </a:lnTo>
                <a:lnTo>
                  <a:pt x="5414572" y="5394883"/>
                </a:lnTo>
                <a:lnTo>
                  <a:pt x="0" y="5394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245467" y="8405882"/>
            <a:ext cx="4318829" cy="448608"/>
          </a:xfrm>
          <a:custGeom>
            <a:avLst/>
            <a:gdLst/>
            <a:ahLst/>
            <a:cxnLst/>
            <a:rect l="l" t="t" r="r" b="b"/>
            <a:pathLst>
              <a:path w="4318829" h="448608">
                <a:moveTo>
                  <a:pt x="0" y="0"/>
                </a:moveTo>
                <a:lnTo>
                  <a:pt x="4318829" y="0"/>
                </a:lnTo>
                <a:lnTo>
                  <a:pt x="4318829" y="448608"/>
                </a:lnTo>
                <a:lnTo>
                  <a:pt x="0" y="448608"/>
                </a:lnTo>
                <a:lnTo>
                  <a:pt x="0" y="0"/>
                </a:lnTo>
                <a:close/>
              </a:path>
            </a:pathLst>
          </a:custGeom>
          <a:blipFill>
            <a:blip r:embed="rId4"/>
            <a:stretch>
              <a:fillRect t="-90136"/>
            </a:stretch>
          </a:blipFill>
        </p:spPr>
      </p:sp>
      <p:grpSp>
        <p:nvGrpSpPr>
          <p:cNvPr id="4" name="Group 4"/>
          <p:cNvGrpSpPr/>
          <p:nvPr/>
        </p:nvGrpSpPr>
        <p:grpSpPr>
          <a:xfrm>
            <a:off x="1028700" y="3404059"/>
            <a:ext cx="5346762" cy="6179732"/>
            <a:chOff x="0" y="0"/>
            <a:chExt cx="892352" cy="1031371"/>
          </a:xfrm>
        </p:grpSpPr>
        <p:sp>
          <p:nvSpPr>
            <p:cNvPr id="5" name="Freeform 5"/>
            <p:cNvSpPr/>
            <p:nvPr/>
          </p:nvSpPr>
          <p:spPr>
            <a:xfrm>
              <a:off x="0" y="0"/>
              <a:ext cx="892352" cy="1031371"/>
            </a:xfrm>
            <a:custGeom>
              <a:avLst/>
              <a:gdLst/>
              <a:ahLst/>
              <a:cxnLst/>
              <a:rect l="l" t="t" r="r" b="b"/>
              <a:pathLst>
                <a:path w="892352" h="1031371">
                  <a:moveTo>
                    <a:pt x="0" y="0"/>
                  </a:moveTo>
                  <a:lnTo>
                    <a:pt x="892352" y="0"/>
                  </a:lnTo>
                  <a:lnTo>
                    <a:pt x="892352" y="1031371"/>
                  </a:lnTo>
                  <a:lnTo>
                    <a:pt x="0" y="1031371"/>
                  </a:lnTo>
                  <a:close/>
                </a:path>
              </a:pathLst>
            </a:custGeom>
            <a:solidFill>
              <a:srgbClr val="FFFFFF"/>
            </a:solidFill>
            <a:ln w="38100" cap="sq">
              <a:solidFill>
                <a:srgbClr val="FEFFFF"/>
              </a:solidFill>
              <a:prstDash val="solid"/>
              <a:miter/>
            </a:ln>
          </p:spPr>
        </p:sp>
        <p:sp>
          <p:nvSpPr>
            <p:cNvPr id="6" name="TextBox 6"/>
            <p:cNvSpPr txBox="1"/>
            <p:nvPr/>
          </p:nvSpPr>
          <p:spPr>
            <a:xfrm>
              <a:off x="0" y="-180975"/>
              <a:ext cx="892352" cy="1212346"/>
            </a:xfrm>
            <a:prstGeom prst="rect">
              <a:avLst/>
            </a:prstGeom>
          </p:spPr>
          <p:txBody>
            <a:bodyPr lIns="0" tIns="0" rIns="0" bIns="0" rtlCol="0" anchor="ctr"/>
            <a:lstStyle/>
            <a:p>
              <a:pPr marL="0" lvl="0" indent="0" algn="ctr">
                <a:lnSpc>
                  <a:spcPts val="11976"/>
                </a:lnSpc>
                <a:spcBef>
                  <a:spcPct val="0"/>
                </a:spcBef>
              </a:pPr>
              <a:endParaRPr/>
            </a:p>
          </p:txBody>
        </p:sp>
      </p:grpSp>
      <p:sp>
        <p:nvSpPr>
          <p:cNvPr id="7" name="Freeform 7"/>
          <p:cNvSpPr/>
          <p:nvPr/>
        </p:nvSpPr>
        <p:spPr>
          <a:xfrm>
            <a:off x="6985062" y="8405882"/>
            <a:ext cx="4318829" cy="448608"/>
          </a:xfrm>
          <a:custGeom>
            <a:avLst/>
            <a:gdLst/>
            <a:ahLst/>
            <a:cxnLst/>
            <a:rect l="l" t="t" r="r" b="b"/>
            <a:pathLst>
              <a:path w="4318829" h="448608">
                <a:moveTo>
                  <a:pt x="0" y="0"/>
                </a:moveTo>
                <a:lnTo>
                  <a:pt x="4318829" y="0"/>
                </a:lnTo>
                <a:lnTo>
                  <a:pt x="4318829" y="448608"/>
                </a:lnTo>
                <a:lnTo>
                  <a:pt x="0" y="448608"/>
                </a:lnTo>
                <a:lnTo>
                  <a:pt x="0" y="0"/>
                </a:lnTo>
                <a:close/>
              </a:path>
            </a:pathLst>
          </a:custGeom>
          <a:blipFill>
            <a:blip r:embed="rId4"/>
            <a:stretch>
              <a:fillRect t="-90136"/>
            </a:stretch>
          </a:blipFill>
        </p:spPr>
      </p:sp>
      <p:grpSp>
        <p:nvGrpSpPr>
          <p:cNvPr id="8" name="Group 8"/>
          <p:cNvGrpSpPr/>
          <p:nvPr/>
        </p:nvGrpSpPr>
        <p:grpSpPr>
          <a:xfrm>
            <a:off x="6985062" y="3404059"/>
            <a:ext cx="5015362" cy="6179732"/>
            <a:chOff x="0" y="0"/>
            <a:chExt cx="837043" cy="1031371"/>
          </a:xfrm>
        </p:grpSpPr>
        <p:sp>
          <p:nvSpPr>
            <p:cNvPr id="9" name="Freeform 9"/>
            <p:cNvSpPr/>
            <p:nvPr/>
          </p:nvSpPr>
          <p:spPr>
            <a:xfrm>
              <a:off x="0" y="0"/>
              <a:ext cx="837043" cy="1031371"/>
            </a:xfrm>
            <a:custGeom>
              <a:avLst/>
              <a:gdLst/>
              <a:ahLst/>
              <a:cxnLst/>
              <a:rect l="l" t="t" r="r" b="b"/>
              <a:pathLst>
                <a:path w="837043" h="1031371">
                  <a:moveTo>
                    <a:pt x="0" y="0"/>
                  </a:moveTo>
                  <a:lnTo>
                    <a:pt x="837043" y="0"/>
                  </a:lnTo>
                  <a:lnTo>
                    <a:pt x="837043" y="1031371"/>
                  </a:lnTo>
                  <a:lnTo>
                    <a:pt x="0" y="1031371"/>
                  </a:lnTo>
                  <a:close/>
                </a:path>
              </a:pathLst>
            </a:custGeom>
            <a:solidFill>
              <a:srgbClr val="FFFFFF"/>
            </a:solidFill>
            <a:ln w="38100" cap="sq">
              <a:solidFill>
                <a:srgbClr val="FEFFFF"/>
              </a:solidFill>
              <a:prstDash val="solid"/>
              <a:miter/>
            </a:ln>
          </p:spPr>
        </p:sp>
        <p:sp>
          <p:nvSpPr>
            <p:cNvPr id="10" name="TextBox 10"/>
            <p:cNvSpPr txBox="1"/>
            <p:nvPr/>
          </p:nvSpPr>
          <p:spPr>
            <a:xfrm>
              <a:off x="0" y="-180975"/>
              <a:ext cx="837043" cy="1212346"/>
            </a:xfrm>
            <a:prstGeom prst="rect">
              <a:avLst/>
            </a:prstGeom>
          </p:spPr>
          <p:txBody>
            <a:bodyPr lIns="0" tIns="0" rIns="0" bIns="0" rtlCol="0" anchor="ctr"/>
            <a:lstStyle/>
            <a:p>
              <a:pPr marL="0" lvl="0" indent="0" algn="ctr">
                <a:lnSpc>
                  <a:spcPts val="11976"/>
                </a:lnSpc>
                <a:spcBef>
                  <a:spcPct val="0"/>
                </a:spcBef>
              </a:pPr>
              <a:endParaRPr/>
            </a:p>
          </p:txBody>
        </p:sp>
      </p:grpSp>
      <p:sp>
        <p:nvSpPr>
          <p:cNvPr id="11" name="Freeform 11"/>
          <p:cNvSpPr/>
          <p:nvPr/>
        </p:nvSpPr>
        <p:spPr>
          <a:xfrm>
            <a:off x="14771145" y="297036"/>
            <a:ext cx="3136000" cy="3528959"/>
          </a:xfrm>
          <a:custGeom>
            <a:avLst/>
            <a:gdLst/>
            <a:ahLst/>
            <a:cxnLst/>
            <a:rect l="l" t="t" r="r" b="b"/>
            <a:pathLst>
              <a:path w="6021434" h="5999538">
                <a:moveTo>
                  <a:pt x="0" y="0"/>
                </a:moveTo>
                <a:lnTo>
                  <a:pt x="6021434" y="0"/>
                </a:lnTo>
                <a:lnTo>
                  <a:pt x="6021434" y="5999538"/>
                </a:lnTo>
                <a:lnTo>
                  <a:pt x="0" y="5999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1723704" y="8405882"/>
            <a:ext cx="4318829" cy="448608"/>
          </a:xfrm>
          <a:custGeom>
            <a:avLst/>
            <a:gdLst/>
            <a:ahLst/>
            <a:cxnLst/>
            <a:rect l="l" t="t" r="r" b="b"/>
            <a:pathLst>
              <a:path w="4318829" h="448608">
                <a:moveTo>
                  <a:pt x="0" y="0"/>
                </a:moveTo>
                <a:lnTo>
                  <a:pt x="4318829" y="0"/>
                </a:lnTo>
                <a:lnTo>
                  <a:pt x="4318829" y="448608"/>
                </a:lnTo>
                <a:lnTo>
                  <a:pt x="0" y="448608"/>
                </a:lnTo>
                <a:lnTo>
                  <a:pt x="0" y="0"/>
                </a:lnTo>
                <a:close/>
              </a:path>
            </a:pathLst>
          </a:custGeom>
          <a:blipFill>
            <a:blip r:embed="rId4"/>
            <a:stretch>
              <a:fillRect t="-90136"/>
            </a:stretch>
          </a:blipFill>
        </p:spPr>
      </p:sp>
      <p:grpSp>
        <p:nvGrpSpPr>
          <p:cNvPr id="14" name="Group 14"/>
          <p:cNvGrpSpPr/>
          <p:nvPr/>
        </p:nvGrpSpPr>
        <p:grpSpPr>
          <a:xfrm>
            <a:off x="12461281" y="3404059"/>
            <a:ext cx="5121869" cy="6179732"/>
            <a:chOff x="0" y="0"/>
            <a:chExt cx="854818" cy="1031371"/>
          </a:xfrm>
        </p:grpSpPr>
        <p:sp>
          <p:nvSpPr>
            <p:cNvPr id="15" name="Freeform 15"/>
            <p:cNvSpPr/>
            <p:nvPr/>
          </p:nvSpPr>
          <p:spPr>
            <a:xfrm>
              <a:off x="0" y="0"/>
              <a:ext cx="854818" cy="1031371"/>
            </a:xfrm>
            <a:custGeom>
              <a:avLst/>
              <a:gdLst/>
              <a:ahLst/>
              <a:cxnLst/>
              <a:rect l="l" t="t" r="r" b="b"/>
              <a:pathLst>
                <a:path w="854818" h="1031371">
                  <a:moveTo>
                    <a:pt x="0" y="0"/>
                  </a:moveTo>
                  <a:lnTo>
                    <a:pt x="854818" y="0"/>
                  </a:lnTo>
                  <a:lnTo>
                    <a:pt x="854818" y="1031371"/>
                  </a:lnTo>
                  <a:lnTo>
                    <a:pt x="0" y="1031371"/>
                  </a:lnTo>
                  <a:close/>
                </a:path>
              </a:pathLst>
            </a:custGeom>
            <a:solidFill>
              <a:srgbClr val="FFFFFF"/>
            </a:solidFill>
            <a:ln w="38100" cap="sq">
              <a:solidFill>
                <a:srgbClr val="FEFFFF"/>
              </a:solidFill>
              <a:prstDash val="solid"/>
              <a:miter/>
            </a:ln>
          </p:spPr>
        </p:sp>
        <p:sp>
          <p:nvSpPr>
            <p:cNvPr id="16" name="TextBox 16"/>
            <p:cNvSpPr txBox="1"/>
            <p:nvPr/>
          </p:nvSpPr>
          <p:spPr>
            <a:xfrm>
              <a:off x="0" y="-180975"/>
              <a:ext cx="854818" cy="1212346"/>
            </a:xfrm>
            <a:prstGeom prst="rect">
              <a:avLst/>
            </a:prstGeom>
          </p:spPr>
          <p:txBody>
            <a:bodyPr lIns="0" tIns="0" rIns="0" bIns="0" rtlCol="0" anchor="ctr"/>
            <a:lstStyle/>
            <a:p>
              <a:pPr marL="0" lvl="0" indent="0" algn="ctr">
                <a:lnSpc>
                  <a:spcPts val="11976"/>
                </a:lnSpc>
                <a:spcBef>
                  <a:spcPct val="0"/>
                </a:spcBef>
              </a:pPr>
              <a:endParaRPr/>
            </a:p>
          </p:txBody>
        </p:sp>
      </p:grpSp>
      <p:sp>
        <p:nvSpPr>
          <p:cNvPr id="17" name="Freeform 17"/>
          <p:cNvSpPr/>
          <p:nvPr/>
        </p:nvSpPr>
        <p:spPr>
          <a:xfrm>
            <a:off x="1948855" y="3825995"/>
            <a:ext cx="3506453" cy="3506453"/>
          </a:xfrm>
          <a:custGeom>
            <a:avLst/>
            <a:gdLst/>
            <a:ahLst/>
            <a:cxnLst/>
            <a:rect l="l" t="t" r="r" b="b"/>
            <a:pathLst>
              <a:path w="3506453" h="3506453">
                <a:moveTo>
                  <a:pt x="0" y="0"/>
                </a:moveTo>
                <a:lnTo>
                  <a:pt x="3506453" y="0"/>
                </a:lnTo>
                <a:lnTo>
                  <a:pt x="3506453" y="3506453"/>
                </a:lnTo>
                <a:lnTo>
                  <a:pt x="0" y="3506453"/>
                </a:lnTo>
                <a:lnTo>
                  <a:pt x="0" y="0"/>
                </a:lnTo>
                <a:close/>
              </a:path>
            </a:pathLst>
          </a:custGeom>
          <a:blipFill>
            <a:blip r:embed="rId5"/>
            <a:stretch>
              <a:fillRect/>
            </a:stretch>
          </a:blipFill>
          <a:ln w="9525" cap="sq">
            <a:solidFill>
              <a:srgbClr val="00297C"/>
            </a:solidFill>
            <a:prstDash val="solid"/>
            <a:miter/>
          </a:ln>
        </p:spPr>
      </p:sp>
      <p:sp>
        <p:nvSpPr>
          <p:cNvPr id="18" name="Freeform 18"/>
          <p:cNvSpPr/>
          <p:nvPr/>
        </p:nvSpPr>
        <p:spPr>
          <a:xfrm>
            <a:off x="7649822" y="3825995"/>
            <a:ext cx="3685841" cy="3685841"/>
          </a:xfrm>
          <a:custGeom>
            <a:avLst/>
            <a:gdLst/>
            <a:ahLst/>
            <a:cxnLst/>
            <a:rect l="l" t="t" r="r" b="b"/>
            <a:pathLst>
              <a:path w="3685841" h="3685841">
                <a:moveTo>
                  <a:pt x="0" y="0"/>
                </a:moveTo>
                <a:lnTo>
                  <a:pt x="3685841" y="0"/>
                </a:lnTo>
                <a:lnTo>
                  <a:pt x="3685841" y="3685841"/>
                </a:lnTo>
                <a:lnTo>
                  <a:pt x="0" y="3685841"/>
                </a:lnTo>
                <a:lnTo>
                  <a:pt x="0" y="0"/>
                </a:lnTo>
                <a:close/>
              </a:path>
            </a:pathLst>
          </a:custGeom>
          <a:blipFill>
            <a:blip r:embed="rId6"/>
            <a:stretch>
              <a:fillRect/>
            </a:stretch>
          </a:blipFill>
          <a:ln w="9525" cap="sq">
            <a:solidFill>
              <a:srgbClr val="00297C"/>
            </a:solidFill>
            <a:prstDash val="solid"/>
            <a:miter/>
          </a:ln>
        </p:spPr>
      </p:sp>
      <p:sp>
        <p:nvSpPr>
          <p:cNvPr id="19" name="Freeform 19"/>
          <p:cNvSpPr/>
          <p:nvPr/>
        </p:nvSpPr>
        <p:spPr>
          <a:xfrm>
            <a:off x="12893569" y="4216143"/>
            <a:ext cx="4257293" cy="2986610"/>
          </a:xfrm>
          <a:custGeom>
            <a:avLst/>
            <a:gdLst/>
            <a:ahLst/>
            <a:cxnLst/>
            <a:rect l="l" t="t" r="r" b="b"/>
            <a:pathLst>
              <a:path w="4257293" h="2986610">
                <a:moveTo>
                  <a:pt x="0" y="0"/>
                </a:moveTo>
                <a:lnTo>
                  <a:pt x="4257293" y="0"/>
                </a:lnTo>
                <a:lnTo>
                  <a:pt x="4257293" y="2986611"/>
                </a:lnTo>
                <a:lnTo>
                  <a:pt x="0" y="2986611"/>
                </a:lnTo>
                <a:lnTo>
                  <a:pt x="0" y="0"/>
                </a:lnTo>
                <a:close/>
              </a:path>
            </a:pathLst>
          </a:custGeom>
          <a:blipFill>
            <a:blip r:embed="rId7"/>
            <a:stretch>
              <a:fillRect b="-42545"/>
            </a:stretch>
          </a:blipFill>
          <a:ln w="9525" cap="sq">
            <a:solidFill>
              <a:srgbClr val="00297C"/>
            </a:solidFill>
            <a:prstDash val="solid"/>
            <a:miter/>
          </a:ln>
        </p:spPr>
      </p:sp>
      <p:sp>
        <p:nvSpPr>
          <p:cNvPr id="20" name="TextBox 20"/>
          <p:cNvSpPr txBox="1"/>
          <p:nvPr/>
        </p:nvSpPr>
        <p:spPr>
          <a:xfrm>
            <a:off x="3791966" y="1408029"/>
            <a:ext cx="10704067" cy="999281"/>
          </a:xfrm>
          <a:prstGeom prst="rect">
            <a:avLst/>
          </a:prstGeom>
        </p:spPr>
        <p:txBody>
          <a:bodyPr lIns="0" tIns="0" rIns="0" bIns="0" rtlCol="0" anchor="t">
            <a:spAutoFit/>
          </a:bodyPr>
          <a:lstStyle/>
          <a:p>
            <a:pPr marL="0" lvl="0" indent="0" algn="ctr">
              <a:lnSpc>
                <a:spcPts val="8100"/>
              </a:lnSpc>
              <a:spcBef>
                <a:spcPct val="0"/>
              </a:spcBef>
            </a:pPr>
            <a:r>
              <a:rPr lang="en-US" sz="5870" spc="575" dirty="0">
                <a:solidFill>
                  <a:srgbClr val="FFFFFF"/>
                </a:solidFill>
                <a:latin typeface="Montserrat Classic"/>
              </a:rPr>
              <a:t>EXISTING SOLUTIONS</a:t>
            </a:r>
          </a:p>
        </p:txBody>
      </p:sp>
      <p:sp>
        <p:nvSpPr>
          <p:cNvPr id="21" name="TextBox 21"/>
          <p:cNvSpPr txBox="1"/>
          <p:nvPr/>
        </p:nvSpPr>
        <p:spPr>
          <a:xfrm>
            <a:off x="1770993" y="7734514"/>
            <a:ext cx="3862176" cy="895672"/>
          </a:xfrm>
          <a:prstGeom prst="rect">
            <a:avLst/>
          </a:prstGeom>
        </p:spPr>
        <p:txBody>
          <a:bodyPr lIns="0" tIns="0" rIns="0" bIns="0" rtlCol="0" anchor="t">
            <a:spAutoFit/>
          </a:bodyPr>
          <a:lstStyle/>
          <a:p>
            <a:pPr algn="ctr">
              <a:lnSpc>
                <a:spcPts val="3657"/>
              </a:lnSpc>
            </a:pPr>
            <a:r>
              <a:rPr lang="en-US" sz="2612" spc="640" dirty="0">
                <a:solidFill>
                  <a:srgbClr val="100F0D"/>
                </a:solidFill>
                <a:latin typeface="Montserrat Classic" panose="020B0604020202020204" charset="0"/>
              </a:rPr>
              <a:t>VIRTUAL TRY-ON SYSTEMS</a:t>
            </a:r>
          </a:p>
        </p:txBody>
      </p:sp>
      <p:sp>
        <p:nvSpPr>
          <p:cNvPr id="22" name="TextBox 22"/>
          <p:cNvSpPr txBox="1"/>
          <p:nvPr/>
        </p:nvSpPr>
        <p:spPr>
          <a:xfrm>
            <a:off x="7081315" y="7951812"/>
            <a:ext cx="4919109" cy="860514"/>
          </a:xfrm>
          <a:prstGeom prst="rect">
            <a:avLst/>
          </a:prstGeom>
        </p:spPr>
        <p:txBody>
          <a:bodyPr lIns="0" tIns="0" rIns="0" bIns="0" rtlCol="0" anchor="t">
            <a:spAutoFit/>
          </a:bodyPr>
          <a:lstStyle/>
          <a:p>
            <a:pPr algn="ctr">
              <a:lnSpc>
                <a:spcPts val="3495"/>
              </a:lnSpc>
            </a:pPr>
            <a:r>
              <a:rPr lang="en-US" sz="2496" spc="611" dirty="0">
                <a:solidFill>
                  <a:srgbClr val="100F0D"/>
                </a:solidFill>
                <a:latin typeface="Montserrat Classic" panose="020B0604020202020204" charset="0"/>
              </a:rPr>
              <a:t>SMART DRESSING MIRRORS</a:t>
            </a:r>
          </a:p>
        </p:txBody>
      </p:sp>
      <p:sp>
        <p:nvSpPr>
          <p:cNvPr id="23" name="TextBox 23"/>
          <p:cNvSpPr txBox="1"/>
          <p:nvPr/>
        </p:nvSpPr>
        <p:spPr>
          <a:xfrm>
            <a:off x="12552498" y="7810287"/>
            <a:ext cx="4939436" cy="1213537"/>
          </a:xfrm>
          <a:prstGeom prst="rect">
            <a:avLst/>
          </a:prstGeom>
        </p:spPr>
        <p:txBody>
          <a:bodyPr lIns="0" tIns="0" rIns="0" bIns="0" rtlCol="0" anchor="t">
            <a:spAutoFit/>
          </a:bodyPr>
          <a:lstStyle/>
          <a:p>
            <a:pPr algn="ctr">
              <a:lnSpc>
                <a:spcPts val="3322"/>
              </a:lnSpc>
            </a:pPr>
            <a:r>
              <a:rPr lang="en-US" sz="2000" spc="581" dirty="0">
                <a:solidFill>
                  <a:srgbClr val="100F0D"/>
                </a:solidFill>
                <a:latin typeface="Montserrat Classic" panose="020B0604020202020204" charset="0"/>
              </a:rPr>
              <a:t>MARKER-LESS AUGMENTED REALITY FOR E-COMMERCE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577C"/>
        </a:solidFill>
        <a:effectLst/>
      </p:bgPr>
    </p:bg>
    <p:spTree>
      <p:nvGrpSpPr>
        <p:cNvPr id="1" name=""/>
        <p:cNvGrpSpPr/>
        <p:nvPr/>
      </p:nvGrpSpPr>
      <p:grpSpPr>
        <a:xfrm>
          <a:off x="0" y="0"/>
          <a:ext cx="0" cy="0"/>
          <a:chOff x="0" y="0"/>
          <a:chExt cx="0" cy="0"/>
        </a:xfrm>
      </p:grpSpPr>
      <p:grpSp>
        <p:nvGrpSpPr>
          <p:cNvPr id="3" name="Group 3"/>
          <p:cNvGrpSpPr/>
          <p:nvPr/>
        </p:nvGrpSpPr>
        <p:grpSpPr>
          <a:xfrm>
            <a:off x="1176149" y="4411866"/>
            <a:ext cx="1593285" cy="5252871"/>
            <a:chOff x="0" y="0"/>
            <a:chExt cx="419631" cy="1383472"/>
          </a:xfrm>
        </p:grpSpPr>
        <p:sp>
          <p:nvSpPr>
            <p:cNvPr id="4" name="Freeform 4"/>
            <p:cNvSpPr/>
            <p:nvPr/>
          </p:nvSpPr>
          <p:spPr>
            <a:xfrm>
              <a:off x="0" y="0"/>
              <a:ext cx="419631" cy="1383472"/>
            </a:xfrm>
            <a:custGeom>
              <a:avLst/>
              <a:gdLst/>
              <a:ahLst/>
              <a:cxnLst/>
              <a:rect l="l" t="t" r="r" b="b"/>
              <a:pathLst>
                <a:path w="419631" h="1383472">
                  <a:moveTo>
                    <a:pt x="0" y="0"/>
                  </a:moveTo>
                  <a:lnTo>
                    <a:pt x="419631" y="0"/>
                  </a:lnTo>
                  <a:lnTo>
                    <a:pt x="419631" y="1383472"/>
                  </a:lnTo>
                  <a:lnTo>
                    <a:pt x="0" y="1383472"/>
                  </a:lnTo>
                  <a:close/>
                </a:path>
              </a:pathLst>
            </a:custGeom>
            <a:solidFill>
              <a:srgbClr val="043F7C"/>
            </a:solidFill>
          </p:spPr>
        </p:sp>
        <p:sp>
          <p:nvSpPr>
            <p:cNvPr id="5" name="TextBox 5"/>
            <p:cNvSpPr txBox="1"/>
            <p:nvPr/>
          </p:nvSpPr>
          <p:spPr>
            <a:xfrm>
              <a:off x="0" y="-19050"/>
              <a:ext cx="419631" cy="1402522"/>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972792" y="2568073"/>
            <a:ext cx="15036228" cy="7122308"/>
            <a:chOff x="0" y="0"/>
            <a:chExt cx="3960159" cy="1875834"/>
          </a:xfrm>
        </p:grpSpPr>
        <p:sp>
          <p:nvSpPr>
            <p:cNvPr id="7" name="Freeform 7"/>
            <p:cNvSpPr/>
            <p:nvPr/>
          </p:nvSpPr>
          <p:spPr>
            <a:xfrm>
              <a:off x="0" y="0"/>
              <a:ext cx="3960159" cy="1875834"/>
            </a:xfrm>
            <a:custGeom>
              <a:avLst/>
              <a:gdLst/>
              <a:ahLst/>
              <a:cxnLst/>
              <a:rect l="l" t="t" r="r" b="b"/>
              <a:pathLst>
                <a:path w="3960159" h="1875834">
                  <a:moveTo>
                    <a:pt x="0" y="0"/>
                  </a:moveTo>
                  <a:lnTo>
                    <a:pt x="3960159" y="0"/>
                  </a:lnTo>
                  <a:lnTo>
                    <a:pt x="3960159" y="1875834"/>
                  </a:lnTo>
                  <a:lnTo>
                    <a:pt x="0" y="1875834"/>
                  </a:lnTo>
                  <a:close/>
                </a:path>
              </a:pathLst>
            </a:custGeom>
            <a:solidFill>
              <a:srgbClr val="FDFBFB"/>
            </a:solidFill>
          </p:spPr>
        </p:sp>
        <p:sp>
          <p:nvSpPr>
            <p:cNvPr id="8" name="TextBox 8"/>
            <p:cNvSpPr txBox="1"/>
            <p:nvPr/>
          </p:nvSpPr>
          <p:spPr>
            <a:xfrm>
              <a:off x="0" y="-19050"/>
              <a:ext cx="3960159" cy="1894884"/>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1972792" y="490566"/>
            <a:ext cx="15036228" cy="1866280"/>
          </a:xfrm>
          <a:prstGeom prst="rect">
            <a:avLst/>
          </a:prstGeom>
        </p:spPr>
        <p:txBody>
          <a:bodyPr lIns="0" tIns="0" rIns="0" bIns="0" rtlCol="0" anchor="t">
            <a:spAutoFit/>
          </a:bodyPr>
          <a:lstStyle/>
          <a:p>
            <a:pPr marL="0" lvl="0" indent="0" algn="ctr">
              <a:lnSpc>
                <a:spcPts val="7667"/>
              </a:lnSpc>
              <a:spcBef>
                <a:spcPct val="0"/>
              </a:spcBef>
            </a:pPr>
            <a:r>
              <a:rPr lang="en-US" sz="5556" spc="544" dirty="0">
                <a:solidFill>
                  <a:srgbClr val="FDFBFB"/>
                </a:solidFill>
                <a:latin typeface="Montserrat Classic" panose="020B0604020202020204" charset="0"/>
              </a:rPr>
              <a:t>EXISTING SOLUTIONS - SHORTCOMINGS</a:t>
            </a:r>
          </a:p>
        </p:txBody>
      </p:sp>
      <p:sp>
        <p:nvSpPr>
          <p:cNvPr id="10" name="TextBox 10"/>
          <p:cNvSpPr txBox="1"/>
          <p:nvPr/>
        </p:nvSpPr>
        <p:spPr>
          <a:xfrm>
            <a:off x="2538738" y="3019256"/>
            <a:ext cx="13625027" cy="6439252"/>
          </a:xfrm>
          <a:prstGeom prst="rect">
            <a:avLst/>
          </a:prstGeom>
        </p:spPr>
        <p:txBody>
          <a:bodyPr lIns="0" tIns="0" rIns="0" bIns="0" rtlCol="0" anchor="t">
            <a:spAutoFit/>
          </a:bodyPr>
          <a:lstStyle/>
          <a:p>
            <a:pPr>
              <a:lnSpc>
                <a:spcPts val="3455"/>
              </a:lnSpc>
            </a:pPr>
            <a:r>
              <a:rPr lang="en-US" sz="2468" dirty="0">
                <a:solidFill>
                  <a:srgbClr val="100F0D"/>
                </a:solidFill>
                <a:latin typeface="Arimo"/>
              </a:rPr>
              <a:t>1</a:t>
            </a:r>
            <a:r>
              <a:rPr lang="en-US" sz="2468" dirty="0">
                <a:solidFill>
                  <a:srgbClr val="00297C"/>
                </a:solidFill>
                <a:latin typeface="Arimo Bold"/>
              </a:rPr>
              <a:t>.Limited Focus on Real-Time Price Comparisons</a:t>
            </a:r>
            <a:r>
              <a:rPr lang="en-US" sz="2468" dirty="0">
                <a:solidFill>
                  <a:srgbClr val="100F0D"/>
                </a:solidFill>
                <a:latin typeface="Arimo"/>
              </a:rPr>
              <a:t>: </a:t>
            </a:r>
          </a:p>
          <a:p>
            <a:pPr>
              <a:lnSpc>
                <a:spcPts val="3455"/>
              </a:lnSpc>
            </a:pPr>
            <a:r>
              <a:rPr lang="en-US" sz="2468" dirty="0">
                <a:solidFill>
                  <a:srgbClr val="100F0D"/>
                </a:solidFill>
                <a:latin typeface="Arimo"/>
              </a:rPr>
              <a:t>Many current solutions lack a dedicated focus on providing dynamic and real-time price comparisons across various e-commerce platforms, a critical feature for informed decision-making.</a:t>
            </a:r>
          </a:p>
          <a:p>
            <a:pPr>
              <a:lnSpc>
                <a:spcPts val="3455"/>
              </a:lnSpc>
            </a:pPr>
            <a:endParaRPr lang="en-US" sz="2468" dirty="0">
              <a:solidFill>
                <a:srgbClr val="100F0D"/>
              </a:solidFill>
              <a:latin typeface="Arimo"/>
            </a:endParaRPr>
          </a:p>
          <a:p>
            <a:pPr>
              <a:lnSpc>
                <a:spcPts val="3455"/>
              </a:lnSpc>
            </a:pPr>
            <a:r>
              <a:rPr lang="en-US" sz="2468" dirty="0">
                <a:solidFill>
                  <a:srgbClr val="100F0D"/>
                </a:solidFill>
                <a:latin typeface="Arimo"/>
              </a:rPr>
              <a:t>2</a:t>
            </a:r>
            <a:r>
              <a:rPr lang="en-US" sz="2468" dirty="0">
                <a:solidFill>
                  <a:srgbClr val="04577C"/>
                </a:solidFill>
                <a:latin typeface="Arimo Bold"/>
              </a:rPr>
              <a:t>.Inadequate Size Recommendations: </a:t>
            </a:r>
          </a:p>
          <a:p>
            <a:pPr>
              <a:lnSpc>
                <a:spcPts val="3455"/>
              </a:lnSpc>
            </a:pPr>
            <a:r>
              <a:rPr lang="en-US" sz="2468" dirty="0">
                <a:solidFill>
                  <a:srgbClr val="100F0D"/>
                </a:solidFill>
                <a:latin typeface="Arimo"/>
              </a:rPr>
              <a:t>The existing systems may not sufficiently address the need for personalized size recommendations, leaving users with uncertainties about whether a selected size will fit them accurately.</a:t>
            </a:r>
          </a:p>
          <a:p>
            <a:pPr>
              <a:lnSpc>
                <a:spcPts val="3455"/>
              </a:lnSpc>
            </a:pPr>
            <a:endParaRPr lang="en-US" sz="2468" dirty="0">
              <a:solidFill>
                <a:srgbClr val="100F0D"/>
              </a:solidFill>
              <a:latin typeface="Arimo"/>
            </a:endParaRPr>
          </a:p>
          <a:p>
            <a:pPr>
              <a:lnSpc>
                <a:spcPts val="3455"/>
              </a:lnSpc>
            </a:pPr>
            <a:r>
              <a:rPr lang="en-US" sz="2468" dirty="0">
                <a:solidFill>
                  <a:srgbClr val="100F0D"/>
                </a:solidFill>
                <a:latin typeface="Arimo"/>
              </a:rPr>
              <a:t>3</a:t>
            </a:r>
            <a:r>
              <a:rPr lang="en-US" sz="2468" dirty="0">
                <a:solidFill>
                  <a:srgbClr val="00297C"/>
                </a:solidFill>
                <a:latin typeface="Arimo Bold"/>
              </a:rPr>
              <a:t>.Minimal Chatbot Assistance</a:t>
            </a:r>
            <a:r>
              <a:rPr lang="en-US" sz="2468" dirty="0">
                <a:solidFill>
                  <a:srgbClr val="100F0D"/>
                </a:solidFill>
                <a:latin typeface="Arimo"/>
              </a:rPr>
              <a:t>:</a:t>
            </a:r>
          </a:p>
          <a:p>
            <a:pPr>
              <a:lnSpc>
                <a:spcPts val="3455"/>
              </a:lnSpc>
            </a:pPr>
            <a:r>
              <a:rPr lang="en-US" sz="2468" dirty="0">
                <a:solidFill>
                  <a:srgbClr val="100F0D"/>
                </a:solidFill>
                <a:latin typeface="Arimo"/>
              </a:rPr>
              <a:t> Some solutions lack the robust chatbot integration needed for comprehensive user support. A well-designed chatbot can provide instant answers, offer detailed product information, and enhance the overall shopping experience.</a:t>
            </a:r>
          </a:p>
          <a:p>
            <a:pPr>
              <a:lnSpc>
                <a:spcPts val="3455"/>
              </a:lnSpc>
            </a:pPr>
            <a:endParaRPr lang="en-US" sz="2468" dirty="0">
              <a:solidFill>
                <a:srgbClr val="100F0D"/>
              </a:solidFill>
              <a:latin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49264" r="-49264"/>
            </a:stretch>
          </a:blipFill>
        </p:spPr>
      </p:sp>
      <p:sp>
        <p:nvSpPr>
          <p:cNvPr id="3" name="Freeform 3"/>
          <p:cNvSpPr/>
          <p:nvPr/>
        </p:nvSpPr>
        <p:spPr>
          <a:xfrm>
            <a:off x="-1127678" y="-747457"/>
            <a:ext cx="4054035" cy="2218663"/>
          </a:xfrm>
          <a:custGeom>
            <a:avLst/>
            <a:gdLst/>
            <a:ahLst/>
            <a:cxnLst/>
            <a:rect l="l" t="t" r="r" b="b"/>
            <a:pathLst>
              <a:path w="4054035" h="2218663">
                <a:moveTo>
                  <a:pt x="0" y="0"/>
                </a:moveTo>
                <a:lnTo>
                  <a:pt x="4054035" y="0"/>
                </a:lnTo>
                <a:lnTo>
                  <a:pt x="4054035" y="2218663"/>
                </a:lnTo>
                <a:lnTo>
                  <a:pt x="0" y="22186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AutoShape 4"/>
          <p:cNvSpPr/>
          <p:nvPr/>
        </p:nvSpPr>
        <p:spPr>
          <a:xfrm rot="-5400000">
            <a:off x="2844376" y="994097"/>
            <a:ext cx="3521209" cy="0"/>
          </a:xfrm>
          <a:prstGeom prst="line">
            <a:avLst/>
          </a:prstGeom>
          <a:ln w="38100" cap="flat">
            <a:solidFill>
              <a:srgbClr val="FFFFFF"/>
            </a:solidFill>
            <a:prstDash val="solid"/>
            <a:headEnd type="none" w="sm" len="sm"/>
            <a:tailEnd type="none" w="sm" len="sm"/>
          </a:ln>
        </p:spPr>
      </p:sp>
      <p:sp>
        <p:nvSpPr>
          <p:cNvPr id="5" name="AutoShape 5"/>
          <p:cNvSpPr/>
          <p:nvPr/>
        </p:nvSpPr>
        <p:spPr>
          <a:xfrm rot="-5400000">
            <a:off x="2806276" y="10107336"/>
            <a:ext cx="3521209" cy="0"/>
          </a:xfrm>
          <a:prstGeom prst="line">
            <a:avLst/>
          </a:prstGeom>
          <a:ln w="38100" cap="flat">
            <a:solidFill>
              <a:srgbClr val="FFFFFF"/>
            </a:solidFill>
            <a:prstDash val="solid"/>
            <a:headEnd type="none" w="sm" len="sm"/>
            <a:tailEnd type="none" w="sm" len="sm"/>
          </a:ln>
        </p:spPr>
      </p:sp>
      <p:sp>
        <p:nvSpPr>
          <p:cNvPr id="6" name="TextBox 6"/>
          <p:cNvSpPr txBox="1"/>
          <p:nvPr/>
        </p:nvSpPr>
        <p:spPr>
          <a:xfrm>
            <a:off x="1499028" y="3106863"/>
            <a:ext cx="7168071" cy="2409551"/>
          </a:xfrm>
          <a:prstGeom prst="rect">
            <a:avLst/>
          </a:prstGeom>
        </p:spPr>
        <p:txBody>
          <a:bodyPr lIns="0" tIns="0" rIns="0" bIns="0" rtlCol="0" anchor="t">
            <a:spAutoFit/>
          </a:bodyPr>
          <a:lstStyle/>
          <a:p>
            <a:pPr marL="0" lvl="0" indent="0">
              <a:lnSpc>
                <a:spcPts val="9672"/>
              </a:lnSpc>
              <a:spcBef>
                <a:spcPct val="0"/>
              </a:spcBef>
            </a:pPr>
            <a:r>
              <a:rPr lang="en-US" sz="7009" spc="686" dirty="0">
                <a:solidFill>
                  <a:srgbClr val="FDFBFB"/>
                </a:solidFill>
                <a:latin typeface="Montserrat Classic" panose="020B0604020202020204" charset="0"/>
              </a:rPr>
              <a:t>PROPOSED SOLUTION</a:t>
            </a:r>
          </a:p>
        </p:txBody>
      </p:sp>
      <p:sp>
        <p:nvSpPr>
          <p:cNvPr id="7" name="TextBox 7"/>
          <p:cNvSpPr txBox="1"/>
          <p:nvPr/>
        </p:nvSpPr>
        <p:spPr>
          <a:xfrm>
            <a:off x="1028700" y="5906939"/>
            <a:ext cx="6547452" cy="2141484"/>
          </a:xfrm>
          <a:prstGeom prst="rect">
            <a:avLst/>
          </a:prstGeom>
        </p:spPr>
        <p:txBody>
          <a:bodyPr lIns="0" tIns="0" rIns="0" bIns="0" rtlCol="0" anchor="t">
            <a:spAutoFit/>
          </a:bodyPr>
          <a:lstStyle/>
          <a:p>
            <a:pPr marL="520931" lvl="1" indent="-260466">
              <a:lnSpc>
                <a:spcPts val="3377"/>
              </a:lnSpc>
              <a:buFont typeface="Arial"/>
              <a:buChar char="•"/>
            </a:pPr>
            <a:r>
              <a:rPr lang="en-US" sz="2412" dirty="0">
                <a:solidFill>
                  <a:srgbClr val="FFFFFF"/>
                </a:solidFill>
                <a:latin typeface="Arimo"/>
              </a:rPr>
              <a:t> The proposed solution brings together Chatbots and Augmented Reality (AR) with real time price comparison for an immersive online shopping experience</a:t>
            </a:r>
          </a:p>
          <a:p>
            <a:pPr>
              <a:lnSpc>
                <a:spcPts val="3377"/>
              </a:lnSpc>
            </a:pPr>
            <a:endParaRPr lang="en-US" sz="2412" dirty="0">
              <a:solidFill>
                <a:srgbClr val="FFFFFF"/>
              </a:solidFill>
              <a:latin typeface="Arimo"/>
            </a:endParaRPr>
          </a:p>
        </p:txBody>
      </p:sp>
      <p:grpSp>
        <p:nvGrpSpPr>
          <p:cNvPr id="8" name="Group 8"/>
          <p:cNvGrpSpPr/>
          <p:nvPr/>
        </p:nvGrpSpPr>
        <p:grpSpPr>
          <a:xfrm rot="5400000">
            <a:off x="13589032" y="-2973302"/>
            <a:ext cx="954886" cy="8359924"/>
            <a:chOff x="0" y="0"/>
            <a:chExt cx="251493" cy="2201791"/>
          </a:xfrm>
        </p:grpSpPr>
        <p:sp>
          <p:nvSpPr>
            <p:cNvPr id="9" name="Freeform 9"/>
            <p:cNvSpPr/>
            <p:nvPr/>
          </p:nvSpPr>
          <p:spPr>
            <a:xfrm>
              <a:off x="0" y="0"/>
              <a:ext cx="251493" cy="2201791"/>
            </a:xfrm>
            <a:custGeom>
              <a:avLst/>
              <a:gdLst/>
              <a:ahLst/>
              <a:cxnLst/>
              <a:rect l="l" t="t" r="r" b="b"/>
              <a:pathLst>
                <a:path w="251493" h="2201791">
                  <a:moveTo>
                    <a:pt x="0" y="0"/>
                  </a:moveTo>
                  <a:lnTo>
                    <a:pt x="251493" y="0"/>
                  </a:lnTo>
                  <a:lnTo>
                    <a:pt x="251493" y="2201791"/>
                  </a:lnTo>
                  <a:lnTo>
                    <a:pt x="0" y="2201791"/>
                  </a:lnTo>
                  <a:close/>
                </a:path>
              </a:pathLst>
            </a:custGeom>
            <a:solidFill>
              <a:srgbClr val="008997"/>
            </a:solidFill>
          </p:spPr>
        </p:sp>
        <p:sp>
          <p:nvSpPr>
            <p:cNvPr id="10" name="TextBox 10"/>
            <p:cNvSpPr txBox="1"/>
            <p:nvPr/>
          </p:nvSpPr>
          <p:spPr>
            <a:xfrm>
              <a:off x="0" y="-38100"/>
              <a:ext cx="251493" cy="2239891"/>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12615193" y="985072"/>
            <a:ext cx="3871957" cy="405076"/>
          </a:xfrm>
          <a:prstGeom prst="rect">
            <a:avLst/>
          </a:prstGeom>
        </p:spPr>
        <p:txBody>
          <a:bodyPr lIns="0" tIns="0" rIns="0" bIns="0" rtlCol="0" anchor="t">
            <a:spAutoFit/>
          </a:bodyPr>
          <a:lstStyle/>
          <a:p>
            <a:pPr algn="ctr">
              <a:lnSpc>
                <a:spcPts val="3397"/>
              </a:lnSpc>
            </a:pPr>
            <a:r>
              <a:rPr lang="en-US" sz="2427">
                <a:solidFill>
                  <a:srgbClr val="FEFFFF"/>
                </a:solidFill>
                <a:latin typeface="Canva Sans Bold"/>
              </a:rPr>
              <a:t>Chatbot Integration</a:t>
            </a:r>
          </a:p>
        </p:txBody>
      </p:sp>
      <p:sp>
        <p:nvSpPr>
          <p:cNvPr id="12" name="Freeform 12"/>
          <p:cNvSpPr/>
          <p:nvPr/>
        </p:nvSpPr>
        <p:spPr>
          <a:xfrm>
            <a:off x="9886513" y="1230083"/>
            <a:ext cx="2574218" cy="2574218"/>
          </a:xfrm>
          <a:custGeom>
            <a:avLst/>
            <a:gdLst/>
            <a:ahLst/>
            <a:cxnLst/>
            <a:rect l="l" t="t" r="r" b="b"/>
            <a:pathLst>
              <a:path w="2574218" h="2574218">
                <a:moveTo>
                  <a:pt x="0" y="0"/>
                </a:moveTo>
                <a:lnTo>
                  <a:pt x="2574219" y="0"/>
                </a:lnTo>
                <a:lnTo>
                  <a:pt x="2574219" y="2574218"/>
                </a:lnTo>
                <a:lnTo>
                  <a:pt x="0" y="2574218"/>
                </a:lnTo>
                <a:lnTo>
                  <a:pt x="0" y="0"/>
                </a:lnTo>
                <a:close/>
              </a:path>
            </a:pathLst>
          </a:custGeom>
          <a:blipFill>
            <a:blip r:embed="rId6"/>
            <a:stretch>
              <a:fillRect/>
            </a:stretch>
          </a:blipFill>
        </p:spPr>
      </p:sp>
      <p:grpSp>
        <p:nvGrpSpPr>
          <p:cNvPr id="13" name="Group 13"/>
          <p:cNvGrpSpPr/>
          <p:nvPr/>
        </p:nvGrpSpPr>
        <p:grpSpPr>
          <a:xfrm rot="5400000">
            <a:off x="11829745" y="3166446"/>
            <a:ext cx="954886" cy="8359924"/>
            <a:chOff x="0" y="0"/>
            <a:chExt cx="251493" cy="2201791"/>
          </a:xfrm>
        </p:grpSpPr>
        <p:sp>
          <p:nvSpPr>
            <p:cNvPr id="14" name="Freeform 14"/>
            <p:cNvSpPr/>
            <p:nvPr/>
          </p:nvSpPr>
          <p:spPr>
            <a:xfrm>
              <a:off x="0" y="0"/>
              <a:ext cx="251493" cy="2201791"/>
            </a:xfrm>
            <a:custGeom>
              <a:avLst/>
              <a:gdLst/>
              <a:ahLst/>
              <a:cxnLst/>
              <a:rect l="l" t="t" r="r" b="b"/>
              <a:pathLst>
                <a:path w="251493" h="2201791">
                  <a:moveTo>
                    <a:pt x="0" y="0"/>
                  </a:moveTo>
                  <a:lnTo>
                    <a:pt x="251493" y="0"/>
                  </a:lnTo>
                  <a:lnTo>
                    <a:pt x="251493" y="2201791"/>
                  </a:lnTo>
                  <a:lnTo>
                    <a:pt x="0" y="2201791"/>
                  </a:lnTo>
                  <a:close/>
                </a:path>
              </a:pathLst>
            </a:custGeom>
            <a:solidFill>
              <a:srgbClr val="008997"/>
            </a:solidFill>
          </p:spPr>
        </p:sp>
        <p:sp>
          <p:nvSpPr>
            <p:cNvPr id="15" name="TextBox 15"/>
            <p:cNvSpPr txBox="1"/>
            <p:nvPr/>
          </p:nvSpPr>
          <p:spPr>
            <a:xfrm>
              <a:off x="0" y="-38100"/>
              <a:ext cx="251493" cy="2239891"/>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8447242" y="7124820"/>
            <a:ext cx="5795924" cy="833701"/>
          </a:xfrm>
          <a:prstGeom prst="rect">
            <a:avLst/>
          </a:prstGeom>
        </p:spPr>
        <p:txBody>
          <a:bodyPr lIns="0" tIns="0" rIns="0" bIns="0" rtlCol="0" anchor="t">
            <a:spAutoFit/>
          </a:bodyPr>
          <a:lstStyle/>
          <a:p>
            <a:pPr algn="ctr">
              <a:lnSpc>
                <a:spcPts val="3397"/>
              </a:lnSpc>
            </a:pPr>
            <a:r>
              <a:rPr lang="en-US" sz="2427">
                <a:solidFill>
                  <a:srgbClr val="FEFFFF"/>
                </a:solidFill>
                <a:latin typeface="Canva Sans Bold"/>
              </a:rPr>
              <a:t>Real Time Price Comparision</a:t>
            </a:r>
          </a:p>
          <a:p>
            <a:pPr algn="ctr">
              <a:lnSpc>
                <a:spcPts val="3397"/>
              </a:lnSpc>
            </a:pPr>
            <a:endParaRPr lang="en-US" sz="2427">
              <a:solidFill>
                <a:srgbClr val="FEFFFF"/>
              </a:solidFill>
              <a:latin typeface="Canva Sans Bold"/>
            </a:endParaRPr>
          </a:p>
        </p:txBody>
      </p:sp>
      <p:grpSp>
        <p:nvGrpSpPr>
          <p:cNvPr id="17" name="Group 17"/>
          <p:cNvGrpSpPr/>
          <p:nvPr/>
        </p:nvGrpSpPr>
        <p:grpSpPr>
          <a:xfrm rot="5400000">
            <a:off x="11829745" y="963538"/>
            <a:ext cx="954886" cy="8359924"/>
            <a:chOff x="0" y="0"/>
            <a:chExt cx="251493" cy="2201791"/>
          </a:xfrm>
        </p:grpSpPr>
        <p:sp>
          <p:nvSpPr>
            <p:cNvPr id="18" name="Freeform 18"/>
            <p:cNvSpPr/>
            <p:nvPr/>
          </p:nvSpPr>
          <p:spPr>
            <a:xfrm>
              <a:off x="0" y="0"/>
              <a:ext cx="251493" cy="2201791"/>
            </a:xfrm>
            <a:custGeom>
              <a:avLst/>
              <a:gdLst/>
              <a:ahLst/>
              <a:cxnLst/>
              <a:rect l="l" t="t" r="r" b="b"/>
              <a:pathLst>
                <a:path w="251493" h="2201791">
                  <a:moveTo>
                    <a:pt x="0" y="0"/>
                  </a:moveTo>
                  <a:lnTo>
                    <a:pt x="251493" y="0"/>
                  </a:lnTo>
                  <a:lnTo>
                    <a:pt x="251493" y="2201791"/>
                  </a:lnTo>
                  <a:lnTo>
                    <a:pt x="0" y="2201791"/>
                  </a:lnTo>
                  <a:close/>
                </a:path>
              </a:pathLst>
            </a:custGeom>
            <a:solidFill>
              <a:srgbClr val="008997"/>
            </a:solidFill>
          </p:spPr>
        </p:sp>
        <p:sp>
          <p:nvSpPr>
            <p:cNvPr id="19" name="TextBox 19"/>
            <p:cNvSpPr txBox="1"/>
            <p:nvPr/>
          </p:nvSpPr>
          <p:spPr>
            <a:xfrm>
              <a:off x="0" y="-38100"/>
              <a:ext cx="251493" cy="2239891"/>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8447242" y="4707600"/>
            <a:ext cx="5619234" cy="833701"/>
          </a:xfrm>
          <a:prstGeom prst="rect">
            <a:avLst/>
          </a:prstGeom>
        </p:spPr>
        <p:txBody>
          <a:bodyPr lIns="0" tIns="0" rIns="0" bIns="0" rtlCol="0" anchor="t">
            <a:spAutoFit/>
          </a:bodyPr>
          <a:lstStyle/>
          <a:p>
            <a:pPr algn="ctr">
              <a:lnSpc>
                <a:spcPts val="3397"/>
              </a:lnSpc>
            </a:pPr>
            <a:r>
              <a:rPr lang="en-US" sz="2427">
                <a:solidFill>
                  <a:srgbClr val="FEFFFF"/>
                </a:solidFill>
                <a:latin typeface="Canva Sans Bold"/>
              </a:rPr>
              <a:t>Augmented Reality for Real-Time Try-Ons</a:t>
            </a:r>
          </a:p>
        </p:txBody>
      </p:sp>
      <p:sp>
        <p:nvSpPr>
          <p:cNvPr id="21" name="Freeform 21"/>
          <p:cNvSpPr/>
          <p:nvPr/>
        </p:nvSpPr>
        <p:spPr>
          <a:xfrm>
            <a:off x="14470755" y="3804300"/>
            <a:ext cx="3380470" cy="5149199"/>
          </a:xfrm>
          <a:custGeom>
            <a:avLst/>
            <a:gdLst/>
            <a:ahLst/>
            <a:cxnLst/>
            <a:rect l="l" t="t" r="r" b="b"/>
            <a:pathLst>
              <a:path w="2788545" h="4011329">
                <a:moveTo>
                  <a:pt x="0" y="0"/>
                </a:moveTo>
                <a:lnTo>
                  <a:pt x="2788545" y="0"/>
                </a:lnTo>
                <a:lnTo>
                  <a:pt x="2788545" y="4011329"/>
                </a:lnTo>
                <a:lnTo>
                  <a:pt x="0" y="4011329"/>
                </a:lnTo>
                <a:lnTo>
                  <a:pt x="0" y="0"/>
                </a:lnTo>
                <a:close/>
              </a:path>
            </a:pathLst>
          </a:custGeom>
          <a:blipFill>
            <a:blip r:embed="rId7"/>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3810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l="-49264" r="-49264"/>
            </a:stretch>
          </a:blipFill>
        </p:spPr>
      </p:sp>
      <p:grpSp>
        <p:nvGrpSpPr>
          <p:cNvPr id="3" name="Group 3"/>
          <p:cNvGrpSpPr/>
          <p:nvPr/>
        </p:nvGrpSpPr>
        <p:grpSpPr>
          <a:xfrm>
            <a:off x="1750689" y="3390224"/>
            <a:ext cx="4109522" cy="6008613"/>
            <a:chOff x="0" y="0"/>
            <a:chExt cx="5479363" cy="8011484"/>
          </a:xfrm>
        </p:grpSpPr>
        <p:sp>
          <p:nvSpPr>
            <p:cNvPr id="4" name="Freeform 4"/>
            <p:cNvSpPr/>
            <p:nvPr/>
          </p:nvSpPr>
          <p:spPr>
            <a:xfrm>
              <a:off x="0" y="6964915"/>
              <a:ext cx="5479363" cy="1046569"/>
            </a:xfrm>
            <a:custGeom>
              <a:avLst/>
              <a:gdLst/>
              <a:ahLst/>
              <a:cxnLst/>
              <a:rect l="l" t="t" r="r" b="b"/>
              <a:pathLst>
                <a:path w="5479363" h="1046569">
                  <a:moveTo>
                    <a:pt x="0" y="0"/>
                  </a:moveTo>
                  <a:lnTo>
                    <a:pt x="5479363" y="0"/>
                  </a:lnTo>
                  <a:lnTo>
                    <a:pt x="5479363" y="1046569"/>
                  </a:lnTo>
                  <a:lnTo>
                    <a:pt x="0" y="1046569"/>
                  </a:lnTo>
                  <a:lnTo>
                    <a:pt x="0" y="0"/>
                  </a:lnTo>
                  <a:close/>
                </a:path>
              </a:pathLst>
            </a:custGeom>
            <a:blipFill>
              <a:blip r:embed="rId3"/>
              <a:stretch>
                <a:fillRect t="-3402"/>
              </a:stretch>
            </a:blipFill>
          </p:spPr>
        </p:sp>
        <p:grpSp>
          <p:nvGrpSpPr>
            <p:cNvPr id="5" name="Group 5"/>
            <p:cNvGrpSpPr/>
            <p:nvPr/>
          </p:nvGrpSpPr>
          <p:grpSpPr>
            <a:xfrm>
              <a:off x="0" y="0"/>
              <a:ext cx="5479363" cy="7375088"/>
              <a:chOff x="0" y="0"/>
              <a:chExt cx="812800" cy="1094009"/>
            </a:xfrm>
          </p:grpSpPr>
          <p:sp>
            <p:nvSpPr>
              <p:cNvPr id="6" name="Freeform 6"/>
              <p:cNvSpPr/>
              <p:nvPr/>
            </p:nvSpPr>
            <p:spPr>
              <a:xfrm>
                <a:off x="0" y="0"/>
                <a:ext cx="812800" cy="1094009"/>
              </a:xfrm>
              <a:custGeom>
                <a:avLst/>
                <a:gdLst/>
                <a:ahLst/>
                <a:cxnLst/>
                <a:rect l="l" t="t" r="r" b="b"/>
                <a:pathLst>
                  <a:path w="812800" h="1094009">
                    <a:moveTo>
                      <a:pt x="25086" y="0"/>
                    </a:moveTo>
                    <a:lnTo>
                      <a:pt x="787714" y="0"/>
                    </a:lnTo>
                    <a:cubicBezTo>
                      <a:pt x="794367" y="0"/>
                      <a:pt x="800748" y="2643"/>
                      <a:pt x="805452" y="7348"/>
                    </a:cubicBezTo>
                    <a:cubicBezTo>
                      <a:pt x="810157" y="12052"/>
                      <a:pt x="812800" y="18433"/>
                      <a:pt x="812800" y="25086"/>
                    </a:cubicBezTo>
                    <a:lnTo>
                      <a:pt x="812800" y="1068922"/>
                    </a:lnTo>
                    <a:cubicBezTo>
                      <a:pt x="812800" y="1075576"/>
                      <a:pt x="810157" y="1081957"/>
                      <a:pt x="805452" y="1086661"/>
                    </a:cubicBezTo>
                    <a:cubicBezTo>
                      <a:pt x="800748" y="1091366"/>
                      <a:pt x="794367" y="1094009"/>
                      <a:pt x="787714" y="1094009"/>
                    </a:cubicBezTo>
                    <a:lnTo>
                      <a:pt x="25086" y="1094009"/>
                    </a:lnTo>
                    <a:cubicBezTo>
                      <a:pt x="11232" y="1094009"/>
                      <a:pt x="0" y="1082777"/>
                      <a:pt x="0" y="1068922"/>
                    </a:cubicBezTo>
                    <a:lnTo>
                      <a:pt x="0" y="25086"/>
                    </a:lnTo>
                    <a:cubicBezTo>
                      <a:pt x="0" y="18433"/>
                      <a:pt x="2643" y="12052"/>
                      <a:pt x="7348" y="7348"/>
                    </a:cubicBezTo>
                    <a:cubicBezTo>
                      <a:pt x="12052" y="2643"/>
                      <a:pt x="18433" y="0"/>
                      <a:pt x="25086" y="0"/>
                    </a:cubicBezTo>
                    <a:close/>
                  </a:path>
                </a:pathLst>
              </a:custGeom>
              <a:solidFill>
                <a:srgbClr val="FDFBFB"/>
              </a:solidFill>
            </p:spPr>
          </p:sp>
          <p:sp>
            <p:nvSpPr>
              <p:cNvPr id="7" name="TextBox 7"/>
              <p:cNvSpPr txBox="1"/>
              <p:nvPr/>
            </p:nvSpPr>
            <p:spPr>
              <a:xfrm>
                <a:off x="0" y="-19050"/>
                <a:ext cx="812800" cy="1113059"/>
              </a:xfrm>
              <a:prstGeom prst="rect">
                <a:avLst/>
              </a:prstGeom>
            </p:spPr>
            <p:txBody>
              <a:bodyPr lIns="50800" tIns="50800" rIns="50800" bIns="50800" rtlCol="0" anchor="ctr"/>
              <a:lstStyle/>
              <a:p>
                <a:pPr algn="ctr">
                  <a:lnSpc>
                    <a:spcPts val="2859"/>
                  </a:lnSpc>
                </a:pPr>
                <a:endParaRPr/>
              </a:p>
            </p:txBody>
          </p:sp>
        </p:grpSp>
      </p:grpSp>
      <p:grpSp>
        <p:nvGrpSpPr>
          <p:cNvPr id="8" name="Group 8"/>
          <p:cNvGrpSpPr/>
          <p:nvPr/>
        </p:nvGrpSpPr>
        <p:grpSpPr>
          <a:xfrm>
            <a:off x="5982585" y="2228137"/>
            <a:ext cx="1196563" cy="2325107"/>
            <a:chOff x="0" y="0"/>
            <a:chExt cx="3000121" cy="5706237"/>
          </a:xfrm>
        </p:grpSpPr>
        <p:sp>
          <p:nvSpPr>
            <p:cNvPr id="9" name="Freeform 9"/>
            <p:cNvSpPr/>
            <p:nvPr/>
          </p:nvSpPr>
          <p:spPr>
            <a:xfrm>
              <a:off x="0" y="0"/>
              <a:ext cx="2999994" cy="5706364"/>
            </a:xfrm>
            <a:custGeom>
              <a:avLst/>
              <a:gdLst/>
              <a:ahLst/>
              <a:cxnLst/>
              <a:rect l="l" t="t" r="r" b="b"/>
              <a:pathLst>
                <a:path w="2999994" h="5706364">
                  <a:moveTo>
                    <a:pt x="12954" y="5706237"/>
                  </a:moveTo>
                  <a:lnTo>
                    <a:pt x="12954" y="5434965"/>
                  </a:lnTo>
                  <a:cubicBezTo>
                    <a:pt x="12954" y="5152898"/>
                    <a:pt x="56515" y="4899406"/>
                    <a:pt x="143764" y="4674489"/>
                  </a:cubicBezTo>
                  <a:cubicBezTo>
                    <a:pt x="231013" y="4449572"/>
                    <a:pt x="343408" y="4240657"/>
                    <a:pt x="481203" y="4047998"/>
                  </a:cubicBezTo>
                  <a:cubicBezTo>
                    <a:pt x="618998" y="3855339"/>
                    <a:pt x="764286" y="3666490"/>
                    <a:pt x="917194" y="3481197"/>
                  </a:cubicBezTo>
                  <a:cubicBezTo>
                    <a:pt x="1065784" y="3300349"/>
                    <a:pt x="1207262" y="3114675"/>
                    <a:pt x="1341882" y="2924175"/>
                  </a:cubicBezTo>
                  <a:cubicBezTo>
                    <a:pt x="1476375" y="2733675"/>
                    <a:pt x="1586230" y="2526919"/>
                    <a:pt x="1671320" y="2304161"/>
                  </a:cubicBezTo>
                  <a:cubicBezTo>
                    <a:pt x="1756410" y="2081276"/>
                    <a:pt x="1798828" y="1831086"/>
                    <a:pt x="1798828" y="1553337"/>
                  </a:cubicBezTo>
                  <a:cubicBezTo>
                    <a:pt x="1798828" y="1419860"/>
                    <a:pt x="1778889" y="1305179"/>
                    <a:pt x="1739011" y="1209421"/>
                  </a:cubicBezTo>
                  <a:cubicBezTo>
                    <a:pt x="1699133" y="1113663"/>
                    <a:pt x="1616837" y="1065657"/>
                    <a:pt x="1491996" y="1065657"/>
                  </a:cubicBezTo>
                  <a:cubicBezTo>
                    <a:pt x="1302512" y="1065657"/>
                    <a:pt x="1207770" y="1234694"/>
                    <a:pt x="1207770" y="1572641"/>
                  </a:cubicBezTo>
                  <a:lnTo>
                    <a:pt x="1207770" y="2266950"/>
                  </a:lnTo>
                  <a:lnTo>
                    <a:pt x="12954" y="2266950"/>
                  </a:lnTo>
                  <a:cubicBezTo>
                    <a:pt x="10795" y="2217420"/>
                    <a:pt x="8128" y="2161540"/>
                    <a:pt x="4826" y="2099056"/>
                  </a:cubicBezTo>
                  <a:cubicBezTo>
                    <a:pt x="1651" y="2036699"/>
                    <a:pt x="0" y="1976374"/>
                    <a:pt x="0" y="1918208"/>
                  </a:cubicBezTo>
                  <a:cubicBezTo>
                    <a:pt x="0" y="1509141"/>
                    <a:pt x="43053" y="1162050"/>
                    <a:pt x="129159" y="876681"/>
                  </a:cubicBezTo>
                  <a:cubicBezTo>
                    <a:pt x="215265" y="591439"/>
                    <a:pt x="367538" y="374015"/>
                    <a:pt x="586105" y="224409"/>
                  </a:cubicBezTo>
                  <a:cubicBezTo>
                    <a:pt x="804672" y="74803"/>
                    <a:pt x="1112012" y="0"/>
                    <a:pt x="1508125" y="0"/>
                  </a:cubicBezTo>
                  <a:cubicBezTo>
                    <a:pt x="1979549" y="0"/>
                    <a:pt x="2346071" y="132461"/>
                    <a:pt x="2607691" y="397256"/>
                  </a:cubicBezTo>
                  <a:cubicBezTo>
                    <a:pt x="2869311" y="662051"/>
                    <a:pt x="2999994" y="1039876"/>
                    <a:pt x="2999994" y="1530731"/>
                  </a:cubicBezTo>
                  <a:cubicBezTo>
                    <a:pt x="2999994" y="1864487"/>
                    <a:pt x="2956941" y="2156714"/>
                    <a:pt x="2870835" y="2407539"/>
                  </a:cubicBezTo>
                  <a:cubicBezTo>
                    <a:pt x="2784729" y="2658364"/>
                    <a:pt x="2670556" y="2886583"/>
                    <a:pt x="2528570" y="3092196"/>
                  </a:cubicBezTo>
                  <a:cubicBezTo>
                    <a:pt x="2386457" y="3297809"/>
                    <a:pt x="2230374" y="3502914"/>
                    <a:pt x="2060321" y="3707384"/>
                  </a:cubicBezTo>
                  <a:cubicBezTo>
                    <a:pt x="1939671" y="3851656"/>
                    <a:pt x="1822958" y="3999103"/>
                    <a:pt x="1709928" y="4149852"/>
                  </a:cubicBezTo>
                  <a:cubicBezTo>
                    <a:pt x="1596898" y="4300601"/>
                    <a:pt x="1497330" y="4462018"/>
                    <a:pt x="1411224" y="4634230"/>
                  </a:cubicBezTo>
                  <a:lnTo>
                    <a:pt x="2961259" y="4634230"/>
                  </a:lnTo>
                  <a:lnTo>
                    <a:pt x="2961259" y="5706364"/>
                  </a:lnTo>
                  <a:lnTo>
                    <a:pt x="12954" y="5706364"/>
                  </a:lnTo>
                  <a:close/>
                </a:path>
              </a:pathLst>
            </a:custGeom>
            <a:solidFill>
              <a:srgbClr val="00297C"/>
            </a:solidFill>
            <a:ln w="12700">
              <a:solidFill>
                <a:srgbClr val="000000"/>
              </a:solidFill>
            </a:ln>
          </p:spPr>
          <p:txBody>
            <a:bodyPr/>
            <a:lstStyle/>
            <a:p>
              <a:endParaRPr lang="en-US" dirty="0"/>
            </a:p>
          </p:txBody>
        </p:sp>
      </p:grpSp>
      <p:grpSp>
        <p:nvGrpSpPr>
          <p:cNvPr id="10" name="Group 10"/>
          <p:cNvGrpSpPr/>
          <p:nvPr/>
        </p:nvGrpSpPr>
        <p:grpSpPr>
          <a:xfrm>
            <a:off x="7299610" y="2706434"/>
            <a:ext cx="4481073" cy="6551866"/>
            <a:chOff x="0" y="0"/>
            <a:chExt cx="5974765" cy="8735821"/>
          </a:xfrm>
        </p:grpSpPr>
        <p:sp>
          <p:nvSpPr>
            <p:cNvPr id="11" name="Freeform 11"/>
            <p:cNvSpPr/>
            <p:nvPr/>
          </p:nvSpPr>
          <p:spPr>
            <a:xfrm>
              <a:off x="0" y="7594629"/>
              <a:ext cx="5974765" cy="1141192"/>
            </a:xfrm>
            <a:custGeom>
              <a:avLst/>
              <a:gdLst/>
              <a:ahLst/>
              <a:cxnLst/>
              <a:rect l="l" t="t" r="r" b="b"/>
              <a:pathLst>
                <a:path w="5974765" h="1141192">
                  <a:moveTo>
                    <a:pt x="0" y="0"/>
                  </a:moveTo>
                  <a:lnTo>
                    <a:pt x="5974765" y="0"/>
                  </a:lnTo>
                  <a:lnTo>
                    <a:pt x="5974765" y="1141192"/>
                  </a:lnTo>
                  <a:lnTo>
                    <a:pt x="0" y="1141192"/>
                  </a:lnTo>
                  <a:lnTo>
                    <a:pt x="0" y="0"/>
                  </a:lnTo>
                  <a:close/>
                </a:path>
              </a:pathLst>
            </a:custGeom>
            <a:blipFill>
              <a:blip r:embed="rId3"/>
              <a:stretch>
                <a:fillRect t="-3402"/>
              </a:stretch>
            </a:blipFill>
          </p:spPr>
        </p:sp>
        <p:grpSp>
          <p:nvGrpSpPr>
            <p:cNvPr id="12" name="Group 12"/>
            <p:cNvGrpSpPr/>
            <p:nvPr/>
          </p:nvGrpSpPr>
          <p:grpSpPr>
            <a:xfrm>
              <a:off x="0" y="0"/>
              <a:ext cx="5974765" cy="8041886"/>
              <a:chOff x="0" y="0"/>
              <a:chExt cx="812800" cy="1094009"/>
            </a:xfrm>
          </p:grpSpPr>
          <p:sp>
            <p:nvSpPr>
              <p:cNvPr id="13" name="Freeform 13"/>
              <p:cNvSpPr/>
              <p:nvPr/>
            </p:nvSpPr>
            <p:spPr>
              <a:xfrm>
                <a:off x="0" y="0"/>
                <a:ext cx="812800" cy="1094009"/>
              </a:xfrm>
              <a:custGeom>
                <a:avLst/>
                <a:gdLst/>
                <a:ahLst/>
                <a:cxnLst/>
                <a:rect l="l" t="t" r="r" b="b"/>
                <a:pathLst>
                  <a:path w="812800" h="1094009">
                    <a:moveTo>
                      <a:pt x="25086" y="0"/>
                    </a:moveTo>
                    <a:lnTo>
                      <a:pt x="787714" y="0"/>
                    </a:lnTo>
                    <a:cubicBezTo>
                      <a:pt x="794367" y="0"/>
                      <a:pt x="800748" y="2643"/>
                      <a:pt x="805452" y="7348"/>
                    </a:cubicBezTo>
                    <a:cubicBezTo>
                      <a:pt x="810157" y="12052"/>
                      <a:pt x="812800" y="18433"/>
                      <a:pt x="812800" y="25086"/>
                    </a:cubicBezTo>
                    <a:lnTo>
                      <a:pt x="812800" y="1068922"/>
                    </a:lnTo>
                    <a:cubicBezTo>
                      <a:pt x="812800" y="1075576"/>
                      <a:pt x="810157" y="1081957"/>
                      <a:pt x="805452" y="1086661"/>
                    </a:cubicBezTo>
                    <a:cubicBezTo>
                      <a:pt x="800748" y="1091366"/>
                      <a:pt x="794367" y="1094009"/>
                      <a:pt x="787714" y="1094009"/>
                    </a:cubicBezTo>
                    <a:lnTo>
                      <a:pt x="25086" y="1094009"/>
                    </a:lnTo>
                    <a:cubicBezTo>
                      <a:pt x="11232" y="1094009"/>
                      <a:pt x="0" y="1082777"/>
                      <a:pt x="0" y="1068922"/>
                    </a:cubicBezTo>
                    <a:lnTo>
                      <a:pt x="0" y="25086"/>
                    </a:lnTo>
                    <a:cubicBezTo>
                      <a:pt x="0" y="18433"/>
                      <a:pt x="2643" y="12052"/>
                      <a:pt x="7348" y="7348"/>
                    </a:cubicBezTo>
                    <a:cubicBezTo>
                      <a:pt x="12052" y="2643"/>
                      <a:pt x="18433" y="0"/>
                      <a:pt x="25086" y="0"/>
                    </a:cubicBezTo>
                    <a:close/>
                  </a:path>
                </a:pathLst>
              </a:custGeom>
              <a:solidFill>
                <a:srgbClr val="FDFBFB"/>
              </a:solidFill>
            </p:spPr>
          </p:sp>
          <p:sp>
            <p:nvSpPr>
              <p:cNvPr id="14" name="TextBox 14"/>
              <p:cNvSpPr txBox="1"/>
              <p:nvPr/>
            </p:nvSpPr>
            <p:spPr>
              <a:xfrm>
                <a:off x="0" y="-9525"/>
                <a:ext cx="812800" cy="1103534"/>
              </a:xfrm>
              <a:prstGeom prst="rect">
                <a:avLst/>
              </a:prstGeom>
            </p:spPr>
            <p:txBody>
              <a:bodyPr lIns="50800" tIns="50800" rIns="50800" bIns="50800" rtlCol="0" anchor="ctr"/>
              <a:lstStyle/>
              <a:p>
                <a:pPr algn="ctr">
                  <a:lnSpc>
                    <a:spcPts val="2860"/>
                  </a:lnSpc>
                </a:pPr>
                <a:endParaRPr/>
              </a:p>
            </p:txBody>
          </p:sp>
        </p:grpSp>
      </p:grpSp>
      <p:grpSp>
        <p:nvGrpSpPr>
          <p:cNvPr id="15" name="Group 15"/>
          <p:cNvGrpSpPr/>
          <p:nvPr/>
        </p:nvGrpSpPr>
        <p:grpSpPr>
          <a:xfrm>
            <a:off x="13218170" y="3375042"/>
            <a:ext cx="4481073" cy="6551866"/>
            <a:chOff x="0" y="0"/>
            <a:chExt cx="5974765" cy="8735821"/>
          </a:xfrm>
        </p:grpSpPr>
        <p:sp>
          <p:nvSpPr>
            <p:cNvPr id="16" name="Freeform 16"/>
            <p:cNvSpPr/>
            <p:nvPr/>
          </p:nvSpPr>
          <p:spPr>
            <a:xfrm>
              <a:off x="0" y="7594629"/>
              <a:ext cx="5974765" cy="1141192"/>
            </a:xfrm>
            <a:custGeom>
              <a:avLst/>
              <a:gdLst/>
              <a:ahLst/>
              <a:cxnLst/>
              <a:rect l="l" t="t" r="r" b="b"/>
              <a:pathLst>
                <a:path w="5974765" h="1141192">
                  <a:moveTo>
                    <a:pt x="0" y="0"/>
                  </a:moveTo>
                  <a:lnTo>
                    <a:pt x="5974765" y="0"/>
                  </a:lnTo>
                  <a:lnTo>
                    <a:pt x="5974765" y="1141192"/>
                  </a:lnTo>
                  <a:lnTo>
                    <a:pt x="0" y="1141192"/>
                  </a:lnTo>
                  <a:lnTo>
                    <a:pt x="0" y="0"/>
                  </a:lnTo>
                  <a:close/>
                </a:path>
              </a:pathLst>
            </a:custGeom>
            <a:blipFill>
              <a:blip r:embed="rId3"/>
              <a:stretch>
                <a:fillRect t="-3402"/>
              </a:stretch>
            </a:blipFill>
          </p:spPr>
        </p:sp>
        <p:grpSp>
          <p:nvGrpSpPr>
            <p:cNvPr id="17" name="Group 17"/>
            <p:cNvGrpSpPr/>
            <p:nvPr/>
          </p:nvGrpSpPr>
          <p:grpSpPr>
            <a:xfrm>
              <a:off x="0" y="0"/>
              <a:ext cx="5974765" cy="8041886"/>
              <a:chOff x="0" y="0"/>
              <a:chExt cx="812800" cy="1094009"/>
            </a:xfrm>
          </p:grpSpPr>
          <p:sp>
            <p:nvSpPr>
              <p:cNvPr id="18" name="Freeform 18"/>
              <p:cNvSpPr/>
              <p:nvPr/>
            </p:nvSpPr>
            <p:spPr>
              <a:xfrm>
                <a:off x="0" y="0"/>
                <a:ext cx="812800" cy="1094009"/>
              </a:xfrm>
              <a:custGeom>
                <a:avLst/>
                <a:gdLst/>
                <a:ahLst/>
                <a:cxnLst/>
                <a:rect l="l" t="t" r="r" b="b"/>
                <a:pathLst>
                  <a:path w="812800" h="1094009">
                    <a:moveTo>
                      <a:pt x="25086" y="0"/>
                    </a:moveTo>
                    <a:lnTo>
                      <a:pt x="787714" y="0"/>
                    </a:lnTo>
                    <a:cubicBezTo>
                      <a:pt x="794367" y="0"/>
                      <a:pt x="800748" y="2643"/>
                      <a:pt x="805452" y="7348"/>
                    </a:cubicBezTo>
                    <a:cubicBezTo>
                      <a:pt x="810157" y="12052"/>
                      <a:pt x="812800" y="18433"/>
                      <a:pt x="812800" y="25086"/>
                    </a:cubicBezTo>
                    <a:lnTo>
                      <a:pt x="812800" y="1068922"/>
                    </a:lnTo>
                    <a:cubicBezTo>
                      <a:pt x="812800" y="1075576"/>
                      <a:pt x="810157" y="1081957"/>
                      <a:pt x="805452" y="1086661"/>
                    </a:cubicBezTo>
                    <a:cubicBezTo>
                      <a:pt x="800748" y="1091366"/>
                      <a:pt x="794367" y="1094009"/>
                      <a:pt x="787714" y="1094009"/>
                    </a:cubicBezTo>
                    <a:lnTo>
                      <a:pt x="25086" y="1094009"/>
                    </a:lnTo>
                    <a:cubicBezTo>
                      <a:pt x="11232" y="1094009"/>
                      <a:pt x="0" y="1082777"/>
                      <a:pt x="0" y="1068922"/>
                    </a:cubicBezTo>
                    <a:lnTo>
                      <a:pt x="0" y="25086"/>
                    </a:lnTo>
                    <a:cubicBezTo>
                      <a:pt x="0" y="18433"/>
                      <a:pt x="2643" y="12052"/>
                      <a:pt x="7348" y="7348"/>
                    </a:cubicBezTo>
                    <a:cubicBezTo>
                      <a:pt x="12052" y="2643"/>
                      <a:pt x="18433" y="0"/>
                      <a:pt x="25086" y="0"/>
                    </a:cubicBezTo>
                    <a:close/>
                  </a:path>
                </a:pathLst>
              </a:custGeom>
              <a:solidFill>
                <a:srgbClr val="FDFBFB"/>
              </a:solidFill>
            </p:spPr>
          </p:sp>
          <p:sp>
            <p:nvSpPr>
              <p:cNvPr id="19" name="TextBox 19"/>
              <p:cNvSpPr txBox="1"/>
              <p:nvPr/>
            </p:nvSpPr>
            <p:spPr>
              <a:xfrm>
                <a:off x="0" y="-19050"/>
                <a:ext cx="812800" cy="1113059"/>
              </a:xfrm>
              <a:prstGeom prst="rect">
                <a:avLst/>
              </a:prstGeom>
            </p:spPr>
            <p:txBody>
              <a:bodyPr lIns="50800" tIns="50800" rIns="50800" bIns="50800" rtlCol="0" anchor="ctr"/>
              <a:lstStyle/>
              <a:p>
                <a:pPr algn="ctr">
                  <a:lnSpc>
                    <a:spcPts val="2859"/>
                  </a:lnSpc>
                </a:pPr>
                <a:endParaRPr/>
              </a:p>
            </p:txBody>
          </p:sp>
        </p:grpSp>
      </p:grpSp>
      <p:grpSp>
        <p:nvGrpSpPr>
          <p:cNvPr id="20" name="Group 20"/>
          <p:cNvGrpSpPr/>
          <p:nvPr/>
        </p:nvGrpSpPr>
        <p:grpSpPr>
          <a:xfrm>
            <a:off x="4720294" y="-306748"/>
            <a:ext cx="9441038" cy="2217829"/>
            <a:chOff x="-11453" y="-114300"/>
            <a:chExt cx="1417292" cy="332941"/>
          </a:xfrm>
        </p:grpSpPr>
        <p:sp>
          <p:nvSpPr>
            <p:cNvPr id="21" name="Freeform 21"/>
            <p:cNvSpPr/>
            <p:nvPr/>
          </p:nvSpPr>
          <p:spPr>
            <a:xfrm>
              <a:off x="-11453" y="-54742"/>
              <a:ext cx="1405839" cy="218641"/>
            </a:xfrm>
            <a:custGeom>
              <a:avLst/>
              <a:gdLst/>
              <a:ahLst/>
              <a:cxnLst/>
              <a:rect l="l" t="t" r="r" b="b"/>
              <a:pathLst>
                <a:path w="1405839" h="218641">
                  <a:moveTo>
                    <a:pt x="0" y="0"/>
                  </a:moveTo>
                  <a:lnTo>
                    <a:pt x="1405839" y="0"/>
                  </a:lnTo>
                  <a:lnTo>
                    <a:pt x="1405839" y="218641"/>
                  </a:lnTo>
                  <a:lnTo>
                    <a:pt x="0" y="218641"/>
                  </a:lnTo>
                  <a:close/>
                </a:path>
              </a:pathLst>
            </a:custGeom>
            <a:solidFill>
              <a:srgbClr val="04577C"/>
            </a:solidFill>
            <a:ln w="38100" cap="sq">
              <a:solidFill>
                <a:srgbClr val="FEFFFF"/>
              </a:solidFill>
              <a:prstDash val="solid"/>
              <a:miter/>
            </a:ln>
          </p:spPr>
        </p:sp>
        <p:sp>
          <p:nvSpPr>
            <p:cNvPr id="22" name="TextBox 22"/>
            <p:cNvSpPr txBox="1"/>
            <p:nvPr/>
          </p:nvSpPr>
          <p:spPr>
            <a:xfrm>
              <a:off x="0" y="-114300"/>
              <a:ext cx="1405839" cy="332941"/>
            </a:xfrm>
            <a:prstGeom prst="rect">
              <a:avLst/>
            </a:prstGeom>
          </p:spPr>
          <p:txBody>
            <a:bodyPr lIns="0" tIns="0" rIns="0" bIns="0" rtlCol="0" anchor="ctr"/>
            <a:lstStyle/>
            <a:p>
              <a:pPr marL="0" lvl="0" indent="0" algn="ctr">
                <a:lnSpc>
                  <a:spcPts val="8646"/>
                </a:lnSpc>
                <a:spcBef>
                  <a:spcPct val="0"/>
                </a:spcBef>
              </a:pPr>
              <a:r>
                <a:rPr lang="en-US" sz="6265" spc="614" dirty="0">
                  <a:solidFill>
                    <a:srgbClr val="FDFBFB"/>
                  </a:solidFill>
                  <a:latin typeface="Montserrat Classic" panose="020B0604020202020204" charset="0"/>
                </a:rPr>
                <a:t>PROCESS FLOW</a:t>
              </a:r>
            </a:p>
          </p:txBody>
        </p:sp>
      </p:grpSp>
      <p:grpSp>
        <p:nvGrpSpPr>
          <p:cNvPr id="23" name="Group 23"/>
          <p:cNvGrpSpPr/>
          <p:nvPr/>
        </p:nvGrpSpPr>
        <p:grpSpPr>
          <a:xfrm>
            <a:off x="593565" y="2365722"/>
            <a:ext cx="870270" cy="1415797"/>
            <a:chOff x="0" y="0"/>
            <a:chExt cx="2062480" cy="3355340"/>
          </a:xfrm>
        </p:grpSpPr>
        <p:sp>
          <p:nvSpPr>
            <p:cNvPr id="24" name="Freeform 24"/>
            <p:cNvSpPr/>
            <p:nvPr/>
          </p:nvSpPr>
          <p:spPr>
            <a:xfrm>
              <a:off x="0" y="0"/>
              <a:ext cx="2062480" cy="3355340"/>
            </a:xfrm>
            <a:custGeom>
              <a:avLst/>
              <a:gdLst/>
              <a:ahLst/>
              <a:cxnLst/>
              <a:rect l="l" t="t" r="r" b="b"/>
              <a:pathLst>
                <a:path w="2062480" h="3355340">
                  <a:moveTo>
                    <a:pt x="1436370" y="0"/>
                  </a:moveTo>
                  <a:lnTo>
                    <a:pt x="1033780" y="0"/>
                  </a:lnTo>
                  <a:lnTo>
                    <a:pt x="1007110" y="17780"/>
                  </a:lnTo>
                  <a:cubicBezTo>
                    <a:pt x="941070" y="60960"/>
                    <a:pt x="866140" y="101600"/>
                    <a:pt x="786130" y="138430"/>
                  </a:cubicBezTo>
                  <a:cubicBezTo>
                    <a:pt x="704850" y="176530"/>
                    <a:pt x="621030" y="210820"/>
                    <a:pt x="537210" y="241300"/>
                  </a:cubicBezTo>
                  <a:cubicBezTo>
                    <a:pt x="454660" y="270510"/>
                    <a:pt x="373380" y="295910"/>
                    <a:pt x="295910" y="314960"/>
                  </a:cubicBezTo>
                  <a:cubicBezTo>
                    <a:pt x="219710" y="334010"/>
                    <a:pt x="151130" y="346710"/>
                    <a:pt x="93980" y="354330"/>
                  </a:cubicBezTo>
                  <a:lnTo>
                    <a:pt x="0" y="365760"/>
                  </a:lnTo>
                  <a:lnTo>
                    <a:pt x="0" y="935990"/>
                  </a:lnTo>
                  <a:lnTo>
                    <a:pt x="687070" y="935990"/>
                  </a:lnTo>
                  <a:lnTo>
                    <a:pt x="687070" y="2677160"/>
                  </a:lnTo>
                  <a:lnTo>
                    <a:pt x="3810" y="2677160"/>
                  </a:lnTo>
                  <a:lnTo>
                    <a:pt x="3810" y="3355340"/>
                  </a:lnTo>
                  <a:lnTo>
                    <a:pt x="2062480" y="3355340"/>
                  </a:lnTo>
                  <a:lnTo>
                    <a:pt x="2062480" y="2677160"/>
                  </a:lnTo>
                  <a:lnTo>
                    <a:pt x="1436370" y="2677160"/>
                  </a:lnTo>
                  <a:lnTo>
                    <a:pt x="1436370" y="0"/>
                  </a:lnTo>
                  <a:close/>
                </a:path>
              </a:pathLst>
            </a:custGeom>
            <a:solidFill>
              <a:srgbClr val="00297C"/>
            </a:solidFill>
            <a:ln w="12700">
              <a:solidFill>
                <a:srgbClr val="000000"/>
              </a:solidFill>
            </a:ln>
          </p:spPr>
        </p:sp>
      </p:grpSp>
      <p:grpSp>
        <p:nvGrpSpPr>
          <p:cNvPr id="25" name="Group 25"/>
          <p:cNvGrpSpPr/>
          <p:nvPr/>
        </p:nvGrpSpPr>
        <p:grpSpPr>
          <a:xfrm>
            <a:off x="12075958" y="2630556"/>
            <a:ext cx="786156" cy="1520271"/>
            <a:chOff x="0" y="0"/>
            <a:chExt cx="2977515" cy="5757926"/>
          </a:xfrm>
        </p:grpSpPr>
        <p:sp>
          <p:nvSpPr>
            <p:cNvPr id="26" name="Freeform 26"/>
            <p:cNvSpPr/>
            <p:nvPr/>
          </p:nvSpPr>
          <p:spPr>
            <a:xfrm>
              <a:off x="0" y="0"/>
              <a:ext cx="2977515" cy="5757926"/>
            </a:xfrm>
            <a:custGeom>
              <a:avLst/>
              <a:gdLst/>
              <a:ahLst/>
              <a:cxnLst/>
              <a:rect l="l" t="t" r="r" b="b"/>
              <a:pathLst>
                <a:path w="2977515" h="5757926">
                  <a:moveTo>
                    <a:pt x="1437005" y="5757926"/>
                  </a:moveTo>
                  <a:cubicBezTo>
                    <a:pt x="935355" y="5757926"/>
                    <a:pt x="570484" y="5625465"/>
                    <a:pt x="342265" y="5360670"/>
                  </a:cubicBezTo>
                  <a:cubicBezTo>
                    <a:pt x="114046" y="5095875"/>
                    <a:pt x="0" y="4696587"/>
                    <a:pt x="0" y="4162679"/>
                  </a:cubicBezTo>
                  <a:lnTo>
                    <a:pt x="0" y="3568446"/>
                  </a:lnTo>
                  <a:lnTo>
                    <a:pt x="1165733" y="3568446"/>
                  </a:lnTo>
                  <a:lnTo>
                    <a:pt x="1165733" y="4165854"/>
                  </a:lnTo>
                  <a:cubicBezTo>
                    <a:pt x="1165733" y="4316603"/>
                    <a:pt x="1184529" y="4444111"/>
                    <a:pt x="1222248" y="4548505"/>
                  </a:cubicBezTo>
                  <a:cubicBezTo>
                    <a:pt x="1259840" y="4652899"/>
                    <a:pt x="1344422" y="4705096"/>
                    <a:pt x="1475740" y="4705096"/>
                  </a:cubicBezTo>
                  <a:cubicBezTo>
                    <a:pt x="1609217" y="4705096"/>
                    <a:pt x="1694180" y="4648581"/>
                    <a:pt x="1730883" y="4535551"/>
                  </a:cubicBezTo>
                  <a:cubicBezTo>
                    <a:pt x="1767459" y="4422521"/>
                    <a:pt x="1785747" y="4237990"/>
                    <a:pt x="1785747" y="3981704"/>
                  </a:cubicBezTo>
                  <a:lnTo>
                    <a:pt x="1785747" y="3839591"/>
                  </a:lnTo>
                  <a:cubicBezTo>
                    <a:pt x="1785747" y="3643757"/>
                    <a:pt x="1752854" y="3472561"/>
                    <a:pt x="1687322" y="3326130"/>
                  </a:cubicBezTo>
                  <a:cubicBezTo>
                    <a:pt x="1621663" y="3179699"/>
                    <a:pt x="1493012" y="3106547"/>
                    <a:pt x="1301369" y="3106547"/>
                  </a:cubicBezTo>
                  <a:cubicBezTo>
                    <a:pt x="1277620" y="3106547"/>
                    <a:pt x="1256665" y="3107055"/>
                    <a:pt x="1238377" y="3108198"/>
                  </a:cubicBezTo>
                  <a:cubicBezTo>
                    <a:pt x="1220089" y="3109341"/>
                    <a:pt x="1204468" y="3110865"/>
                    <a:pt x="1191514" y="3113024"/>
                  </a:cubicBezTo>
                  <a:lnTo>
                    <a:pt x="1191514" y="2092579"/>
                  </a:lnTo>
                  <a:cubicBezTo>
                    <a:pt x="1387348" y="2092579"/>
                    <a:pt x="1537081" y="2049018"/>
                    <a:pt x="1640459" y="1961769"/>
                  </a:cubicBezTo>
                  <a:cubicBezTo>
                    <a:pt x="1743837" y="1874520"/>
                    <a:pt x="1795526" y="1728724"/>
                    <a:pt x="1795526" y="1524254"/>
                  </a:cubicBezTo>
                  <a:cubicBezTo>
                    <a:pt x="1795526" y="1203452"/>
                    <a:pt x="1702943" y="1043051"/>
                    <a:pt x="1517777" y="1043051"/>
                  </a:cubicBezTo>
                  <a:cubicBezTo>
                    <a:pt x="1397254" y="1043051"/>
                    <a:pt x="1315974" y="1089914"/>
                    <a:pt x="1273937" y="1183513"/>
                  </a:cubicBezTo>
                  <a:cubicBezTo>
                    <a:pt x="1231900" y="1277112"/>
                    <a:pt x="1210945" y="1396111"/>
                    <a:pt x="1210945" y="1540383"/>
                  </a:cubicBezTo>
                  <a:lnTo>
                    <a:pt x="1210945" y="1711579"/>
                  </a:lnTo>
                  <a:lnTo>
                    <a:pt x="35560" y="1711579"/>
                  </a:lnTo>
                  <a:cubicBezTo>
                    <a:pt x="33401" y="1685798"/>
                    <a:pt x="31750" y="1654556"/>
                    <a:pt x="30734" y="1617980"/>
                  </a:cubicBezTo>
                  <a:cubicBezTo>
                    <a:pt x="29591" y="1581404"/>
                    <a:pt x="29083" y="1545844"/>
                    <a:pt x="29083" y="1511427"/>
                  </a:cubicBezTo>
                  <a:cubicBezTo>
                    <a:pt x="29083" y="990473"/>
                    <a:pt x="150749" y="608330"/>
                    <a:pt x="393954" y="364998"/>
                  </a:cubicBezTo>
                  <a:cubicBezTo>
                    <a:pt x="637286" y="121666"/>
                    <a:pt x="1009650" y="0"/>
                    <a:pt x="1511300" y="0"/>
                  </a:cubicBezTo>
                  <a:cubicBezTo>
                    <a:pt x="2480056" y="0"/>
                    <a:pt x="2964561" y="503809"/>
                    <a:pt x="2964561" y="1511300"/>
                  </a:cubicBezTo>
                  <a:cubicBezTo>
                    <a:pt x="2964561" y="1791208"/>
                    <a:pt x="2926842" y="2022094"/>
                    <a:pt x="2851531" y="2203958"/>
                  </a:cubicBezTo>
                  <a:cubicBezTo>
                    <a:pt x="2776093" y="2385949"/>
                    <a:pt x="2636266" y="2513457"/>
                    <a:pt x="2431796" y="2586609"/>
                  </a:cubicBezTo>
                  <a:cubicBezTo>
                    <a:pt x="2593213" y="2664079"/>
                    <a:pt x="2712720" y="2763139"/>
                    <a:pt x="2790190" y="2883662"/>
                  </a:cubicBezTo>
                  <a:cubicBezTo>
                    <a:pt x="2867660" y="3004312"/>
                    <a:pt x="2918206" y="3153918"/>
                    <a:pt x="2941955" y="3332607"/>
                  </a:cubicBezTo>
                  <a:cubicBezTo>
                    <a:pt x="2965577" y="3511296"/>
                    <a:pt x="2977515" y="3727704"/>
                    <a:pt x="2977515" y="3981704"/>
                  </a:cubicBezTo>
                  <a:cubicBezTo>
                    <a:pt x="2977515" y="4550029"/>
                    <a:pt x="2858516" y="4988179"/>
                    <a:pt x="2620645" y="5296027"/>
                  </a:cubicBezTo>
                  <a:cubicBezTo>
                    <a:pt x="2382647" y="5604002"/>
                    <a:pt x="1988185" y="5757926"/>
                    <a:pt x="1437005" y="5757926"/>
                  </a:cubicBezTo>
                  <a:close/>
                </a:path>
              </a:pathLst>
            </a:custGeom>
            <a:solidFill>
              <a:srgbClr val="043F7C"/>
            </a:solidFill>
            <a:ln w="12700">
              <a:solidFill>
                <a:srgbClr val="000000"/>
              </a:solidFill>
            </a:ln>
          </p:spPr>
          <p:txBody>
            <a:bodyPr/>
            <a:lstStyle/>
            <a:p>
              <a:endParaRPr lang="en-US" dirty="0"/>
            </a:p>
          </p:txBody>
        </p:sp>
      </p:grpSp>
      <p:sp>
        <p:nvSpPr>
          <p:cNvPr id="27" name="TextBox 27"/>
          <p:cNvSpPr txBox="1"/>
          <p:nvPr/>
        </p:nvSpPr>
        <p:spPr>
          <a:xfrm>
            <a:off x="1950663" y="4553296"/>
            <a:ext cx="3709573" cy="3770904"/>
          </a:xfrm>
          <a:prstGeom prst="rect">
            <a:avLst/>
          </a:prstGeom>
        </p:spPr>
        <p:txBody>
          <a:bodyPr wrap="square" lIns="0" tIns="0" rIns="0" bIns="0" rtlCol="0" anchor="t">
            <a:spAutoFit/>
          </a:bodyPr>
          <a:lstStyle/>
          <a:p>
            <a:pPr marL="503028" lvl="1" indent="-251514">
              <a:lnSpc>
                <a:spcPts val="3261"/>
              </a:lnSpc>
              <a:buFont typeface="Arial"/>
              <a:buChar char="•"/>
            </a:pPr>
            <a:r>
              <a:rPr lang="en-US" sz="2329" dirty="0">
                <a:solidFill>
                  <a:srgbClr val="000000"/>
                </a:solidFill>
                <a:latin typeface="Arimo"/>
              </a:rPr>
              <a:t>Approach the smart mirror; motion sensors initiate engagement.</a:t>
            </a:r>
          </a:p>
          <a:p>
            <a:pPr marL="251514" lvl="1">
              <a:lnSpc>
                <a:spcPts val="3261"/>
              </a:lnSpc>
            </a:pPr>
            <a:endParaRPr lang="en-US" sz="2329" dirty="0">
              <a:solidFill>
                <a:srgbClr val="000000"/>
              </a:solidFill>
              <a:latin typeface="Arimo"/>
            </a:endParaRPr>
          </a:p>
          <a:p>
            <a:pPr marL="503028" lvl="1" indent="-251514">
              <a:lnSpc>
                <a:spcPts val="3261"/>
              </a:lnSpc>
              <a:buFont typeface="Arial"/>
              <a:buChar char="•"/>
            </a:pPr>
            <a:r>
              <a:rPr lang="en-US" sz="2329" dirty="0">
                <a:solidFill>
                  <a:srgbClr val="000000"/>
                </a:solidFill>
                <a:latin typeface="Arimo"/>
              </a:rPr>
              <a:t>Navigate the interface effortlessly through touch gestures or voice commands.</a:t>
            </a:r>
          </a:p>
          <a:p>
            <a:pPr algn="ctr">
              <a:lnSpc>
                <a:spcPts val="3261"/>
              </a:lnSpc>
            </a:pPr>
            <a:endParaRPr lang="en-US" sz="2329" dirty="0">
              <a:solidFill>
                <a:srgbClr val="000000"/>
              </a:solidFill>
              <a:latin typeface="Arimo"/>
            </a:endParaRPr>
          </a:p>
        </p:txBody>
      </p:sp>
      <p:sp>
        <p:nvSpPr>
          <p:cNvPr id="28" name="TextBox 28"/>
          <p:cNvSpPr txBox="1"/>
          <p:nvPr/>
        </p:nvSpPr>
        <p:spPr>
          <a:xfrm>
            <a:off x="2105012" y="3608632"/>
            <a:ext cx="3024922" cy="431954"/>
          </a:xfrm>
          <a:prstGeom prst="rect">
            <a:avLst/>
          </a:prstGeom>
        </p:spPr>
        <p:txBody>
          <a:bodyPr lIns="0" tIns="0" rIns="0" bIns="0" rtlCol="0" anchor="t">
            <a:spAutoFit/>
          </a:bodyPr>
          <a:lstStyle/>
          <a:p>
            <a:pPr algn="ctr">
              <a:lnSpc>
                <a:spcPts val="3491"/>
              </a:lnSpc>
            </a:pPr>
            <a:r>
              <a:rPr lang="en-US" sz="2493" dirty="0">
                <a:solidFill>
                  <a:srgbClr val="000000"/>
                </a:solidFill>
                <a:latin typeface="Arimo Bold"/>
              </a:rPr>
              <a:t>User </a:t>
            </a:r>
            <a:r>
              <a:rPr lang="en-US" sz="2493" dirty="0" err="1">
                <a:solidFill>
                  <a:srgbClr val="000000"/>
                </a:solidFill>
                <a:latin typeface="Arimo Bold"/>
              </a:rPr>
              <a:t>Interacation</a:t>
            </a:r>
            <a:endParaRPr lang="en-US" sz="2493" dirty="0">
              <a:solidFill>
                <a:srgbClr val="000000"/>
              </a:solidFill>
              <a:latin typeface="Arimo Bold"/>
            </a:endParaRPr>
          </a:p>
        </p:txBody>
      </p:sp>
      <p:sp>
        <p:nvSpPr>
          <p:cNvPr id="29" name="TextBox 29"/>
          <p:cNvSpPr txBox="1"/>
          <p:nvPr/>
        </p:nvSpPr>
        <p:spPr>
          <a:xfrm>
            <a:off x="7299610" y="2911416"/>
            <a:ext cx="4358699" cy="870104"/>
          </a:xfrm>
          <a:prstGeom prst="rect">
            <a:avLst/>
          </a:prstGeom>
        </p:spPr>
        <p:txBody>
          <a:bodyPr lIns="0" tIns="0" rIns="0" bIns="0" rtlCol="0" anchor="t">
            <a:spAutoFit/>
          </a:bodyPr>
          <a:lstStyle/>
          <a:p>
            <a:pPr algn="ctr">
              <a:lnSpc>
                <a:spcPts val="3491"/>
              </a:lnSpc>
            </a:pPr>
            <a:r>
              <a:rPr lang="en-US" sz="2493">
                <a:solidFill>
                  <a:srgbClr val="000000"/>
                </a:solidFill>
                <a:latin typeface="Arimo Bold"/>
              </a:rPr>
              <a:t>Enhanced Shopping Experience:</a:t>
            </a:r>
          </a:p>
        </p:txBody>
      </p:sp>
      <p:sp>
        <p:nvSpPr>
          <p:cNvPr id="30" name="TextBox 30"/>
          <p:cNvSpPr txBox="1"/>
          <p:nvPr/>
        </p:nvSpPr>
        <p:spPr>
          <a:xfrm>
            <a:off x="13209432" y="5086549"/>
            <a:ext cx="4489811" cy="3449599"/>
          </a:xfrm>
          <a:prstGeom prst="rect">
            <a:avLst/>
          </a:prstGeom>
        </p:spPr>
        <p:txBody>
          <a:bodyPr lIns="0" tIns="0" rIns="0" bIns="0" rtlCol="0" anchor="t">
            <a:spAutoFit/>
          </a:bodyPr>
          <a:lstStyle/>
          <a:p>
            <a:pPr marL="521078" lvl="1" indent="-260539">
              <a:lnSpc>
                <a:spcPts val="3378"/>
              </a:lnSpc>
              <a:buFont typeface="Arial"/>
              <a:buChar char="•"/>
            </a:pPr>
            <a:r>
              <a:rPr lang="en-US" sz="2413" dirty="0">
                <a:solidFill>
                  <a:srgbClr val="000000"/>
                </a:solidFill>
                <a:latin typeface="Arimo"/>
              </a:rPr>
              <a:t>Personalized post-purchase assistance.</a:t>
            </a:r>
          </a:p>
          <a:p>
            <a:pPr marL="521078" lvl="1" indent="-260539">
              <a:lnSpc>
                <a:spcPts val="3378"/>
              </a:lnSpc>
              <a:buFont typeface="Arial"/>
              <a:buChar char="•"/>
            </a:pPr>
            <a:r>
              <a:rPr lang="en-US" sz="2413" dirty="0">
                <a:solidFill>
                  <a:srgbClr val="000000"/>
                </a:solidFill>
                <a:latin typeface="Arimo"/>
              </a:rPr>
              <a:t>Initiate a secure checkout process, review selections, and place orders.</a:t>
            </a:r>
          </a:p>
          <a:p>
            <a:pPr marL="521078" lvl="1" indent="-260539">
              <a:lnSpc>
                <a:spcPts val="3378"/>
              </a:lnSpc>
              <a:buFont typeface="Arial"/>
              <a:buChar char="•"/>
            </a:pPr>
            <a:r>
              <a:rPr lang="en-US" sz="2413" dirty="0">
                <a:solidFill>
                  <a:srgbClr val="000000"/>
                </a:solidFill>
                <a:latin typeface="Arimo"/>
              </a:rPr>
              <a:t>Access delivery information and track order status.</a:t>
            </a:r>
          </a:p>
          <a:p>
            <a:pPr algn="ctr">
              <a:lnSpc>
                <a:spcPts val="3378"/>
              </a:lnSpc>
            </a:pPr>
            <a:endParaRPr lang="en-US" sz="2413" dirty="0">
              <a:solidFill>
                <a:srgbClr val="000000"/>
              </a:solidFill>
              <a:latin typeface="Arimo"/>
            </a:endParaRPr>
          </a:p>
        </p:txBody>
      </p:sp>
      <p:sp>
        <p:nvSpPr>
          <p:cNvPr id="31" name="TextBox 31"/>
          <p:cNvSpPr txBox="1"/>
          <p:nvPr/>
        </p:nvSpPr>
        <p:spPr>
          <a:xfrm>
            <a:off x="13488931" y="3743200"/>
            <a:ext cx="3562395" cy="870104"/>
          </a:xfrm>
          <a:prstGeom prst="rect">
            <a:avLst/>
          </a:prstGeom>
        </p:spPr>
        <p:txBody>
          <a:bodyPr lIns="0" tIns="0" rIns="0" bIns="0" rtlCol="0" anchor="t">
            <a:spAutoFit/>
          </a:bodyPr>
          <a:lstStyle/>
          <a:p>
            <a:pPr algn="ctr">
              <a:lnSpc>
                <a:spcPts val="3491"/>
              </a:lnSpc>
            </a:pPr>
            <a:r>
              <a:rPr lang="en-US" sz="2493" dirty="0">
                <a:solidFill>
                  <a:srgbClr val="000000"/>
                </a:solidFill>
                <a:latin typeface="Arimo Bold"/>
              </a:rPr>
              <a:t>Post-Purchase Support:</a:t>
            </a:r>
          </a:p>
        </p:txBody>
      </p:sp>
      <p:sp>
        <p:nvSpPr>
          <p:cNvPr id="32" name="TextBox 32"/>
          <p:cNvSpPr txBox="1"/>
          <p:nvPr/>
        </p:nvSpPr>
        <p:spPr>
          <a:xfrm>
            <a:off x="8003305" y="4325541"/>
            <a:ext cx="3042447" cy="4617290"/>
          </a:xfrm>
          <a:prstGeom prst="rect">
            <a:avLst/>
          </a:prstGeom>
        </p:spPr>
        <p:txBody>
          <a:bodyPr lIns="0" tIns="0" rIns="0" bIns="0" rtlCol="0" anchor="t">
            <a:spAutoFit/>
          </a:bodyPr>
          <a:lstStyle/>
          <a:p>
            <a:pPr marL="503028" lvl="1" indent="-251514">
              <a:lnSpc>
                <a:spcPts val="3261"/>
              </a:lnSpc>
              <a:buFont typeface="Arial"/>
              <a:buChar char="•"/>
            </a:pPr>
            <a:r>
              <a:rPr lang="en-US" sz="2329" dirty="0" err="1">
                <a:solidFill>
                  <a:srgbClr val="000000"/>
                </a:solidFill>
                <a:latin typeface="Arimo"/>
              </a:rPr>
              <a:t>Opt</a:t>
            </a:r>
            <a:r>
              <a:rPr lang="en-US" sz="2329" dirty="0">
                <a:solidFill>
                  <a:srgbClr val="000000"/>
                </a:solidFill>
                <a:latin typeface="Arimo"/>
              </a:rPr>
              <a:t> for "Virtual Try-on</a:t>
            </a:r>
          </a:p>
          <a:p>
            <a:pPr marL="503028" lvl="1" indent="-251514">
              <a:lnSpc>
                <a:spcPts val="3261"/>
              </a:lnSpc>
              <a:buFont typeface="Arial"/>
              <a:buChar char="•"/>
            </a:pPr>
            <a:r>
              <a:rPr lang="en-US" sz="2329" dirty="0">
                <a:solidFill>
                  <a:srgbClr val="000000"/>
                </a:solidFill>
                <a:latin typeface="Arimo"/>
              </a:rPr>
              <a:t>Engage in dynamic conversations with the chatbot.</a:t>
            </a:r>
          </a:p>
          <a:p>
            <a:pPr>
              <a:lnSpc>
                <a:spcPts val="3261"/>
              </a:lnSpc>
            </a:pPr>
            <a:endParaRPr lang="en-US" sz="2329" dirty="0">
              <a:solidFill>
                <a:srgbClr val="000000"/>
              </a:solidFill>
              <a:latin typeface="Arimo"/>
            </a:endParaRPr>
          </a:p>
          <a:p>
            <a:pPr marL="503028" lvl="1" indent="-251514">
              <a:lnSpc>
                <a:spcPts val="3261"/>
              </a:lnSpc>
              <a:buFont typeface="Arial"/>
              <a:buChar char="•"/>
            </a:pPr>
            <a:r>
              <a:rPr lang="en-US" sz="2329" dirty="0">
                <a:solidFill>
                  <a:srgbClr val="000000"/>
                </a:solidFill>
                <a:latin typeface="Arimo"/>
              </a:rPr>
              <a:t>Select an outfit to trigger real-time price comparison.</a:t>
            </a:r>
          </a:p>
          <a:p>
            <a:pPr>
              <a:lnSpc>
                <a:spcPts val="3261"/>
              </a:lnSpc>
            </a:pPr>
            <a:r>
              <a:rPr lang="en-US" sz="2329" dirty="0">
                <a:solidFill>
                  <a:srgbClr val="000000"/>
                </a:solidFill>
                <a:latin typeface="Arimo"/>
              </a:rPr>
              <a:t> </a:t>
            </a:r>
          </a:p>
          <a:p>
            <a:pPr algn="ctr">
              <a:lnSpc>
                <a:spcPts val="3261"/>
              </a:lnSpc>
            </a:pPr>
            <a:endParaRPr lang="en-US" sz="2329" dirty="0">
              <a:solidFill>
                <a:srgbClr val="000000"/>
              </a:solidFill>
              <a:latin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577C"/>
        </a:solidFill>
        <a:effectLst/>
      </p:bgPr>
    </p:bg>
    <p:spTree>
      <p:nvGrpSpPr>
        <p:cNvPr id="1" name=""/>
        <p:cNvGrpSpPr/>
        <p:nvPr/>
      </p:nvGrpSpPr>
      <p:grpSpPr>
        <a:xfrm>
          <a:off x="0" y="0"/>
          <a:ext cx="0" cy="0"/>
          <a:chOff x="0" y="0"/>
          <a:chExt cx="0" cy="0"/>
        </a:xfrm>
      </p:grpSpPr>
      <p:sp>
        <p:nvSpPr>
          <p:cNvPr id="3" name="TextBox 3"/>
          <p:cNvSpPr txBox="1"/>
          <p:nvPr/>
        </p:nvSpPr>
        <p:spPr>
          <a:xfrm>
            <a:off x="647309" y="306591"/>
            <a:ext cx="12721682" cy="765659"/>
          </a:xfrm>
          <a:prstGeom prst="rect">
            <a:avLst/>
          </a:prstGeom>
        </p:spPr>
        <p:txBody>
          <a:bodyPr lIns="0" tIns="0" rIns="0" bIns="0" rtlCol="0" anchor="t">
            <a:spAutoFit/>
          </a:bodyPr>
          <a:lstStyle/>
          <a:p>
            <a:pPr marL="0" lvl="0" indent="0">
              <a:lnSpc>
                <a:spcPts val="6726"/>
              </a:lnSpc>
              <a:spcBef>
                <a:spcPct val="0"/>
              </a:spcBef>
            </a:pPr>
            <a:r>
              <a:rPr lang="en-US" sz="4873" spc="477" dirty="0">
                <a:solidFill>
                  <a:srgbClr val="FFFFFF"/>
                </a:solidFill>
                <a:latin typeface="Montserrat Classic"/>
              </a:rPr>
              <a:t>- CHATBOT INTEGRATION</a:t>
            </a:r>
          </a:p>
        </p:txBody>
      </p:sp>
      <p:grpSp>
        <p:nvGrpSpPr>
          <p:cNvPr id="4" name="Group 4"/>
          <p:cNvGrpSpPr/>
          <p:nvPr/>
        </p:nvGrpSpPr>
        <p:grpSpPr>
          <a:xfrm>
            <a:off x="8449981" y="1976346"/>
            <a:ext cx="9838019" cy="1433348"/>
            <a:chOff x="0" y="0"/>
            <a:chExt cx="13117359" cy="1911131"/>
          </a:xfrm>
        </p:grpSpPr>
        <p:sp>
          <p:nvSpPr>
            <p:cNvPr id="5" name="Freeform 5"/>
            <p:cNvSpPr/>
            <p:nvPr/>
          </p:nvSpPr>
          <p:spPr>
            <a:xfrm>
              <a:off x="0" y="0"/>
              <a:ext cx="13117382" cy="1911071"/>
            </a:xfrm>
            <a:custGeom>
              <a:avLst/>
              <a:gdLst/>
              <a:ahLst/>
              <a:cxnLst/>
              <a:rect l="l" t="t" r="r" b="b"/>
              <a:pathLst>
                <a:path w="13117382" h="1911071">
                  <a:moveTo>
                    <a:pt x="0" y="0"/>
                  </a:moveTo>
                  <a:lnTo>
                    <a:pt x="13117382" y="0"/>
                  </a:lnTo>
                  <a:lnTo>
                    <a:pt x="13117382" y="1911071"/>
                  </a:lnTo>
                  <a:lnTo>
                    <a:pt x="0" y="1911071"/>
                  </a:lnTo>
                  <a:close/>
                </a:path>
              </a:pathLst>
            </a:custGeom>
            <a:solidFill>
              <a:srgbClr val="FFFFFF"/>
            </a:solidFill>
          </p:spPr>
        </p:sp>
        <p:sp>
          <p:nvSpPr>
            <p:cNvPr id="6" name="TextBox 6"/>
            <p:cNvSpPr txBox="1"/>
            <p:nvPr/>
          </p:nvSpPr>
          <p:spPr>
            <a:xfrm>
              <a:off x="0" y="-9525"/>
              <a:ext cx="13117359" cy="1920656"/>
            </a:xfrm>
            <a:prstGeom prst="rect">
              <a:avLst/>
            </a:prstGeom>
          </p:spPr>
          <p:txBody>
            <a:bodyPr lIns="254000" tIns="254000" rIns="254000" bIns="254000" rtlCol="0" anchor="ctr"/>
            <a:lstStyle/>
            <a:p>
              <a:pPr algn="ctr">
                <a:lnSpc>
                  <a:spcPts val="3720"/>
                </a:lnSpc>
              </a:pPr>
              <a:r>
                <a:rPr lang="en-US" sz="2800" spc="759" dirty="0">
                  <a:solidFill>
                    <a:srgbClr val="100F0D"/>
                  </a:solidFill>
                  <a:latin typeface="DM Sans"/>
                </a:rPr>
                <a:t>MOTION</a:t>
              </a:r>
              <a:r>
                <a:rPr lang="en-US" sz="3100" spc="759" dirty="0">
                  <a:solidFill>
                    <a:srgbClr val="100F0D"/>
                  </a:solidFill>
                  <a:latin typeface="DM Sans"/>
                </a:rPr>
                <a:t> SENSOR ACTIVATE CHATBOT </a:t>
              </a:r>
            </a:p>
          </p:txBody>
        </p:sp>
      </p:grpSp>
      <p:grpSp>
        <p:nvGrpSpPr>
          <p:cNvPr id="7" name="Group 7"/>
          <p:cNvGrpSpPr/>
          <p:nvPr/>
        </p:nvGrpSpPr>
        <p:grpSpPr>
          <a:xfrm>
            <a:off x="8449981" y="5657671"/>
            <a:ext cx="9838019" cy="1172850"/>
            <a:chOff x="0" y="0"/>
            <a:chExt cx="13117359" cy="1563800"/>
          </a:xfrm>
        </p:grpSpPr>
        <p:sp>
          <p:nvSpPr>
            <p:cNvPr id="8" name="Freeform 8"/>
            <p:cNvSpPr/>
            <p:nvPr/>
          </p:nvSpPr>
          <p:spPr>
            <a:xfrm>
              <a:off x="0" y="0"/>
              <a:ext cx="13117314" cy="1563751"/>
            </a:xfrm>
            <a:custGeom>
              <a:avLst/>
              <a:gdLst/>
              <a:ahLst/>
              <a:cxnLst/>
              <a:rect l="l" t="t" r="r" b="b"/>
              <a:pathLst>
                <a:path w="13117314" h="1563751">
                  <a:moveTo>
                    <a:pt x="0" y="0"/>
                  </a:moveTo>
                  <a:lnTo>
                    <a:pt x="13117314" y="0"/>
                  </a:lnTo>
                  <a:lnTo>
                    <a:pt x="13117314" y="1563751"/>
                  </a:lnTo>
                  <a:lnTo>
                    <a:pt x="0" y="1563751"/>
                  </a:lnTo>
                  <a:close/>
                </a:path>
              </a:pathLst>
            </a:custGeom>
            <a:solidFill>
              <a:srgbClr val="FFFFFF"/>
            </a:solidFill>
          </p:spPr>
        </p:sp>
        <p:sp>
          <p:nvSpPr>
            <p:cNvPr id="9" name="TextBox 9"/>
            <p:cNvSpPr txBox="1"/>
            <p:nvPr/>
          </p:nvSpPr>
          <p:spPr>
            <a:xfrm>
              <a:off x="0" y="-9525"/>
              <a:ext cx="13117359" cy="1573325"/>
            </a:xfrm>
            <a:prstGeom prst="rect">
              <a:avLst/>
            </a:prstGeom>
          </p:spPr>
          <p:txBody>
            <a:bodyPr lIns="254000" tIns="254000" rIns="254000" bIns="254000" rtlCol="0" anchor="ctr"/>
            <a:lstStyle/>
            <a:p>
              <a:pPr algn="ctr">
                <a:lnSpc>
                  <a:spcPts val="3720"/>
                </a:lnSpc>
              </a:pPr>
              <a:r>
                <a:rPr lang="en-US" sz="2800" spc="759" dirty="0">
                  <a:solidFill>
                    <a:srgbClr val="100F0D"/>
                  </a:solidFill>
                  <a:latin typeface="DM Sans" pitchFamily="2" charset="0"/>
                </a:rPr>
                <a:t>RECOMMEND USER ABOUT PRICES AND SIMILAR ITEMS</a:t>
              </a:r>
            </a:p>
          </p:txBody>
        </p:sp>
      </p:grpSp>
      <p:grpSp>
        <p:nvGrpSpPr>
          <p:cNvPr id="10" name="Group 10"/>
          <p:cNvGrpSpPr/>
          <p:nvPr/>
        </p:nvGrpSpPr>
        <p:grpSpPr>
          <a:xfrm>
            <a:off x="8449981" y="7506796"/>
            <a:ext cx="9838019" cy="1172850"/>
            <a:chOff x="0" y="0"/>
            <a:chExt cx="13117359" cy="1563800"/>
          </a:xfrm>
        </p:grpSpPr>
        <p:sp>
          <p:nvSpPr>
            <p:cNvPr id="11" name="Freeform 11"/>
            <p:cNvSpPr/>
            <p:nvPr/>
          </p:nvSpPr>
          <p:spPr>
            <a:xfrm>
              <a:off x="0" y="0"/>
              <a:ext cx="13117382" cy="1563751"/>
            </a:xfrm>
            <a:custGeom>
              <a:avLst/>
              <a:gdLst/>
              <a:ahLst/>
              <a:cxnLst/>
              <a:rect l="l" t="t" r="r" b="b"/>
              <a:pathLst>
                <a:path w="13117382" h="1563751">
                  <a:moveTo>
                    <a:pt x="0" y="0"/>
                  </a:moveTo>
                  <a:lnTo>
                    <a:pt x="13117382" y="0"/>
                  </a:lnTo>
                  <a:lnTo>
                    <a:pt x="13117382" y="1563751"/>
                  </a:lnTo>
                  <a:lnTo>
                    <a:pt x="0" y="1563751"/>
                  </a:lnTo>
                  <a:close/>
                </a:path>
              </a:pathLst>
            </a:custGeom>
            <a:solidFill>
              <a:srgbClr val="FFFFFF"/>
            </a:solidFill>
          </p:spPr>
        </p:sp>
        <p:sp>
          <p:nvSpPr>
            <p:cNvPr id="12" name="TextBox 12"/>
            <p:cNvSpPr txBox="1"/>
            <p:nvPr/>
          </p:nvSpPr>
          <p:spPr>
            <a:xfrm>
              <a:off x="0" y="-9525"/>
              <a:ext cx="13117359" cy="1573325"/>
            </a:xfrm>
            <a:prstGeom prst="rect">
              <a:avLst/>
            </a:prstGeom>
          </p:spPr>
          <p:txBody>
            <a:bodyPr lIns="254000" tIns="254000" rIns="254000" bIns="254000" rtlCol="0" anchor="ctr"/>
            <a:lstStyle/>
            <a:p>
              <a:pPr algn="ctr">
                <a:lnSpc>
                  <a:spcPts val="3720"/>
                </a:lnSpc>
              </a:pPr>
              <a:endParaRPr lang="en-US" sz="3100" spc="759" dirty="0">
                <a:solidFill>
                  <a:srgbClr val="100F0D"/>
                </a:solidFill>
                <a:latin typeface="DM Sans"/>
              </a:endParaRPr>
            </a:p>
          </p:txBody>
        </p:sp>
      </p:grpSp>
      <p:grpSp>
        <p:nvGrpSpPr>
          <p:cNvPr id="13" name="Group 13"/>
          <p:cNvGrpSpPr/>
          <p:nvPr/>
        </p:nvGrpSpPr>
        <p:grpSpPr>
          <a:xfrm>
            <a:off x="8449981" y="3732248"/>
            <a:ext cx="9838019" cy="1393283"/>
            <a:chOff x="0" y="-9525"/>
            <a:chExt cx="13117359" cy="1509566"/>
          </a:xfrm>
        </p:grpSpPr>
        <p:sp>
          <p:nvSpPr>
            <p:cNvPr id="14" name="Freeform 14"/>
            <p:cNvSpPr/>
            <p:nvPr/>
          </p:nvSpPr>
          <p:spPr>
            <a:xfrm>
              <a:off x="0" y="0"/>
              <a:ext cx="13117314" cy="1499995"/>
            </a:xfrm>
            <a:custGeom>
              <a:avLst/>
              <a:gdLst/>
              <a:ahLst/>
              <a:cxnLst/>
              <a:rect l="l" t="t" r="r" b="b"/>
              <a:pathLst>
                <a:path w="13117314" h="1499994">
                  <a:moveTo>
                    <a:pt x="0" y="0"/>
                  </a:moveTo>
                  <a:lnTo>
                    <a:pt x="13117314" y="0"/>
                  </a:lnTo>
                  <a:lnTo>
                    <a:pt x="13117314" y="1499994"/>
                  </a:lnTo>
                  <a:lnTo>
                    <a:pt x="0" y="1499994"/>
                  </a:lnTo>
                  <a:close/>
                </a:path>
              </a:pathLst>
            </a:custGeom>
            <a:solidFill>
              <a:srgbClr val="FFFFFF"/>
            </a:solidFill>
          </p:spPr>
          <p:txBody>
            <a:bodyPr/>
            <a:lstStyle/>
            <a:p>
              <a:endParaRPr lang="en-US" dirty="0"/>
            </a:p>
          </p:txBody>
        </p:sp>
        <p:sp>
          <p:nvSpPr>
            <p:cNvPr id="15" name="TextBox 15"/>
            <p:cNvSpPr txBox="1"/>
            <p:nvPr/>
          </p:nvSpPr>
          <p:spPr>
            <a:xfrm>
              <a:off x="0" y="-9525"/>
              <a:ext cx="13117359" cy="1509566"/>
            </a:xfrm>
            <a:prstGeom prst="rect">
              <a:avLst/>
            </a:prstGeom>
          </p:spPr>
          <p:txBody>
            <a:bodyPr lIns="254000" tIns="254000" rIns="254000" bIns="254000" rtlCol="0" anchor="ctr"/>
            <a:lstStyle/>
            <a:p>
              <a:pPr marL="0" lvl="0" indent="0" algn="ctr">
                <a:lnSpc>
                  <a:spcPts val="3720"/>
                </a:lnSpc>
                <a:spcBef>
                  <a:spcPct val="0"/>
                </a:spcBef>
              </a:pPr>
              <a:r>
                <a:rPr lang="en-US" sz="3200" b="0" i="0" spc="300" dirty="0">
                  <a:solidFill>
                    <a:srgbClr val="374151"/>
                  </a:solidFill>
                  <a:effectLst/>
                  <a:latin typeface="DM Sans" pitchFamily="2" charset="0"/>
                </a:rPr>
                <a:t>ADDRESSES USER QUERIES ABOUT PRODUCT DETAILS</a:t>
              </a:r>
              <a:endParaRPr lang="en-US" sz="3100" spc="300" dirty="0">
                <a:solidFill>
                  <a:srgbClr val="100F0D"/>
                </a:solidFill>
                <a:latin typeface="DM Sans" pitchFamily="2" charset="0"/>
              </a:endParaRPr>
            </a:p>
          </p:txBody>
        </p:sp>
      </p:grpSp>
      <p:sp>
        <p:nvSpPr>
          <p:cNvPr id="16" name="Freeform 16"/>
          <p:cNvSpPr/>
          <p:nvPr/>
        </p:nvSpPr>
        <p:spPr>
          <a:xfrm>
            <a:off x="3443036" y="6244096"/>
            <a:ext cx="2996313" cy="2996313"/>
          </a:xfrm>
          <a:custGeom>
            <a:avLst/>
            <a:gdLst/>
            <a:ahLst/>
            <a:cxnLst/>
            <a:rect l="l" t="t" r="r" b="b"/>
            <a:pathLst>
              <a:path w="2996313" h="2996313">
                <a:moveTo>
                  <a:pt x="0" y="0"/>
                </a:moveTo>
                <a:lnTo>
                  <a:pt x="2996313" y="0"/>
                </a:lnTo>
                <a:lnTo>
                  <a:pt x="2996313" y="2996313"/>
                </a:lnTo>
                <a:lnTo>
                  <a:pt x="0" y="2996313"/>
                </a:lnTo>
                <a:lnTo>
                  <a:pt x="0" y="0"/>
                </a:lnTo>
                <a:close/>
              </a:path>
            </a:pathLst>
          </a:custGeom>
          <a:blipFill>
            <a:blip r:embed="rId2"/>
            <a:stretch>
              <a:fillRect/>
            </a:stretch>
          </a:blipFill>
        </p:spPr>
      </p:sp>
      <p:sp>
        <p:nvSpPr>
          <p:cNvPr id="17" name="Freeform 17"/>
          <p:cNvSpPr/>
          <p:nvPr/>
        </p:nvSpPr>
        <p:spPr>
          <a:xfrm>
            <a:off x="1028700" y="3871808"/>
            <a:ext cx="2989563" cy="2559814"/>
          </a:xfrm>
          <a:custGeom>
            <a:avLst/>
            <a:gdLst/>
            <a:ahLst/>
            <a:cxnLst/>
            <a:rect l="l" t="t" r="r" b="b"/>
            <a:pathLst>
              <a:path w="2989563" h="2559814">
                <a:moveTo>
                  <a:pt x="0" y="0"/>
                </a:moveTo>
                <a:lnTo>
                  <a:pt x="2989563" y="0"/>
                </a:lnTo>
                <a:lnTo>
                  <a:pt x="2989563" y="2559813"/>
                </a:lnTo>
                <a:lnTo>
                  <a:pt x="0" y="25598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TextBox 18"/>
          <p:cNvSpPr txBox="1"/>
          <p:nvPr/>
        </p:nvSpPr>
        <p:spPr>
          <a:xfrm>
            <a:off x="1028700" y="2199028"/>
            <a:ext cx="4554635" cy="1406080"/>
          </a:xfrm>
          <a:prstGeom prst="rect">
            <a:avLst/>
          </a:prstGeom>
        </p:spPr>
        <p:txBody>
          <a:bodyPr lIns="0" tIns="0" rIns="0" bIns="0" rtlCol="0" anchor="t">
            <a:spAutoFit/>
          </a:bodyPr>
          <a:lstStyle/>
          <a:p>
            <a:pPr>
              <a:lnSpc>
                <a:spcPts val="2824"/>
              </a:lnSpc>
            </a:pPr>
            <a:r>
              <a:rPr lang="en-US" sz="2017">
                <a:solidFill>
                  <a:srgbClr val="FFFFFF"/>
                </a:solidFill>
                <a:latin typeface="Arimo"/>
              </a:rPr>
              <a:t>As you approach, motion sensors detect your presence, triggering the chatbot's activation. It's ready to assist you</a:t>
            </a:r>
          </a:p>
        </p:txBody>
      </p:sp>
      <p:sp>
        <p:nvSpPr>
          <p:cNvPr id="19" name="TextBox 19"/>
          <p:cNvSpPr txBox="1"/>
          <p:nvPr/>
        </p:nvSpPr>
        <p:spPr>
          <a:xfrm>
            <a:off x="1370435" y="4197575"/>
            <a:ext cx="2306093" cy="1406428"/>
          </a:xfrm>
          <a:prstGeom prst="rect">
            <a:avLst/>
          </a:prstGeom>
        </p:spPr>
        <p:txBody>
          <a:bodyPr lIns="0" tIns="0" rIns="0" bIns="0" rtlCol="0" anchor="t">
            <a:spAutoFit/>
          </a:bodyPr>
          <a:lstStyle/>
          <a:p>
            <a:pPr algn="ctr">
              <a:lnSpc>
                <a:spcPts val="2805"/>
              </a:lnSpc>
            </a:pPr>
            <a:r>
              <a:rPr lang="en-US" sz="2003">
                <a:solidFill>
                  <a:srgbClr val="FFFFFF"/>
                </a:solidFill>
                <a:ea typeface="Canva Sans Bold"/>
              </a:rPr>
              <a:t>🤖 </a:t>
            </a:r>
            <a:r>
              <a:rPr lang="en-US" sz="2003">
                <a:solidFill>
                  <a:srgbClr val="043F7C"/>
                </a:solidFill>
                <a:latin typeface="Canva Sans Bold"/>
              </a:rPr>
              <a:t>Hello! I'm your friendly shopping companion, the Chatbot.</a:t>
            </a:r>
          </a:p>
        </p:txBody>
      </p:sp>
      <p:sp>
        <p:nvSpPr>
          <p:cNvPr id="26" name="TextBox 25">
            <a:extLst>
              <a:ext uri="{FF2B5EF4-FFF2-40B4-BE49-F238E27FC236}">
                <a16:creationId xmlns:a16="http://schemas.microsoft.com/office/drawing/2014/main" id="{1E661494-297A-0B33-3E9A-8114EC0147BA}"/>
              </a:ext>
            </a:extLst>
          </p:cNvPr>
          <p:cNvSpPr txBox="1"/>
          <p:nvPr/>
        </p:nvSpPr>
        <p:spPr>
          <a:xfrm>
            <a:off x="9372600" y="7829395"/>
            <a:ext cx="8515649" cy="566822"/>
          </a:xfrm>
          <a:prstGeom prst="rect">
            <a:avLst/>
          </a:prstGeom>
          <a:noFill/>
        </p:spPr>
        <p:txBody>
          <a:bodyPr wrap="square">
            <a:spAutoFit/>
          </a:bodyPr>
          <a:lstStyle/>
          <a:p>
            <a:pPr marL="0" lvl="0" indent="0" algn="ctr">
              <a:lnSpc>
                <a:spcPts val="3720"/>
              </a:lnSpc>
              <a:spcBef>
                <a:spcPct val="0"/>
              </a:spcBef>
            </a:pPr>
            <a:r>
              <a:rPr lang="en-US" sz="3200" spc="759" dirty="0">
                <a:solidFill>
                  <a:srgbClr val="100F0D"/>
                </a:solidFill>
                <a:latin typeface="DM Sans" pitchFamily="2" charset="0"/>
              </a:rPr>
              <a:t> Post-Purchase Assistance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935</Words>
  <Application>Microsoft Office PowerPoint</Application>
  <PresentationFormat>Custom</PresentationFormat>
  <Paragraphs>115</Paragraphs>
  <Slides>17</Slides>
  <Notes>2</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17</vt:i4>
      </vt:variant>
    </vt:vector>
  </HeadingPairs>
  <TitlesOfParts>
    <vt:vector size="36" baseType="lpstr">
      <vt:lpstr>Montserrat Classic</vt:lpstr>
      <vt:lpstr>Open Sauce</vt:lpstr>
      <vt:lpstr>Alata</vt:lpstr>
      <vt:lpstr>Calibri</vt:lpstr>
      <vt:lpstr>DM Sans</vt:lpstr>
      <vt:lpstr>Aileron Thin</vt:lpstr>
      <vt:lpstr>Arimo</vt:lpstr>
      <vt:lpstr>Canva Sans Bold</vt:lpstr>
      <vt:lpstr>League Spartan Bold Italics</vt:lpstr>
      <vt:lpstr>Open Sauce Semi-Bold</vt:lpstr>
      <vt:lpstr>Microsoft JhengHei UI Light</vt:lpstr>
      <vt:lpstr>Söhne</vt:lpstr>
      <vt:lpstr>Arial</vt:lpstr>
      <vt:lpstr>Wingdings</vt:lpstr>
      <vt:lpstr>Open Sauce Bold</vt:lpstr>
      <vt:lpstr>League Spartan</vt:lpstr>
      <vt:lpstr>Arimo Bold</vt:lpstr>
      <vt:lpstr>Microsoft YaHei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dc:title>
  <dc:creator>asc</dc:creator>
  <cp:lastModifiedBy>asc</cp:lastModifiedBy>
  <cp:revision>18</cp:revision>
  <dcterms:created xsi:type="dcterms:W3CDTF">2006-08-16T00:00:00Z</dcterms:created>
  <dcterms:modified xsi:type="dcterms:W3CDTF">2024-02-06T12:16:48Z</dcterms:modified>
  <dc:identifier>DAF7A5ssYIA</dc:identifier>
</cp:coreProperties>
</file>