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9" r:id="rId4"/>
    <p:sldId id="257" r:id="rId5"/>
    <p:sldId id="260" r:id="rId6"/>
    <p:sldId id="261" r:id="rId7"/>
    <p:sldId id="262" r:id="rId8"/>
    <p:sldId id="263" r:id="rId9"/>
    <p:sldId id="283" r:id="rId10"/>
    <p:sldId id="264" r:id="rId11"/>
    <p:sldId id="284" r:id="rId12"/>
    <p:sldId id="285"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8"/>
            <p14:sldId id="259"/>
            <p14:sldId id="257"/>
          </p14:sldIdLst>
        </p14:section>
        <p14:section name="Insert a 3D Model from a File" id="{66737F24-1C36-4DF4-A00F-927A3F1468AC}">
          <p14:sldIdLst>
            <p14:sldId id="260"/>
          </p14:sldIdLst>
        </p14:section>
        <p14:section name="Position and Rotate Your 3D Model" id="{A08F0015-E7F5-4E26-BBAF-AEE4F9A16AD2}">
          <p14:sldIdLst>
            <p14:sldId id="261"/>
            <p14:sldId id="262"/>
          </p14:sldIdLst>
        </p14:section>
        <p14:section name="Animate Your 3D Model" id="{B62868DA-F525-4AC5-9E3E-39ECA0154BBD}">
          <p14:sldIdLst>
            <p14:sldId id="263"/>
            <p14:sldId id="283"/>
            <p14:sldId id="264"/>
          </p14:sldIdLst>
        </p14:section>
        <p14:section name="Learn More" id="{62756D7E-964E-493A-83A1-13BC0B6B5E47}">
          <p14:sldIdLst>
            <p14:sldId id="284"/>
            <p14:sldId id="285"/>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5A23"/>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p:scale>
          <a:sx n="78" d="100"/>
          <a:sy n="78" d="100"/>
        </p:scale>
        <p:origin x="1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8373453671963026E-2"/>
          <c:y val="0.28210454803442125"/>
          <c:w val="0.90162654632803696"/>
          <c:h val="0.61585247696744194"/>
        </c:manualLayout>
      </c:layout>
      <c:bar3DChart>
        <c:barDir val="col"/>
        <c:grouping val="stacked"/>
        <c:varyColors val="0"/>
        <c:ser>
          <c:idx val="0"/>
          <c:order val="0"/>
          <c:tx>
            <c:strRef>
              <c:f>Sheet1!$B$1</c:f>
              <c:strCache>
                <c:ptCount val="1"/>
                <c:pt idx="0">
                  <c:v>Series 1</c:v>
                </c:pt>
              </c:strCache>
            </c:strRef>
          </c:tx>
          <c:spPr>
            <a:solidFill>
              <a:srgbClr val="E55A23"/>
            </a:solidFill>
            <a:ln>
              <a:noFill/>
            </a:ln>
            <a:effectLst/>
            <a:sp3d/>
          </c:spPr>
          <c:invertIfNegative val="0"/>
          <c:cat>
            <c:numRef>
              <c:f>Sheet1!$A$2:$A$5</c:f>
              <c:numCache>
                <c:formatCode>General</c:formatCode>
                <c:ptCount val="4"/>
                <c:pt idx="0">
                  <c:v>2010</c:v>
                </c:pt>
                <c:pt idx="1">
                  <c:v>2015</c:v>
                </c:pt>
                <c:pt idx="2">
                  <c:v>2020</c:v>
                </c:pt>
                <c:pt idx="3">
                  <c:v>2023</c:v>
                </c:pt>
              </c:numCache>
            </c:numRef>
          </c:cat>
          <c:val>
            <c:numRef>
              <c:f>Sheet1!$B$2:$B$5</c:f>
              <c:numCache>
                <c:formatCode>General</c:formatCode>
                <c:ptCount val="4"/>
                <c:pt idx="0">
                  <c:v>2.2999999999999998</c:v>
                </c:pt>
                <c:pt idx="1">
                  <c:v>2.5</c:v>
                </c:pt>
                <c:pt idx="2">
                  <c:v>3.5</c:v>
                </c:pt>
                <c:pt idx="3">
                  <c:v>5.5</c:v>
                </c:pt>
              </c:numCache>
            </c:numRef>
          </c:val>
          <c:extLst>
            <c:ext xmlns:c16="http://schemas.microsoft.com/office/drawing/2014/chart" uri="{C3380CC4-5D6E-409C-BE32-E72D297353CC}">
              <c16:uniqueId val="{00000000-0E76-4466-A72F-F7A7ABDA4166}"/>
            </c:ext>
          </c:extLst>
        </c:ser>
        <c:ser>
          <c:idx val="1"/>
          <c:order val="1"/>
          <c:tx>
            <c:strRef>
              <c:f>Sheet1!$C$1</c:f>
              <c:strCache>
                <c:ptCount val="1"/>
                <c:pt idx="0">
                  <c:v>Series 2</c:v>
                </c:pt>
              </c:strCache>
            </c:strRef>
          </c:tx>
          <c:spPr>
            <a:solidFill>
              <a:srgbClr val="E55A23"/>
            </a:solidFill>
            <a:ln>
              <a:noFill/>
            </a:ln>
            <a:effectLst/>
            <a:sp3d/>
          </c:spPr>
          <c:invertIfNegative val="0"/>
          <c:cat>
            <c:numRef>
              <c:f>Sheet1!$A$2:$A$5</c:f>
              <c:numCache>
                <c:formatCode>General</c:formatCode>
                <c:ptCount val="4"/>
                <c:pt idx="0">
                  <c:v>2010</c:v>
                </c:pt>
                <c:pt idx="1">
                  <c:v>2015</c:v>
                </c:pt>
                <c:pt idx="2">
                  <c:v>2020</c:v>
                </c:pt>
                <c:pt idx="3">
                  <c:v>2023</c:v>
                </c:pt>
              </c:numCache>
            </c:numRef>
          </c:cat>
          <c:val>
            <c:numRef>
              <c:f>Sheet1!$C$2:$C$5</c:f>
              <c:numCache>
                <c:formatCode>General</c:formatCode>
                <c:ptCount val="4"/>
                <c:pt idx="0">
                  <c:v>1.4</c:v>
                </c:pt>
                <c:pt idx="1">
                  <c:v>3.4</c:v>
                </c:pt>
                <c:pt idx="2">
                  <c:v>5.8</c:v>
                </c:pt>
                <c:pt idx="3">
                  <c:v>2.8</c:v>
                </c:pt>
              </c:numCache>
            </c:numRef>
          </c:val>
          <c:extLst>
            <c:ext xmlns:c16="http://schemas.microsoft.com/office/drawing/2014/chart" uri="{C3380CC4-5D6E-409C-BE32-E72D297353CC}">
              <c16:uniqueId val="{00000001-0E76-4466-A72F-F7A7ABDA4166}"/>
            </c:ext>
          </c:extLst>
        </c:ser>
        <c:ser>
          <c:idx val="2"/>
          <c:order val="2"/>
          <c:tx>
            <c:strRef>
              <c:f>Sheet1!$D$1</c:f>
              <c:strCache>
                <c:ptCount val="1"/>
                <c:pt idx="0">
                  <c:v>Series 3</c:v>
                </c:pt>
              </c:strCache>
            </c:strRef>
          </c:tx>
          <c:spPr>
            <a:solidFill>
              <a:srgbClr val="E55A23"/>
            </a:solidFill>
            <a:ln>
              <a:noFill/>
            </a:ln>
            <a:effectLst/>
            <a:sp3d/>
          </c:spPr>
          <c:invertIfNegative val="0"/>
          <c:cat>
            <c:numRef>
              <c:f>Sheet1!$A$2:$A$5</c:f>
              <c:numCache>
                <c:formatCode>General</c:formatCode>
                <c:ptCount val="4"/>
                <c:pt idx="0">
                  <c:v>2010</c:v>
                </c:pt>
                <c:pt idx="1">
                  <c:v>2015</c:v>
                </c:pt>
                <c:pt idx="2">
                  <c:v>2020</c:v>
                </c:pt>
                <c:pt idx="3">
                  <c:v>2023</c:v>
                </c:pt>
              </c:numCache>
            </c:numRef>
          </c:cat>
          <c:val>
            <c:numRef>
              <c:f>Sheet1!$D$2:$D$5</c:f>
              <c:numCache>
                <c:formatCode>General</c:formatCode>
                <c:ptCount val="4"/>
                <c:pt idx="0">
                  <c:v>1</c:v>
                </c:pt>
                <c:pt idx="1">
                  <c:v>4.2</c:v>
                </c:pt>
                <c:pt idx="2">
                  <c:v>3</c:v>
                </c:pt>
                <c:pt idx="3">
                  <c:v>5</c:v>
                </c:pt>
              </c:numCache>
            </c:numRef>
          </c:val>
          <c:extLst>
            <c:ext xmlns:c16="http://schemas.microsoft.com/office/drawing/2014/chart" uri="{C3380CC4-5D6E-409C-BE32-E72D297353CC}">
              <c16:uniqueId val="{00000002-0E76-4466-A72F-F7A7ABDA4166}"/>
            </c:ext>
          </c:extLst>
        </c:ser>
        <c:dLbls>
          <c:showLegendKey val="0"/>
          <c:showVal val="0"/>
          <c:showCatName val="0"/>
          <c:showSerName val="0"/>
          <c:showPercent val="0"/>
          <c:showBubbleSize val="0"/>
        </c:dLbls>
        <c:gapWidth val="150"/>
        <c:shape val="box"/>
        <c:axId val="476701376"/>
        <c:axId val="476704976"/>
        <c:axId val="0"/>
      </c:bar3DChart>
      <c:catAx>
        <c:axId val="4767013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6704976"/>
        <c:crosses val="autoZero"/>
        <c:auto val="1"/>
        <c:lblAlgn val="ctr"/>
        <c:lblOffset val="100"/>
        <c:noMultiLvlLbl val="0"/>
      </c:catAx>
      <c:valAx>
        <c:axId val="476704976"/>
        <c:scaling>
          <c:orientation val="minMax"/>
        </c:scaling>
        <c:delete val="1"/>
        <c:axPos val="l"/>
        <c:majorGridlines>
          <c:spPr>
            <a:ln w="9525" cap="flat" cmpd="sng" algn="ctr">
              <a:solidFill>
                <a:schemeClr val="accent3">
                  <a:lumMod val="20000"/>
                  <a:lumOff val="80000"/>
                </a:schemeClr>
              </a:solidFill>
              <a:round/>
            </a:ln>
            <a:effectLst/>
          </c:spPr>
        </c:majorGridlines>
        <c:numFmt formatCode="General" sourceLinked="1"/>
        <c:majorTickMark val="none"/>
        <c:minorTickMark val="none"/>
        <c:tickLblPos val="nextTo"/>
        <c:crossAx val="4767013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1/26/2024</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7/06/relationships/model3d" Target="../media/model3d1.glb"/><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7/06/relationships/model3d" Target="../media/model3d1.glb"/><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go.microsoft.com/fwlink/?LinkId=623327"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hyperlink" Target="http://go.microsoft.com/fwlink/?LinkId=617172" TargetMode="Externa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7/06/relationships/model3d" Target="../media/model3d1.glb"/><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7/06/relationships/model3d" Target="../media/model3d1.glb"/><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7/06/relationships/model3d" Target="../media/model3d1.glb"/><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524000" y="1333500"/>
            <a:ext cx="9144000" cy="3127858"/>
          </a:xfrm>
        </p:spPr>
        <p:txBody>
          <a:bodyPr/>
          <a:lstStyle/>
          <a:p>
            <a:r>
              <a:rPr lang="en-US" b="1" dirty="0">
                <a:latin typeface="Microsoft JhengHei" panose="020B0604030504040204" pitchFamily="34" charset="-120"/>
                <a:ea typeface="Microsoft JhengHei" panose="020B0604030504040204" pitchFamily="34" charset="-120"/>
              </a:rPr>
              <a:t>The Fusion of Chatbots and Augmented Reality </a:t>
            </a:r>
            <a:br>
              <a:rPr lang="en-US" b="1" dirty="0">
                <a:latin typeface="Microsoft JhengHei" panose="020B0604030504040204" pitchFamily="34" charset="-120"/>
                <a:ea typeface="Microsoft JhengHei" panose="020B0604030504040204" pitchFamily="34" charset="-120"/>
              </a:rPr>
            </a:br>
            <a:br>
              <a:rPr lang="en-US" b="1" dirty="0">
                <a:latin typeface="Microsoft JhengHei" panose="020B0604030504040204" pitchFamily="34" charset="-120"/>
                <a:ea typeface="Microsoft JhengHei" panose="020B0604030504040204" pitchFamily="34" charset="-120"/>
              </a:rPr>
            </a:br>
            <a:r>
              <a:rPr lang="en-US" sz="2000" dirty="0">
                <a:latin typeface="Microsoft JhengHei" panose="020B0604030504040204" pitchFamily="34" charset="-120"/>
                <a:ea typeface="Microsoft JhengHei" panose="020B0604030504040204" pitchFamily="34" charset="-120"/>
              </a:rPr>
              <a:t>Unmatched E-Commerce Experiences</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b="1" dirty="0">
                <a:solidFill>
                  <a:schemeClr val="bg1"/>
                </a:solidFill>
                <a:latin typeface="+mj-lt"/>
                <a:ea typeface="+mn-ea"/>
                <a:cs typeface="+mn-cs"/>
              </a:rPr>
              <a:t>Sitara Khurram</a:t>
            </a:r>
            <a:r>
              <a:rPr lang="en-US" sz="1800" dirty="0">
                <a:solidFill>
                  <a:schemeClr val="bg1"/>
                </a:solidFill>
                <a:latin typeface="+mj-lt"/>
                <a:ea typeface="+mn-ea"/>
                <a:cs typeface="+mn-cs"/>
              </a:rPr>
              <a:t>,</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u="sng" dirty="0"/>
              <a:t>sitarah3126@gmail.com</a:t>
            </a:r>
            <a:endParaRPr lang="en-US" sz="1200" dirty="0"/>
          </a:p>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b="1" i="0" dirty="0">
                <a:effectLst/>
                <a:latin typeface="Söhne"/>
              </a:rPr>
              <a:t>Real-Time Price Comparison - Module</a:t>
            </a:r>
            <a:endParaRPr lang="en-US" dirty="0"/>
          </a:p>
        </p:txBody>
      </p:sp>
      <p:sp>
        <p:nvSpPr>
          <p:cNvPr id="6"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id="{8110C53D-9866-4A6B-9E28-68BBE6EFF866}"/>
              </a:ext>
            </a:extLst>
          </p:cNvPr>
          <p:cNvSpPr txBox="1">
            <a:spLocks/>
          </p:cNvSpPr>
          <p:nvPr/>
        </p:nvSpPr>
        <p:spPr>
          <a:xfrm>
            <a:off x="950716" y="1375630"/>
            <a:ext cx="4406476" cy="360387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sz="1600" b="1" i="0" dirty="0">
                <a:effectLst/>
                <a:latin typeface="Söhne"/>
              </a:rPr>
              <a:t>Display Results to User:</a:t>
            </a:r>
            <a:r>
              <a:rPr lang="en-US" sz="1600" b="0" i="0" dirty="0">
                <a:solidFill>
                  <a:srgbClr val="374151"/>
                </a:solidFill>
                <a:effectLst/>
                <a:latin typeface="Söhne"/>
              </a:rPr>
              <a:t> Utilizes a user-friendly interface on the smart mirror to present price comparison outcomes, showcasing matched products, their corresponding prices, and links to original listings on respective e-commerce sites.</a:t>
            </a:r>
            <a:endParaRPr lang="en-US" sz="1600" dirty="0">
              <a:solidFill>
                <a:prstClr val="black">
                  <a:lumMod val="75000"/>
                  <a:lumOff val="25000"/>
                </a:prstClr>
              </a:solidFill>
            </a:endParaRPr>
          </a:p>
        </p:txBody>
      </p:sp>
      <p:sp>
        <p:nvSpPr>
          <p:cNvPr id="11" name="Content Placeholder Step 3" descr="Click Add Animation to combine the new 3D animations with other classic 2D animations, such as Fade, Grow/Shrink, or one of the many Motion Path animations to test and see what is possible.">
            <a:extLst>
              <a:ext uri="{FF2B5EF4-FFF2-40B4-BE49-F238E27FC236}">
                <a16:creationId xmlns:a16="http://schemas.microsoft.com/office/drawing/2014/main" id="{8BCD932C-F4F1-4949-983C-017934B3CCBC}"/>
              </a:ext>
            </a:extLst>
          </p:cNvPr>
          <p:cNvSpPr txBox="1">
            <a:spLocks/>
          </p:cNvSpPr>
          <p:nvPr/>
        </p:nvSpPr>
        <p:spPr>
          <a:xfrm>
            <a:off x="1066037" y="5421806"/>
            <a:ext cx="5110159" cy="7952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2" name="Image 2">
            <a:extLst>
              <a:ext uri="{FF2B5EF4-FFF2-40B4-BE49-F238E27FC236}">
                <a16:creationId xmlns:a16="http://schemas.microsoft.com/office/drawing/2014/main" id="{D179B88F-B604-E94C-0AC3-AD4EFD9017D3}"/>
              </a:ext>
            </a:extLst>
          </p:cNvPr>
          <p:cNvPicPr>
            <a:picLocks/>
          </p:cNvPicPr>
          <p:nvPr/>
        </p:nvPicPr>
        <p:blipFill>
          <a:blip r:embed="rId2" cstate="print"/>
          <a:stretch>
            <a:fillRect/>
          </a:stretch>
        </p:blipFill>
        <p:spPr>
          <a:xfrm>
            <a:off x="7587947" y="1649957"/>
            <a:ext cx="2987288" cy="4567066"/>
          </a:xfrm>
          <a:prstGeom prst="rect">
            <a:avLst/>
          </a:prstGeom>
        </p:spPr>
      </p:pic>
    </p:spTree>
    <p:extLst>
      <p:ext uri="{BB962C8B-B14F-4D97-AF65-F5344CB8AC3E}">
        <p14:creationId xmlns:p14="http://schemas.microsoft.com/office/powerpoint/2010/main" val="1424314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b="1" i="0" dirty="0">
                <a:effectLst/>
                <a:latin typeface="Söhne"/>
              </a:rPr>
              <a:t>Hardware Specifications</a:t>
            </a:r>
            <a:endParaRPr lang="en-US" dirty="0"/>
          </a:p>
        </p:txBody>
      </p:sp>
      <p:sp>
        <p:nvSpPr>
          <p:cNvPr id="12" name="Number 1" descr="Method 1">
            <a:extLst>
              <a:ext uri="{FF2B5EF4-FFF2-40B4-BE49-F238E27FC236}">
                <a16:creationId xmlns:a16="http://schemas.microsoft.com/office/drawing/2014/main" id="{56816014-A74F-4DCC-B3EB-C797CAF4E802}"/>
              </a:ext>
            </a:extLst>
          </p:cNvPr>
          <p:cNvSpPr/>
          <p:nvPr/>
        </p:nvSpPr>
        <p:spPr bwMode="blackWhite">
          <a:xfrm>
            <a:off x="630366" y="19179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3" name="Step 1 Text" descr="Click on your 3D Model: Click and hold on the 3D control to rotate or tilt your 3D model up, down, left, and right.">
            <a:extLst>
              <a:ext uri="{FF2B5EF4-FFF2-40B4-BE49-F238E27FC236}">
                <a16:creationId xmlns:a16="http://schemas.microsoft.com/office/drawing/2014/main" id="{5294FC26-E2BF-454F-B123-404EA194A3E3}"/>
              </a:ext>
            </a:extLst>
          </p:cNvPr>
          <p:cNvSpPr txBox="1">
            <a:spLocks/>
          </p:cNvSpPr>
          <p:nvPr/>
        </p:nvSpPr>
        <p:spPr>
          <a:xfrm>
            <a:off x="1066038" y="1958188"/>
            <a:ext cx="3034777" cy="433947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4" name="Step 2 Number" descr="Method 2:">
            <a:extLst>
              <a:ext uri="{FF2B5EF4-FFF2-40B4-BE49-F238E27FC236}">
                <a16:creationId xmlns:a16="http://schemas.microsoft.com/office/drawing/2014/main" id="{9A5A9B9F-B0C0-4A76-B9C7-3C6ED0008BC9}"/>
              </a:ext>
            </a:extLst>
          </p:cNvPr>
          <p:cNvSpPr/>
          <p:nvPr/>
        </p:nvSpPr>
        <p:spPr bwMode="blackWhite">
          <a:xfrm>
            <a:off x="630366" y="320569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mc:AlternateContent xmlns:mc="http://schemas.openxmlformats.org/markup-compatibility/2006">
        <mc:Choice xmlns:am3d="http://schemas.microsoft.com/office/drawing/2017/model3d" Requires="am3d">
          <p:graphicFrame>
            <p:nvGraphicFramePr>
              <p:cNvPr id="37" name="3D Model 36" descr="3D image of a parrot">
                <a:extLst>
                  <a:ext uri="{FF2B5EF4-FFF2-40B4-BE49-F238E27FC236}">
                    <a16:creationId xmlns:a16="http://schemas.microsoft.com/office/drawing/2014/main" id="{4483D506-2C3F-4711-94B1-0CC3F8D8F3E9}"/>
                  </a:ext>
                </a:extLst>
              </p:cNvPr>
              <p:cNvGraphicFramePr>
                <a:graphicFrameLocks noChangeAspect="1"/>
              </p:cNvGraphicFramePr>
              <p:nvPr/>
            </p:nvGraphicFramePr>
            <p:xfrm>
              <a:off x="8703546" y="1543047"/>
              <a:ext cx="1552272" cy="4866325"/>
            </p:xfrm>
            <a:graphic>
              <a:graphicData uri="http://schemas.microsoft.com/office/drawing/2017/model3d">
                <am3d:model3d r:embed="rId2">
                  <am3d:spPr>
                    <a:xfrm>
                      <a:off x="0" y="0"/>
                      <a:ext cx="1552272" cy="4866325"/>
                    </a:xfrm>
                    <a:prstGeom prst="rect">
                      <a:avLst/>
                    </a:prstGeom>
                  </am3d:spPr>
                  <am3d:camera>
                    <am3d:pos x="0" y="0" z="52563001"/>
                    <am3d:up dx="0" dy="36000000" dz="0"/>
                    <am3d:lookAt x="0" y="0" z="0"/>
                    <am3d:perspective fov="2700000"/>
                  </am3d:camera>
                  <am3d:trans>
                    <am3d:meterPerModelUnit n="12089550" d="1000000"/>
                    <am3d:preTrans dx="2779495" dy="-17991192" dz="-845298"/>
                    <am3d:scale>
                      <am3d:sx n="1000000" d="1000000"/>
                      <am3d:sy n="1000000" d="1000000"/>
                      <am3d:sz n="1000000" d="1000000"/>
                    </am3d:scale>
                    <am3d:rot ax="214005" ay="217895" az="13569"/>
                    <am3d:postTrans dx="0" dy="0" dz="0"/>
                  </am3d:trans>
                  <am3d:raster rName="Office3DRenderer" rVer="16.0.8326">
                    <am3d:blip r:embed="rId3"/>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7" name="3D Model 36" descr="3D image of a parrot">
                <a:extLst>
                  <a:ext uri="{FF2B5EF4-FFF2-40B4-BE49-F238E27FC236}">
                    <a16:creationId xmlns:a16="http://schemas.microsoft.com/office/drawing/2014/main" id="{4483D506-2C3F-4711-94B1-0CC3F8D8F3E9}"/>
                  </a:ext>
                </a:extLst>
              </p:cNvPr>
              <p:cNvPicPr>
                <a:picLocks noGrp="1" noRot="1" noChangeAspect="1" noMove="1" noResize="1" noEditPoints="1" noAdjustHandles="1" noChangeArrowheads="1" noChangeShapeType="1" noCrop="1"/>
              </p:cNvPicPr>
              <p:nvPr/>
            </p:nvPicPr>
            <p:blipFill>
              <a:blip r:embed="rId3"/>
              <a:stretch>
                <a:fillRect/>
              </a:stretch>
            </p:blipFill>
            <p:spPr>
              <a:xfrm>
                <a:off x="8703546" y="1543047"/>
                <a:ext cx="1552272" cy="4866325"/>
              </a:xfrm>
              <a:prstGeom prst="rect">
                <a:avLst/>
              </a:prstGeom>
            </p:spPr>
          </p:pic>
        </mc:Fallback>
      </mc:AlternateContent>
      <p:sp>
        <p:nvSpPr>
          <p:cNvPr id="30" name="TextBox 29">
            <a:extLst>
              <a:ext uri="{FF2B5EF4-FFF2-40B4-BE49-F238E27FC236}">
                <a16:creationId xmlns:a16="http://schemas.microsoft.com/office/drawing/2014/main" id="{B25A95C7-3EAE-3344-01D4-333A8F1D0B23}"/>
              </a:ext>
            </a:extLst>
          </p:cNvPr>
          <p:cNvSpPr txBox="1"/>
          <p:nvPr/>
        </p:nvSpPr>
        <p:spPr>
          <a:xfrm>
            <a:off x="1459723" y="1173272"/>
            <a:ext cx="7097868" cy="5355312"/>
          </a:xfrm>
          <a:prstGeom prst="rect">
            <a:avLst/>
          </a:prstGeom>
          <a:noFill/>
        </p:spPr>
        <p:txBody>
          <a:bodyPr wrap="square">
            <a:spAutoFit/>
          </a:bodyPr>
          <a:lstStyle/>
          <a:p>
            <a:pPr algn="l"/>
            <a:r>
              <a:rPr lang="en-US" b="0" i="1" dirty="0">
                <a:solidFill>
                  <a:srgbClr val="FF0000"/>
                </a:solidFill>
                <a:effectLst/>
                <a:latin typeface="Söhne"/>
              </a:rPr>
              <a:t>Smart Mirror Essentials:</a:t>
            </a:r>
            <a:endParaRPr lang="en-US" b="0" i="0" dirty="0">
              <a:solidFill>
                <a:srgbClr val="FF0000"/>
              </a:solidFill>
              <a:effectLst/>
              <a:latin typeface="Söhne"/>
            </a:endParaRPr>
          </a:p>
          <a:p>
            <a:pPr algn="l">
              <a:buFont typeface="+mj-lt"/>
              <a:buAutoNum type="arabicPeriod"/>
            </a:pPr>
            <a:r>
              <a:rPr lang="en-US" b="1" i="0" dirty="0">
                <a:solidFill>
                  <a:srgbClr val="374151"/>
                </a:solidFill>
                <a:effectLst/>
                <a:latin typeface="Söhne"/>
              </a:rPr>
              <a:t>Display:</a:t>
            </a:r>
            <a:r>
              <a:rPr lang="en-US" b="0" i="0" dirty="0">
                <a:solidFill>
                  <a:srgbClr val="374151"/>
                </a:solidFill>
                <a:effectLst/>
                <a:latin typeface="Söhne"/>
              </a:rPr>
              <a:t> A LCD display provides an optimal balance of usability and aesthetics, ensuring a visually pleasing and immersive experience.</a:t>
            </a:r>
          </a:p>
          <a:p>
            <a:pPr algn="l">
              <a:buFont typeface="+mj-lt"/>
              <a:buAutoNum type="arabicPeriod"/>
            </a:pPr>
            <a:r>
              <a:rPr lang="en-US" b="1" i="0" dirty="0">
                <a:solidFill>
                  <a:srgbClr val="374151"/>
                </a:solidFill>
                <a:effectLst/>
                <a:latin typeface="Söhne"/>
              </a:rPr>
              <a:t>Interactive Touch Surface:</a:t>
            </a:r>
            <a:r>
              <a:rPr lang="en-US" b="0" i="0" dirty="0">
                <a:solidFill>
                  <a:srgbClr val="374151"/>
                </a:solidFill>
                <a:effectLst/>
                <a:latin typeface="Söhne"/>
              </a:rPr>
              <a:t> Engage seamlessly with touch sensors, e.</a:t>
            </a:r>
          </a:p>
          <a:p>
            <a:pPr algn="l">
              <a:buFont typeface="+mj-lt"/>
              <a:buAutoNum type="arabicPeriod"/>
            </a:pPr>
            <a:r>
              <a:rPr lang="en-US" b="1" i="0" dirty="0">
                <a:solidFill>
                  <a:srgbClr val="374151"/>
                </a:solidFill>
                <a:effectLst/>
                <a:latin typeface="Söhne"/>
              </a:rPr>
              <a:t>Camera System:</a:t>
            </a:r>
            <a:r>
              <a:rPr lang="en-US" b="0" i="0" dirty="0">
                <a:solidFill>
                  <a:srgbClr val="374151"/>
                </a:solidFill>
                <a:effectLst/>
                <a:latin typeface="Söhne"/>
              </a:rPr>
              <a:t> Equipped with a high-resolution camera and a wide-angle lens, enhancing virtual try-on experiences and augmenting chatbot functionalities.</a:t>
            </a:r>
          </a:p>
          <a:p>
            <a:pPr algn="l">
              <a:buFont typeface="+mj-lt"/>
              <a:buAutoNum type="arabicPeriod"/>
            </a:pPr>
            <a:r>
              <a:rPr lang="en-US" b="1" i="0" dirty="0">
                <a:solidFill>
                  <a:srgbClr val="374151"/>
                </a:solidFill>
                <a:effectLst/>
                <a:latin typeface="Söhne"/>
              </a:rPr>
              <a:t>Processing Power:</a:t>
            </a:r>
            <a:r>
              <a:rPr lang="en-US" b="0" i="0" dirty="0">
                <a:solidFill>
                  <a:srgbClr val="374151"/>
                </a:solidFill>
                <a:effectLst/>
                <a:latin typeface="Söhne"/>
              </a:rPr>
              <a:t> Driven by a robust quad-core processor, the smart mirror handles real-time image processing, machine learning tasks, and supports advanced chatbot functionalities.</a:t>
            </a:r>
          </a:p>
          <a:p>
            <a:pPr algn="l"/>
            <a:r>
              <a:rPr lang="en-US" b="0" i="1" dirty="0">
                <a:solidFill>
                  <a:srgbClr val="FF0000"/>
                </a:solidFill>
                <a:effectLst/>
                <a:latin typeface="Söhne"/>
              </a:rPr>
              <a:t>Connectivity and Accessibility:</a:t>
            </a:r>
            <a:endParaRPr lang="en-US" b="0" i="0" dirty="0">
              <a:solidFill>
                <a:srgbClr val="FF0000"/>
              </a:solidFill>
              <a:effectLst/>
              <a:latin typeface="Söhne"/>
            </a:endParaRPr>
          </a:p>
          <a:p>
            <a:pPr algn="l">
              <a:buFont typeface="+mj-lt"/>
              <a:buAutoNum type="arabicPeriod" startAt="5"/>
            </a:pPr>
            <a:r>
              <a:rPr lang="en-US" b="1" i="0" dirty="0">
                <a:solidFill>
                  <a:srgbClr val="374151"/>
                </a:solidFill>
                <a:effectLst/>
                <a:latin typeface="Söhne"/>
              </a:rPr>
              <a:t>Wi-Fi Connectivity:</a:t>
            </a:r>
            <a:r>
              <a:rPr lang="en-US" b="0" i="0" dirty="0">
                <a:solidFill>
                  <a:srgbClr val="374151"/>
                </a:solidFill>
                <a:effectLst/>
                <a:latin typeface="Söhne"/>
              </a:rPr>
              <a:t> Establishes a seamless connection to e-commerce platforms for real-time price comparison</a:t>
            </a:r>
          </a:p>
          <a:p>
            <a:pPr algn="l">
              <a:buFont typeface="+mj-lt"/>
              <a:buAutoNum type="arabicPeriod" startAt="5"/>
            </a:pPr>
            <a:r>
              <a:rPr lang="en-US" b="1" i="0" dirty="0">
                <a:solidFill>
                  <a:srgbClr val="374151"/>
                </a:solidFill>
                <a:effectLst/>
                <a:latin typeface="Söhne"/>
              </a:rPr>
              <a:t>Power Supply:</a:t>
            </a:r>
            <a:r>
              <a:rPr lang="en-US" b="0" i="0" dirty="0">
                <a:solidFill>
                  <a:srgbClr val="374151"/>
                </a:solidFill>
                <a:effectLst/>
                <a:latin typeface="Söhne"/>
              </a:rPr>
              <a:t> Operates on standard electrical power,.</a:t>
            </a:r>
          </a:p>
          <a:p>
            <a:pPr algn="l"/>
            <a:r>
              <a:rPr lang="en-US" b="0" i="1" dirty="0">
                <a:solidFill>
                  <a:srgbClr val="FF0000"/>
                </a:solidFill>
                <a:effectLst/>
                <a:latin typeface="Söhne"/>
              </a:rPr>
              <a:t>User-Centric Design:</a:t>
            </a:r>
            <a:endParaRPr lang="en-US" b="0" i="0" dirty="0">
              <a:solidFill>
                <a:srgbClr val="FF0000"/>
              </a:solidFill>
              <a:effectLst/>
              <a:latin typeface="Söhne"/>
            </a:endParaRPr>
          </a:p>
          <a:p>
            <a:pPr algn="l">
              <a:buFont typeface="+mj-lt"/>
              <a:buAutoNum type="arabicPeriod" startAt="7"/>
            </a:pPr>
            <a:r>
              <a:rPr lang="en-US" b="1" i="0" dirty="0">
                <a:solidFill>
                  <a:srgbClr val="374151"/>
                </a:solidFill>
                <a:effectLst/>
                <a:latin typeface="Söhne"/>
              </a:rPr>
              <a:t>Dimensions:</a:t>
            </a:r>
            <a:r>
              <a:rPr lang="en-US" b="0" i="0" dirty="0">
                <a:solidFill>
                  <a:srgbClr val="374151"/>
                </a:solidFill>
                <a:effectLst/>
                <a:latin typeface="Söhne"/>
              </a:rPr>
              <a:t> With dimensions of 40 inches by 24 inches, the smart mirror is designed to strike the perfect balance between usability and aesthetics, </a:t>
            </a:r>
          </a:p>
          <a:p>
            <a:pPr algn="l">
              <a:buFont typeface="+mj-lt"/>
              <a:buAutoNum type="arabicPeriod" startAt="7"/>
            </a:pPr>
            <a:r>
              <a:rPr lang="en-US" b="1" i="0" dirty="0">
                <a:solidFill>
                  <a:srgbClr val="374151"/>
                </a:solidFill>
                <a:effectLst/>
                <a:latin typeface="Söhne"/>
              </a:rPr>
              <a:t>Input Devices:</a:t>
            </a:r>
            <a:r>
              <a:rPr lang="en-US" b="0" i="0" dirty="0">
                <a:solidFill>
                  <a:srgbClr val="374151"/>
                </a:solidFill>
                <a:effectLst/>
                <a:latin typeface="Söhne"/>
              </a:rPr>
              <a:t> Touch sensors and a microphone</a:t>
            </a:r>
          </a:p>
        </p:txBody>
      </p:sp>
    </p:spTree>
    <p:extLst>
      <p:ext uri="{BB962C8B-B14F-4D97-AF65-F5344CB8AC3E}">
        <p14:creationId xmlns:p14="http://schemas.microsoft.com/office/powerpoint/2010/main" val="249488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b="1" i="0" dirty="0">
                <a:effectLst/>
                <a:latin typeface="Söhne"/>
              </a:rPr>
              <a:t>Hardware Specifications</a:t>
            </a:r>
            <a:endParaRPr lang="en-US" dirty="0"/>
          </a:p>
        </p:txBody>
      </p:sp>
      <p:sp>
        <p:nvSpPr>
          <p:cNvPr id="12" name="Number 1" descr="Method 1">
            <a:extLst>
              <a:ext uri="{FF2B5EF4-FFF2-40B4-BE49-F238E27FC236}">
                <a16:creationId xmlns:a16="http://schemas.microsoft.com/office/drawing/2014/main" id="{56816014-A74F-4DCC-B3EB-C797CAF4E802}"/>
              </a:ext>
            </a:extLst>
          </p:cNvPr>
          <p:cNvSpPr/>
          <p:nvPr/>
        </p:nvSpPr>
        <p:spPr bwMode="blackWhite">
          <a:xfrm>
            <a:off x="630366" y="19179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3" name="Step 1 Text" descr="Click on your 3D Model: Click and hold on the 3D control to rotate or tilt your 3D model up, down, left, and right.">
            <a:extLst>
              <a:ext uri="{FF2B5EF4-FFF2-40B4-BE49-F238E27FC236}">
                <a16:creationId xmlns:a16="http://schemas.microsoft.com/office/drawing/2014/main" id="{5294FC26-E2BF-454F-B123-404EA194A3E3}"/>
              </a:ext>
            </a:extLst>
          </p:cNvPr>
          <p:cNvSpPr txBox="1">
            <a:spLocks/>
          </p:cNvSpPr>
          <p:nvPr/>
        </p:nvSpPr>
        <p:spPr>
          <a:xfrm>
            <a:off x="1066038" y="1958188"/>
            <a:ext cx="3034777" cy="433947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4" name="Step 2 Number" descr="Method 2:">
            <a:extLst>
              <a:ext uri="{FF2B5EF4-FFF2-40B4-BE49-F238E27FC236}">
                <a16:creationId xmlns:a16="http://schemas.microsoft.com/office/drawing/2014/main" id="{9A5A9B9F-B0C0-4A76-B9C7-3C6ED0008BC9}"/>
              </a:ext>
            </a:extLst>
          </p:cNvPr>
          <p:cNvSpPr/>
          <p:nvPr/>
        </p:nvSpPr>
        <p:spPr bwMode="blackWhite">
          <a:xfrm>
            <a:off x="630366" y="320569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mc:AlternateContent xmlns:mc="http://schemas.openxmlformats.org/markup-compatibility/2006">
        <mc:Choice xmlns:am3d="http://schemas.microsoft.com/office/drawing/2017/model3d" Requires="am3d">
          <p:graphicFrame>
            <p:nvGraphicFramePr>
              <p:cNvPr id="37" name="3D Model 36" descr="3D image of a parrot">
                <a:extLst>
                  <a:ext uri="{FF2B5EF4-FFF2-40B4-BE49-F238E27FC236}">
                    <a16:creationId xmlns:a16="http://schemas.microsoft.com/office/drawing/2014/main" id="{4483D506-2C3F-4711-94B1-0CC3F8D8F3E9}"/>
                  </a:ext>
                </a:extLst>
              </p:cNvPr>
              <p:cNvGraphicFramePr>
                <a:graphicFrameLocks noChangeAspect="1"/>
              </p:cNvGraphicFramePr>
              <p:nvPr/>
            </p:nvGraphicFramePr>
            <p:xfrm>
              <a:off x="8703546" y="1543047"/>
              <a:ext cx="1552272" cy="4866325"/>
            </p:xfrm>
            <a:graphic>
              <a:graphicData uri="http://schemas.microsoft.com/office/drawing/2017/model3d">
                <am3d:model3d r:embed="rId2">
                  <am3d:spPr>
                    <a:xfrm>
                      <a:off x="0" y="0"/>
                      <a:ext cx="1552272" cy="4866325"/>
                    </a:xfrm>
                    <a:prstGeom prst="rect">
                      <a:avLst/>
                    </a:prstGeom>
                  </am3d:spPr>
                  <am3d:camera>
                    <am3d:pos x="0" y="0" z="52563001"/>
                    <am3d:up dx="0" dy="36000000" dz="0"/>
                    <am3d:lookAt x="0" y="0" z="0"/>
                    <am3d:perspective fov="2700000"/>
                  </am3d:camera>
                  <am3d:trans>
                    <am3d:meterPerModelUnit n="12089550" d="1000000"/>
                    <am3d:preTrans dx="2779495" dy="-17991192" dz="-845298"/>
                    <am3d:scale>
                      <am3d:sx n="1000000" d="1000000"/>
                      <am3d:sy n="1000000" d="1000000"/>
                      <am3d:sz n="1000000" d="1000000"/>
                    </am3d:scale>
                    <am3d:rot ax="214005" ay="217895" az="13569"/>
                    <am3d:postTrans dx="0" dy="0" dz="0"/>
                  </am3d:trans>
                  <am3d:raster rName="Office3DRenderer" rVer="16.0.8326">
                    <am3d:blip r:embed="rId3"/>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7" name="3D Model 36" descr="3D image of a parrot">
                <a:extLst>
                  <a:ext uri="{FF2B5EF4-FFF2-40B4-BE49-F238E27FC236}">
                    <a16:creationId xmlns:a16="http://schemas.microsoft.com/office/drawing/2014/main" id="{4483D506-2C3F-4711-94B1-0CC3F8D8F3E9}"/>
                  </a:ext>
                </a:extLst>
              </p:cNvPr>
              <p:cNvPicPr>
                <a:picLocks noGrp="1" noRot="1" noChangeAspect="1" noMove="1" noResize="1" noEditPoints="1" noAdjustHandles="1" noChangeArrowheads="1" noChangeShapeType="1" noCrop="1"/>
              </p:cNvPicPr>
              <p:nvPr/>
            </p:nvPicPr>
            <p:blipFill>
              <a:blip r:embed="rId3"/>
              <a:stretch>
                <a:fillRect/>
              </a:stretch>
            </p:blipFill>
            <p:spPr>
              <a:xfrm>
                <a:off x="8703546" y="1543047"/>
                <a:ext cx="1552272" cy="4866325"/>
              </a:xfrm>
              <a:prstGeom prst="rect">
                <a:avLst/>
              </a:prstGeom>
            </p:spPr>
          </p:pic>
        </mc:Fallback>
      </mc:AlternateContent>
      <p:sp>
        <p:nvSpPr>
          <p:cNvPr id="30" name="TextBox 29">
            <a:extLst>
              <a:ext uri="{FF2B5EF4-FFF2-40B4-BE49-F238E27FC236}">
                <a16:creationId xmlns:a16="http://schemas.microsoft.com/office/drawing/2014/main" id="{B25A95C7-3EAE-3344-01D4-333A8F1D0B23}"/>
              </a:ext>
            </a:extLst>
          </p:cNvPr>
          <p:cNvSpPr txBox="1"/>
          <p:nvPr/>
        </p:nvSpPr>
        <p:spPr>
          <a:xfrm>
            <a:off x="1322941" y="1714051"/>
            <a:ext cx="7097868" cy="4524315"/>
          </a:xfrm>
          <a:prstGeom prst="rect">
            <a:avLst/>
          </a:prstGeom>
          <a:noFill/>
        </p:spPr>
        <p:txBody>
          <a:bodyPr wrap="square">
            <a:spAutoFit/>
          </a:bodyPr>
          <a:lstStyle/>
          <a:p>
            <a:pPr algn="l">
              <a:buFont typeface="+mj-lt"/>
              <a:buAutoNum type="arabicPeriod"/>
            </a:pPr>
            <a:r>
              <a:rPr lang="en-US" b="1" i="0" dirty="0">
                <a:solidFill>
                  <a:srgbClr val="374151"/>
                </a:solidFill>
                <a:effectLst/>
                <a:latin typeface="Söhne"/>
              </a:rPr>
              <a:t>User Interaction: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Approach the smart mirror; motion sensors initiate engagement.</a:t>
            </a:r>
          </a:p>
          <a:p>
            <a:pPr marL="742950" lvl="1" indent="-285750" algn="l">
              <a:buFont typeface="+mj-lt"/>
              <a:buAutoNum type="arabicPeriod"/>
            </a:pPr>
            <a:r>
              <a:rPr lang="en-US" b="0" i="0" dirty="0">
                <a:solidFill>
                  <a:srgbClr val="374151"/>
                </a:solidFill>
                <a:effectLst/>
                <a:latin typeface="Söhne"/>
              </a:rPr>
              <a:t>Navigate the interface effortlessly through touch gestures or voice commands.</a:t>
            </a:r>
          </a:p>
          <a:p>
            <a:pPr algn="l">
              <a:buFont typeface="+mj-lt"/>
              <a:buAutoNum type="arabicPeriod"/>
            </a:pPr>
            <a:r>
              <a:rPr lang="en-US" b="1" i="0" dirty="0">
                <a:solidFill>
                  <a:srgbClr val="374151"/>
                </a:solidFill>
                <a:effectLst/>
                <a:latin typeface="Söhne"/>
              </a:rPr>
              <a:t>Enhanced Shopping Experience:</a:t>
            </a:r>
            <a:endParaRPr lang="en-US" b="0" i="0" dirty="0">
              <a:solidFill>
                <a:srgbClr val="374151"/>
              </a:solidFill>
              <a:effectLst/>
              <a:latin typeface="Söhne"/>
            </a:endParaRPr>
          </a:p>
          <a:p>
            <a:pPr marL="742950" lvl="1" indent="-285750" algn="l">
              <a:buFont typeface="+mj-lt"/>
              <a:buAutoNum type="arabicPeriod"/>
            </a:pPr>
            <a:r>
              <a:rPr lang="en-US" b="0" i="0" dirty="0" err="1">
                <a:solidFill>
                  <a:srgbClr val="374151"/>
                </a:solidFill>
                <a:effectLst/>
                <a:latin typeface="Söhne"/>
              </a:rPr>
              <a:t>Opt</a:t>
            </a:r>
            <a:r>
              <a:rPr lang="en-US" b="0" i="0" dirty="0">
                <a:solidFill>
                  <a:srgbClr val="374151"/>
                </a:solidFill>
                <a:effectLst/>
                <a:latin typeface="Söhne"/>
              </a:rPr>
              <a:t> for "Virtual Try-On" for real-time outfit visualization.</a:t>
            </a:r>
          </a:p>
          <a:p>
            <a:pPr marL="742950" lvl="1" indent="-285750" algn="l">
              <a:buFont typeface="+mj-lt"/>
              <a:buAutoNum type="arabicPeriod"/>
            </a:pPr>
            <a:r>
              <a:rPr lang="en-US" b="0" i="0" dirty="0">
                <a:solidFill>
                  <a:srgbClr val="374151"/>
                </a:solidFill>
                <a:effectLst/>
                <a:latin typeface="Söhne"/>
              </a:rPr>
              <a:t>Engage in dynamic conversations with the chatbot.</a:t>
            </a:r>
          </a:p>
          <a:p>
            <a:pPr marL="742950" lvl="1" indent="-285750" algn="l">
              <a:buFont typeface="+mj-lt"/>
              <a:buAutoNum type="arabicPeriod"/>
            </a:pPr>
            <a:r>
              <a:rPr lang="en-US" b="0" i="0" dirty="0">
                <a:solidFill>
                  <a:srgbClr val="374151"/>
                </a:solidFill>
                <a:effectLst/>
                <a:latin typeface="Söhne"/>
              </a:rPr>
              <a:t>Select an outfit to trigger real-time price comparison.</a:t>
            </a:r>
          </a:p>
          <a:p>
            <a:pPr marL="742950" lvl="1" indent="-285750" algn="l">
              <a:buFont typeface="+mj-lt"/>
              <a:buAutoNum type="arabicPeriod"/>
            </a:pPr>
            <a:r>
              <a:rPr lang="en-US" b="0" i="0" dirty="0">
                <a:solidFill>
                  <a:srgbClr val="374151"/>
                </a:solidFill>
                <a:effectLst/>
                <a:latin typeface="Söhne"/>
              </a:rPr>
              <a:t>Seamlessly transition to e-shopping through the mirror.</a:t>
            </a:r>
          </a:p>
          <a:p>
            <a:pPr algn="l">
              <a:buFont typeface="+mj-lt"/>
              <a:buAutoNum type="arabicPeriod"/>
            </a:pPr>
            <a:r>
              <a:rPr lang="en-US" b="1" i="0" dirty="0">
                <a:solidFill>
                  <a:srgbClr val="374151"/>
                </a:solidFill>
                <a:effectLst/>
                <a:latin typeface="Söhne"/>
              </a:rPr>
              <a:t>Post-Purchase Support:</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Receive size recommendations and personalized post-purchase assistance.</a:t>
            </a:r>
          </a:p>
          <a:p>
            <a:pPr marL="742950" lvl="1" indent="-285750" algn="l">
              <a:buFont typeface="+mj-lt"/>
              <a:buAutoNum type="arabicPeriod"/>
            </a:pPr>
            <a:r>
              <a:rPr lang="en-US" b="0" i="0" dirty="0">
                <a:solidFill>
                  <a:srgbClr val="374151"/>
                </a:solidFill>
                <a:effectLst/>
                <a:latin typeface="Söhne"/>
              </a:rPr>
              <a:t>Initiate a secure checkout process, review selections, and place orders.</a:t>
            </a:r>
          </a:p>
          <a:p>
            <a:pPr marL="742950" lvl="1" indent="-285750" algn="l">
              <a:buFont typeface="+mj-lt"/>
              <a:buAutoNum type="arabicPeriod"/>
            </a:pPr>
            <a:r>
              <a:rPr lang="en-US" b="0" i="0" dirty="0">
                <a:solidFill>
                  <a:srgbClr val="374151"/>
                </a:solidFill>
                <a:effectLst/>
                <a:latin typeface="Söhne"/>
              </a:rPr>
              <a:t>Access delivery information and track order statuses.</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2549021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8" y="1536192"/>
            <a:ext cx="6876288" cy="640080"/>
          </a:xfrm>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Tell Me Text" descr="Select the Tell Me button and type what you want to know.&#10;"/>
          <p:cNvSpPr>
            <a:spLocks noGrp="1"/>
          </p:cNvSpPr>
          <p:nvPr>
            <p:ph sz="half" idx="4294967295"/>
          </p:nvPr>
        </p:nvSpPr>
        <p:spPr>
          <a:xfrm>
            <a:off x="521208" y="2679617"/>
            <a:ext cx="7766738" cy="544904"/>
          </a:xfrm>
        </p:spPr>
        <p:txBody>
          <a:bodyPr>
            <a:no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p>
        </p:txBody>
      </p:sp>
      <p:pic>
        <p:nvPicPr>
          <p:cNvPr id="2" name="Tell Me Button Close-up" descr="Tell Me butt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3181" y="2350333"/>
            <a:ext cx="1269672" cy="1189747"/>
          </a:xfrm>
          <a:prstGeom prst="rect">
            <a:avLst/>
          </a:prstGeom>
        </p:spPr>
      </p:pic>
      <p:grpSp>
        <p:nvGrpSpPr>
          <p:cNvPr id="24" name="Tell Me Picture">
            <a:extLst>
              <a:ext uri="{FF2B5EF4-FFF2-40B4-BE49-F238E27FC236}">
                <a16:creationId xmlns:a16="http://schemas.microsoft.com/office/drawing/2014/main" id="{E294B580-9A21-406E-956B-7B3A0F93CDB1}"/>
              </a:ext>
              <a:ext uri="{C183D7F6-B498-43B3-948B-1728B52AA6E4}">
                <adec:decorative xmlns:adec="http://schemas.microsoft.com/office/drawing/2017/decorative" val="1"/>
              </a:ext>
            </a:extLst>
          </p:cNvPr>
          <p:cNvGrpSpPr/>
          <p:nvPr/>
        </p:nvGrpSpPr>
        <p:grpSpPr>
          <a:xfrm>
            <a:off x="8536716" y="1560551"/>
            <a:ext cx="3134076" cy="2238131"/>
            <a:chOff x="8536716" y="1560551"/>
            <a:chExt cx="3134076" cy="2238131"/>
          </a:xfrm>
        </p:grpSpPr>
        <p:pic>
          <p:nvPicPr>
            <p:cNvPr id="11" name="Picture 10" descr="Tell Me box suggestions"/>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8536716" y="1560551"/>
              <a:ext cx="3134076" cy="2238131"/>
            </a:xfrm>
            <a:prstGeom prst="rect">
              <a:avLst/>
            </a:prstGeom>
          </p:spPr>
        </p:pic>
        <p:grpSp>
          <p:nvGrpSpPr>
            <p:cNvPr id="23" name="Group 22">
              <a:extLst>
                <a:ext uri="{FF2B5EF4-FFF2-40B4-BE49-F238E27FC236}">
                  <a16:creationId xmlns:a16="http://schemas.microsoft.com/office/drawing/2014/main" id="{ECE6C5E3-70C8-45F8-ACDC-FDA61C407AC6}"/>
                </a:ext>
              </a:extLst>
            </p:cNvPr>
            <p:cNvGrpSpPr/>
            <p:nvPr/>
          </p:nvGrpSpPr>
          <p:grpSpPr>
            <a:xfrm>
              <a:off x="8536716" y="1868703"/>
              <a:ext cx="3134076" cy="452977"/>
              <a:chOff x="9040988" y="1067111"/>
              <a:chExt cx="3134076" cy="452977"/>
            </a:xfrm>
          </p:grpSpPr>
          <p:sp>
            <p:nvSpPr>
              <p:cNvPr id="3" name="Rectangle 2">
                <a:extLst>
                  <a:ext uri="{FF2B5EF4-FFF2-40B4-BE49-F238E27FC236}">
                    <a16:creationId xmlns:a16="http://schemas.microsoft.com/office/drawing/2014/main" id="{83507D88-B17C-4005-9465-C089E6BDCE4A}"/>
                  </a:ext>
                  <a:ext uri="{C183D7F6-B498-43B3-948B-1728B52AA6E4}">
                    <adec:decorative xmlns:adec="http://schemas.microsoft.com/office/drawing/2017/decorative" val="1"/>
                  </a:ext>
                </a:extLst>
              </p:cNvPr>
              <p:cNvSpPr/>
              <p:nvPr/>
            </p:nvSpPr>
            <p:spPr>
              <a:xfrm>
                <a:off x="9040988" y="1067111"/>
                <a:ext cx="3134076" cy="452977"/>
              </a:xfrm>
              <a:prstGeom prst="rect">
                <a:avLst/>
              </a:prstGeom>
              <a:solidFill>
                <a:srgbClr val="923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 name="Straight Connector 5">
                <a:extLst>
                  <a:ext uri="{FF2B5EF4-FFF2-40B4-BE49-F238E27FC236}">
                    <a16:creationId xmlns:a16="http://schemas.microsoft.com/office/drawing/2014/main" id="{1CC0DDBC-5D45-45EC-B3A7-4A87D5AC0628}"/>
                  </a:ext>
                  <a:ext uri="{C183D7F6-B498-43B3-948B-1728B52AA6E4}">
                    <adec:decorative xmlns:adec="http://schemas.microsoft.com/office/drawing/2017/decorative" val="1"/>
                  </a:ext>
                </a:extLst>
              </p:cNvPr>
              <p:cNvCxnSpPr/>
              <p:nvPr/>
            </p:nvCxnSpPr>
            <p:spPr>
              <a:xfrm>
                <a:off x="9375775" y="1198578"/>
                <a:ext cx="0" cy="222250"/>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AD23CF99-30DD-4C42-A3D5-D9C7DF60A66E}"/>
                  </a:ext>
                </a:extLst>
              </p:cNvPr>
              <p:cNvGrpSpPr/>
              <p:nvPr/>
            </p:nvGrpSpPr>
            <p:grpSpPr>
              <a:xfrm>
                <a:off x="9129954" y="1192976"/>
                <a:ext cx="156856" cy="233455"/>
                <a:chOff x="7873416" y="1716789"/>
                <a:chExt cx="187380" cy="278885"/>
              </a:xfrm>
            </p:grpSpPr>
            <p:sp>
              <p:nvSpPr>
                <p:cNvPr id="20" name="Freeform: Shape 19">
                  <a:extLst>
                    <a:ext uri="{FF2B5EF4-FFF2-40B4-BE49-F238E27FC236}">
                      <a16:creationId xmlns:a16="http://schemas.microsoft.com/office/drawing/2014/main" id="{52B12E68-8015-487A-87C4-BF63E9056659}"/>
                    </a:ext>
                    <a:ext uri="{C183D7F6-B498-43B3-948B-1728B52AA6E4}">
                      <adec:decorative xmlns:adec="http://schemas.microsoft.com/office/drawing/2017/decorative" val="1"/>
                    </a:ext>
                  </a:extLst>
                </p:cNvPr>
                <p:cNvSpPr/>
                <p:nvPr/>
              </p:nvSpPr>
              <p:spPr>
                <a:xfrm>
                  <a:off x="7873416" y="1716789"/>
                  <a:ext cx="187380" cy="240412"/>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19050" cap="flat">
                  <a:solidFill>
                    <a:schemeClr val="bg1"/>
                  </a:solidFill>
                  <a:prstDash val="solid"/>
                  <a:miter/>
                </a:ln>
              </p:spPr>
              <p:txBody>
                <a:bodyPr rtlCol="0" anchor="ctr"/>
                <a:lstStyle/>
                <a:p>
                  <a:endParaRPr lang="en-AU"/>
                </a:p>
              </p:txBody>
            </p:sp>
            <p:sp>
              <p:nvSpPr>
                <p:cNvPr id="21" name="Freeform: Shape 20">
                  <a:extLst>
                    <a:ext uri="{FF2B5EF4-FFF2-40B4-BE49-F238E27FC236}">
                      <a16:creationId xmlns:a16="http://schemas.microsoft.com/office/drawing/2014/main" id="{73F670A2-659E-4A77-9D8E-6948136D4ACB}"/>
                    </a:ext>
                    <a:ext uri="{C183D7F6-B498-43B3-948B-1728B52AA6E4}">
                      <adec:decorative xmlns:adec="http://schemas.microsoft.com/office/drawing/2017/decorative" val="1"/>
                    </a:ext>
                  </a:extLst>
                </p:cNvPr>
                <p:cNvSpPr/>
                <p:nvPr/>
              </p:nvSpPr>
              <p:spPr>
                <a:xfrm>
                  <a:off x="7912702" y="1969158"/>
                  <a:ext cx="108000" cy="26516"/>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19050" cap="flat">
                  <a:solidFill>
                    <a:schemeClr val="bg1"/>
                  </a:solidFill>
                  <a:prstDash val="solid"/>
                  <a:miter/>
                </a:ln>
              </p:spPr>
              <p:txBody>
                <a:bodyPr rtlCol="0" anchor="ctr"/>
                <a:lstStyle/>
                <a:p>
                  <a:endParaRPr lang="en-AU"/>
                </a:p>
              </p:txBody>
            </p:sp>
            <p:sp>
              <p:nvSpPr>
                <p:cNvPr id="22" name="Freeform: Shape 21">
                  <a:extLst>
                    <a:ext uri="{FF2B5EF4-FFF2-40B4-BE49-F238E27FC236}">
                      <a16:creationId xmlns:a16="http://schemas.microsoft.com/office/drawing/2014/main" id="{E4FD6AB2-EB32-402C-BC6B-579C8B08D541}"/>
                    </a:ext>
                    <a:ext uri="{C183D7F6-B498-43B3-948B-1728B52AA6E4}">
                      <adec:decorative xmlns:adec="http://schemas.microsoft.com/office/drawing/2017/decorative" val="1"/>
                    </a:ext>
                  </a:extLst>
                </p:cNvPr>
                <p:cNvSpPr/>
                <p:nvPr/>
              </p:nvSpPr>
              <p:spPr>
                <a:xfrm>
                  <a:off x="7921322" y="1890325"/>
                  <a:ext cx="91922" cy="26516"/>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19050" cap="flat">
                  <a:solidFill>
                    <a:schemeClr val="bg1"/>
                  </a:solidFill>
                  <a:prstDash val="solid"/>
                  <a:miter/>
                </a:ln>
              </p:spPr>
              <p:txBody>
                <a:bodyPr rtlCol="0" anchor="ctr"/>
                <a:lstStyle/>
                <a:p>
                  <a:endParaRPr lang="en-AU"/>
                </a:p>
              </p:txBody>
            </p:sp>
          </p:grpSp>
        </p:grpSp>
      </p:grpSp>
      <p:grpSp>
        <p:nvGrpSpPr>
          <p:cNvPr id="26" name="Links" descr="Hyperlinks to the PowerPoint team blog, PowerPoint free training, and feedback about this tour.">
            <a:extLst>
              <a:ext uri="{FF2B5EF4-FFF2-40B4-BE49-F238E27FC236}">
                <a16:creationId xmlns:a16="http://schemas.microsoft.com/office/drawing/2014/main" id="{A410C95B-7D22-4AE4-BEE0-35AD5FA96E07}"/>
              </a:ext>
            </a:extLst>
          </p:cNvPr>
          <p:cNvGrpSpPr/>
          <p:nvPr/>
        </p:nvGrpSpPr>
        <p:grpSpPr>
          <a:xfrm>
            <a:off x="521208" y="3629258"/>
            <a:ext cx="4248508" cy="1867001"/>
            <a:chOff x="3832853" y="3420317"/>
            <a:chExt cx="4248508" cy="1867001"/>
          </a:xfrm>
        </p:grpSpPr>
        <p:sp>
          <p:nvSpPr>
            <p:cNvPr id="9" name="TextBox 8" descr="SELECT THE ARROW WHEN IN SLIDE SHOW MODE&#10;"/>
            <p:cNvSpPr txBox="1"/>
            <p:nvPr/>
          </p:nvSpPr>
          <p:spPr>
            <a:xfrm>
              <a:off x="3832853" y="4920686"/>
              <a:ext cx="3368047" cy="267257"/>
            </a:xfrm>
            <a:prstGeom prst="rect">
              <a:avLst/>
            </a:prstGeom>
            <a:noFill/>
          </p:spPr>
          <p:txBody>
            <a:bodyPr wrap="square" rtlCol="0">
              <a:spAutoFit/>
            </a:bodyPr>
            <a:lstStyle/>
            <a:p>
              <a:pPr algn="l"/>
              <a:r>
                <a:rPr lang="en-IN" sz="1100" dirty="0">
                  <a:latin typeface="Segoe UI Light" panose="020B0502040204020203" pitchFamily="34" charset="0"/>
                  <a:cs typeface="Segoe UI Light" panose="020B0502040204020203" pitchFamily="34" charset="0"/>
                </a:rPr>
                <a:t>SELECT THE ARROW WHEN IN SLIDE SHOW MODE</a:t>
              </a:r>
              <a:endParaRPr lang="en-US" sz="11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5"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19421" y="3420317"/>
              <a:ext cx="661940" cy="661940"/>
            </a:xfrm>
            <a:prstGeom prst="rect">
              <a:avLst/>
            </a:prstGeom>
          </p:spPr>
        </p:pic>
        <p:pic>
          <p:nvPicPr>
            <p:cNvPr id="7" name="Picture 6" descr="Arrow pointing right with a hyperlink to free PowerPoint training. Select the image to access free PowerPoint training">
              <a:hlinkClick r:id="rId7" tooltip="Select here to go to free PowerPoint trainin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19421" y="4198633"/>
              <a:ext cx="661940" cy="661940"/>
            </a:xfrm>
            <a:prstGeom prst="rect">
              <a:avLst/>
            </a:prstGeom>
          </p:spPr>
        </p:pic>
        <p:sp>
          <p:nvSpPr>
            <p:cNvPr id="25" name="Content Placeholder 4">
              <a:extLst>
                <a:ext uri="{FF2B5EF4-FFF2-40B4-BE49-F238E27FC236}">
                  <a16:creationId xmlns:a16="http://schemas.microsoft.com/office/drawing/2014/main" id="{8E6C017A-BE5B-443C-B929-BF7D929C214F}"/>
                </a:ext>
              </a:extLst>
            </p:cNvPr>
            <p:cNvSpPr txBox="1">
              <a:spLocks/>
            </p:cNvSpPr>
            <p:nvPr/>
          </p:nvSpPr>
          <p:spPr>
            <a:xfrm>
              <a:off x="3832853" y="3420317"/>
              <a:ext cx="3488190" cy="1867001"/>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3600"/>
                </a:lnSpc>
                <a:spcBef>
                  <a:spcPts val="2400"/>
                </a:spcBef>
                <a:spcAft>
                  <a:spcPts val="0"/>
                </a:spcAft>
              </a:pPr>
              <a:r>
                <a:rPr lang="en-US" sz="2000" u="sng" dirty="0">
                  <a:latin typeface="Segoe UI Light" panose="020B0502040204020203" pitchFamily="34" charset="0"/>
                  <a:cs typeface="Segoe UI Light" panose="020B0502040204020203" pitchFamily="34" charset="0"/>
                  <a:hlinkClick r:id="rId5"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a:lnSpc>
                  <a:spcPts val="3600"/>
                </a:lnSpc>
                <a:spcBef>
                  <a:spcPts val="2400"/>
                </a:spcBef>
                <a:spcAft>
                  <a:spcPts val="0"/>
                </a:spcAft>
              </a:pPr>
              <a:r>
                <a:rPr lang="en-US" sz="2000" dirty="0">
                  <a:latin typeface="Segoe UI Light" panose="020B0502040204020203" pitchFamily="34" charset="0"/>
                  <a:cs typeface="Segoe UI Light" panose="020B0502040204020203" pitchFamily="34" charset="0"/>
                  <a:hlinkClick r:id="rId7"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normAutofit/>
          </a:bodyPr>
          <a:lstStyle/>
          <a:p>
            <a:pPr algn="ctr"/>
            <a:r>
              <a:rPr lang="en-US" sz="4000" b="1" dirty="0"/>
              <a:t>Introduction</a:t>
            </a:r>
          </a:p>
        </p:txBody>
      </p:sp>
      <p:graphicFrame>
        <p:nvGraphicFramePr>
          <p:cNvPr id="13" name="Chart 12">
            <a:extLst>
              <a:ext uri="{FF2B5EF4-FFF2-40B4-BE49-F238E27FC236}">
                <a16:creationId xmlns:a16="http://schemas.microsoft.com/office/drawing/2014/main" id="{4DB527E5-32FC-E5E5-A687-08BF8DC7B6B4}"/>
              </a:ext>
            </a:extLst>
          </p:cNvPr>
          <p:cNvGraphicFramePr/>
          <p:nvPr>
            <p:extLst>
              <p:ext uri="{D42A27DB-BD31-4B8C-83A1-F6EECF244321}">
                <p14:modId xmlns:p14="http://schemas.microsoft.com/office/powerpoint/2010/main" val="2247266517"/>
              </p:ext>
            </p:extLst>
          </p:nvPr>
        </p:nvGraphicFramePr>
        <p:xfrm>
          <a:off x="5527619" y="1094052"/>
          <a:ext cx="6177935" cy="4669896"/>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3">
            <a:extLst>
              <a:ext uri="{FF2B5EF4-FFF2-40B4-BE49-F238E27FC236}">
                <a16:creationId xmlns:a16="http://schemas.microsoft.com/office/drawing/2014/main" id="{1078228B-8337-DB13-ACDC-47B5EA8A8405}"/>
              </a:ext>
            </a:extLst>
          </p:cNvPr>
          <p:cNvSpPr>
            <a:spLocks noGrp="1" noChangeArrowheads="1"/>
          </p:cNvSpPr>
          <p:nvPr>
            <p:ph idx="1"/>
          </p:nvPr>
        </p:nvSpPr>
        <p:spPr bwMode="auto">
          <a:xfrm>
            <a:off x="879475" y="1171806"/>
            <a:ext cx="4958617"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Online shopping has completely changed the way we buy things, making it super convenient for people all around the world. But, like any big change, it comes with its own set of problems. Shoppers often struggle with not being able to try on products before buying and feeling overwhelmed by too many choices. These issues can make the whole online shopping experience less enjoyable and sometimes even frustrating.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The good news is that there's a solution on the horizon. As technology gets better, we have the chance to be creative and tackle these problems. That's where the combination of Chatbots and Augmented Reality comes in. By blending these two technologies, we aim to make online shopping even better and more enjoyable. This presentation dives into how this fusion can transform the virtual shopping experience, offering users something truly special in the world of e-commerce.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163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b="1" i="0" dirty="0">
                <a:effectLst/>
                <a:latin typeface="Söhne"/>
              </a:rPr>
              <a:t>Objectives of the Research</a:t>
            </a:r>
            <a:endParaRPr lang="en-US" dirty="0"/>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434" y="1604210"/>
            <a:ext cx="4712634" cy="4805161"/>
          </a:xfrm>
        </p:spPr>
        <p:txBody>
          <a:bodyPr>
            <a:normAutofit/>
          </a:bodyPr>
          <a:lstStyle/>
          <a:p>
            <a:pPr marL="457200" lvl="1" indent="-47625">
              <a:lnSpc>
                <a:spcPts val="1800"/>
              </a:lnSpc>
            </a:pPr>
            <a:r>
              <a:rPr lang="en-US" b="1" i="0" dirty="0">
                <a:effectLst/>
                <a:latin typeface="Söhne"/>
              </a:rPr>
              <a:t>Real-Time Apparel Try-ons:</a:t>
            </a:r>
            <a:r>
              <a:rPr lang="en-US" b="0" i="0" dirty="0">
                <a:solidFill>
                  <a:srgbClr val="374151"/>
                </a:solidFill>
                <a:effectLst/>
                <a:latin typeface="Söhne"/>
              </a:rPr>
              <a:t> </a:t>
            </a:r>
          </a:p>
          <a:p>
            <a:pPr algn="l">
              <a:buFont typeface="+mj-lt"/>
              <a:buAutoNum type="arabicPeriod"/>
            </a:pPr>
            <a:r>
              <a:rPr lang="en-US" b="0" i="0" dirty="0">
                <a:solidFill>
                  <a:srgbClr val="374151"/>
                </a:solidFill>
                <a:effectLst/>
                <a:latin typeface="Söhne"/>
              </a:rPr>
              <a:t>We aim to create a system where you can virtually try on clothes in real-time. No more guessing how they'll look – you can see it instantly</a:t>
            </a:r>
          </a:p>
          <a:p>
            <a:pPr algn="l">
              <a:buFont typeface="+mj-lt"/>
              <a:buAutoNum type="arabicPeriod"/>
            </a:pPr>
            <a:r>
              <a:rPr lang="en-US" b="1" i="0" dirty="0">
                <a:solidFill>
                  <a:srgbClr val="374151"/>
                </a:solidFill>
                <a:effectLst/>
                <a:latin typeface="Söhne"/>
              </a:rPr>
              <a:t>Chatbot Assistance:</a:t>
            </a:r>
          </a:p>
          <a:p>
            <a:pPr algn="l">
              <a:buFont typeface="+mj-lt"/>
              <a:buAutoNum type="arabicPeriod"/>
            </a:pPr>
            <a:r>
              <a:rPr lang="en-US" b="0" i="0" dirty="0">
                <a:solidFill>
                  <a:srgbClr val="374151"/>
                </a:solidFill>
                <a:effectLst/>
                <a:latin typeface="Söhne"/>
              </a:rPr>
              <a:t> Imagine a friendly chatbot helping you out during your shopping adventure. It can answer your questions, suggest sizes, and even give you the latest info about products.</a:t>
            </a:r>
          </a:p>
          <a:p>
            <a:pPr algn="l">
              <a:buFont typeface="+mj-lt"/>
              <a:buAutoNum type="arabicPeriod"/>
            </a:pPr>
            <a:r>
              <a:rPr lang="en-US" b="1" i="0" dirty="0">
                <a:solidFill>
                  <a:srgbClr val="374151"/>
                </a:solidFill>
                <a:effectLst/>
                <a:latin typeface="Söhne"/>
              </a:rPr>
              <a:t>Price Comparison:</a:t>
            </a:r>
          </a:p>
          <a:p>
            <a:pPr algn="l">
              <a:buFont typeface="+mj-lt"/>
              <a:buAutoNum type="arabicPeriod"/>
            </a:pPr>
            <a:r>
              <a:rPr lang="en-US" b="0" i="0" dirty="0">
                <a:solidFill>
                  <a:srgbClr val="374151"/>
                </a:solidFill>
                <a:effectLst/>
                <a:latin typeface="Söhne"/>
              </a:rPr>
              <a:t> Ever wondered if you're getting the best deal? Our research focuses on integrating a feature that allows you to compare prices across different online stores in real-time, ensuring you make informed and budget-friendly choices.</a:t>
            </a:r>
          </a:p>
        </p:txBody>
      </p:sp>
      <p:sp>
        <p:nvSpPr>
          <p:cNvPr id="13" name="TextBox 12">
            <a:extLst>
              <a:ext uri="{FF2B5EF4-FFF2-40B4-BE49-F238E27FC236}">
                <a16:creationId xmlns:a16="http://schemas.microsoft.com/office/drawing/2014/main" id="{9CDEECA1-8721-F0DF-E42D-45447BD5340D}"/>
              </a:ext>
            </a:extLst>
          </p:cNvPr>
          <p:cNvSpPr txBox="1"/>
          <p:nvPr/>
        </p:nvSpPr>
        <p:spPr>
          <a:xfrm>
            <a:off x="5752271" y="1443841"/>
            <a:ext cx="5518703" cy="3139321"/>
          </a:xfrm>
          <a:prstGeom prst="rect">
            <a:avLst/>
          </a:prstGeom>
          <a:noFill/>
        </p:spPr>
        <p:txBody>
          <a:bodyPr wrap="square">
            <a:spAutoFit/>
          </a:bodyPr>
          <a:lstStyle/>
          <a:p>
            <a:pPr algn="l">
              <a:buFont typeface="Arial" panose="020B0604020202020204" pitchFamily="34" charset="0"/>
              <a:buChar char="•"/>
            </a:pPr>
            <a:r>
              <a:rPr lang="en-US" b="1" i="0" dirty="0">
                <a:solidFill>
                  <a:srgbClr val="374151"/>
                </a:solidFill>
                <a:effectLst/>
                <a:latin typeface="Söhne"/>
              </a:rPr>
              <a:t>Overcoming Lack of Try-Ons:</a:t>
            </a:r>
            <a:r>
              <a:rPr lang="en-US" b="0" i="0" dirty="0">
                <a:solidFill>
                  <a:srgbClr val="374151"/>
                </a:solidFill>
                <a:effectLst/>
                <a:latin typeface="Söhne"/>
              </a:rPr>
              <a:t> The AR feature allows users to virtually try on clothes, solving the challenge of not being able to physically try them on before purchase.</a:t>
            </a:r>
          </a:p>
          <a:p>
            <a:pPr algn="l">
              <a:buFont typeface="Arial" panose="020B0604020202020204" pitchFamily="34" charset="0"/>
              <a:buChar char="•"/>
            </a:pPr>
            <a:r>
              <a:rPr lang="en-US" b="1" i="0" dirty="0">
                <a:solidFill>
                  <a:srgbClr val="374151"/>
                </a:solidFill>
                <a:effectLst/>
                <a:latin typeface="Söhne"/>
              </a:rPr>
              <a:t>Dynamic Chatbot Assistance:</a:t>
            </a:r>
            <a:r>
              <a:rPr lang="en-US" b="0" i="0" dirty="0">
                <a:solidFill>
                  <a:srgbClr val="374151"/>
                </a:solidFill>
                <a:effectLst/>
                <a:latin typeface="Söhne"/>
              </a:rPr>
              <a:t> The chatbot's real-time responses address user queries, provide detailed information, and offer size recommendations, overcoming the limitations of existing solutions.</a:t>
            </a:r>
          </a:p>
          <a:p>
            <a:pPr algn="l">
              <a:buFont typeface="Arial" panose="020B0604020202020204" pitchFamily="34" charset="0"/>
              <a:buChar char="•"/>
            </a:pPr>
            <a:r>
              <a:rPr lang="en-US" b="1" i="0" dirty="0">
                <a:solidFill>
                  <a:srgbClr val="374151"/>
                </a:solidFill>
                <a:effectLst/>
                <a:latin typeface="Söhne"/>
              </a:rPr>
              <a:t>Transparent Decision-Making:</a:t>
            </a:r>
            <a:r>
              <a:rPr lang="en-US" b="0" i="0" dirty="0">
                <a:solidFill>
                  <a:srgbClr val="374151"/>
                </a:solidFill>
                <a:effectLst/>
                <a:latin typeface="Söhne"/>
              </a:rPr>
              <a:t> Users can make well-informed decisions with the combination of real-time try-ons, comprehensive chatbot assistance, and the integration of dynamic price comparison functionalities.</a:t>
            </a:r>
          </a:p>
        </p:txBody>
      </p:sp>
    </p:spTree>
    <p:extLst>
      <p:ext uri="{BB962C8B-B14F-4D97-AF65-F5344CB8AC3E}">
        <p14:creationId xmlns:p14="http://schemas.microsoft.com/office/powerpoint/2010/main" val="199743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b="1" i="0" dirty="0">
                <a:effectLst/>
                <a:latin typeface="Söhne"/>
              </a:rPr>
              <a:t>Online Shopping Challenges</a:t>
            </a:r>
            <a:endParaRPr lang="en-US" dirty="0"/>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1322889" y="1608519"/>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mj-lt"/>
                <a:ea typeface="+mj-ea"/>
                <a:cs typeface="+mj-cs"/>
              </a:rPr>
              <a:t>Lack of Physical Try-Ons:</a:t>
            </a:r>
          </a:p>
        </p:txBody>
      </p:sp>
      <p:sp>
        <p:nvSpPr>
          <p:cNvPr id="5" name="TextBox 2D 1">
            <a:extLst>
              <a:ext uri="{FF2B5EF4-FFF2-40B4-BE49-F238E27FC236}">
                <a16:creationId xmlns:a16="http://schemas.microsoft.com/office/drawing/2014/main" id="{CAA61E68-C8F4-4610-BC1E-4D08000B9C76}"/>
              </a:ext>
            </a:extLst>
          </p:cNvPr>
          <p:cNvSpPr txBox="1"/>
          <p:nvPr/>
        </p:nvSpPr>
        <p:spPr>
          <a:xfrm>
            <a:off x="1682644" y="4694670"/>
            <a:ext cx="2625418" cy="830997"/>
          </a:xfrm>
          <a:prstGeom prst="rect">
            <a:avLst/>
          </a:prstGeom>
          <a:noFill/>
        </p:spPr>
        <p:txBody>
          <a:bodyPr wrap="square" rtlCol="0">
            <a:spAutoFit/>
          </a:bodyPr>
          <a:lstStyle/>
          <a:p>
            <a:r>
              <a:rPr lang="en-US" sz="1200" dirty="0">
                <a:solidFill>
                  <a:schemeClr val="tx1">
                    <a:lumMod val="75000"/>
                    <a:lumOff val="25000"/>
                  </a:schemeClr>
                </a:solidFill>
                <a:latin typeface="Segoe UI" panose="020B0502040204020203" pitchFamily="34" charset="0"/>
                <a:cs typeface="Segoe UI" panose="020B0502040204020203" pitchFamily="34" charset="0"/>
              </a:rPr>
              <a:t>Without the ability to try on clothes or products, shoppers can feel uncertain about how things will actually look or fit.</a:t>
            </a: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94985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mj-lt"/>
                <a:ea typeface="+mj-ea"/>
                <a:cs typeface="+mj-cs"/>
              </a:rPr>
              <a:t>Overwhelming Choices:</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2964710" y="3378920"/>
            <a:ext cx="5896604" cy="3030452"/>
          </a:xfrm>
          <a:prstGeom prst="rect">
            <a:avLst/>
          </a:prstGeom>
        </p:spPr>
      </p:pic>
      <p:sp>
        <p:nvSpPr>
          <p:cNvPr id="7" name="TextBox 3D 1">
            <a:extLst>
              <a:ext uri="{FF2B5EF4-FFF2-40B4-BE49-F238E27FC236}">
                <a16:creationId xmlns:a16="http://schemas.microsoft.com/office/drawing/2014/main" id="{793D8DEF-3B62-4E96-9D4A-0030ACE85CE5}"/>
              </a:ext>
            </a:extLst>
          </p:cNvPr>
          <p:cNvSpPr txBox="1">
            <a:spLocks/>
          </p:cNvSpPr>
          <p:nvPr/>
        </p:nvSpPr>
        <p:spPr>
          <a:xfrm>
            <a:off x="7580774" y="4638251"/>
            <a:ext cx="3115981" cy="830997"/>
          </a:xfrm>
          <a:prstGeom prst="rect">
            <a:avLst/>
          </a:prstGeom>
          <a:noFill/>
        </p:spPr>
        <p:txBody>
          <a:bodyPr wrap="square" rtlCol="0">
            <a:spAutoFit/>
          </a:bodyPr>
          <a:lstStyle/>
          <a:p>
            <a:r>
              <a:rPr lang="en-US" sz="1200" b="0" i="0" dirty="0">
                <a:solidFill>
                  <a:srgbClr val="374151"/>
                </a:solidFill>
                <a:effectLst/>
                <a:latin typeface="Söhne"/>
              </a:rPr>
              <a:t>The vast array of options can be confusing and sometimes stressful. Choosing the right product from numerous alternatives can be a real challenge.</a:t>
            </a:r>
            <a:endParaRPr lang="en-US" sz="12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2050" name="Picture 2">
            <a:extLst>
              <a:ext uri="{FF2B5EF4-FFF2-40B4-BE49-F238E27FC236}">
                <a16:creationId xmlns:a16="http://schemas.microsoft.com/office/drawing/2014/main" id="{8A08CE7E-7801-56CD-B316-380AB00756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383" r="8525" b="15579"/>
          <a:stretch/>
        </p:blipFill>
        <p:spPr bwMode="auto">
          <a:xfrm>
            <a:off x="1812753" y="2125236"/>
            <a:ext cx="2495309" cy="2361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10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Existing Solutions</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3"/>
            <a:ext cx="4321175" cy="1911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US" sz="1000" b="1" i="0" dirty="0">
                <a:solidFill>
                  <a:srgbClr val="374151"/>
                </a:solidFill>
                <a:effectLst/>
                <a:latin typeface="Söhne"/>
              </a:rPr>
              <a:t>Virtual Try-On Systems:</a:t>
            </a:r>
            <a:r>
              <a:rPr lang="en-US" sz="1000" b="0" i="0" dirty="0">
                <a:solidFill>
                  <a:srgbClr val="374151"/>
                </a:solidFill>
                <a:effectLst/>
                <a:latin typeface="Söhne"/>
              </a:rPr>
              <a:t> Some systems use deep learning to create visually appealing virtual try-ons, giving users a better idea of how products will look on them.</a:t>
            </a:r>
          </a:p>
          <a:p>
            <a:pPr algn="l">
              <a:buFont typeface="+mj-lt"/>
              <a:buAutoNum type="arabicPeriod"/>
            </a:pPr>
            <a:r>
              <a:rPr lang="en-US" sz="1000" b="1" i="0" dirty="0">
                <a:solidFill>
                  <a:srgbClr val="374151"/>
                </a:solidFill>
                <a:effectLst/>
                <a:latin typeface="Söhne"/>
              </a:rPr>
              <a:t>Smart Dressing Mirrors:</a:t>
            </a:r>
            <a:r>
              <a:rPr lang="en-US" sz="1000" b="0" i="0" dirty="0">
                <a:solidFill>
                  <a:srgbClr val="374151"/>
                </a:solidFill>
                <a:effectLst/>
                <a:latin typeface="Söhne"/>
              </a:rPr>
              <a:t> Innovations like smart mirrors digitize clothes using machine learning and computer vision. These mirrors recommend fashionable combinations, making outfit choices easier.</a:t>
            </a:r>
          </a:p>
          <a:p>
            <a:pPr algn="l">
              <a:buFont typeface="+mj-lt"/>
              <a:buAutoNum type="arabicPeriod"/>
            </a:pPr>
            <a:r>
              <a:rPr lang="en-US" sz="1000" b="1" i="0" dirty="0">
                <a:solidFill>
                  <a:srgbClr val="374151"/>
                </a:solidFill>
                <a:effectLst/>
                <a:latin typeface="Söhne"/>
              </a:rPr>
              <a:t>Marker-less Augmented Reality for E-Commerce:</a:t>
            </a:r>
            <a:r>
              <a:rPr lang="en-US" sz="1000" b="0" i="0" dirty="0">
                <a:solidFill>
                  <a:srgbClr val="374151"/>
                </a:solidFill>
                <a:effectLst/>
                <a:latin typeface="Söhne"/>
              </a:rPr>
              <a:t> This solution not only improves virtual try-on experiences but also tackles decision-making challenges, offering customized and interactive solutions.</a:t>
            </a:r>
          </a:p>
          <a:p>
            <a:pPr algn="l">
              <a:buFont typeface="+mj-lt"/>
              <a:buAutoNum type="arabicPeriod"/>
            </a:pPr>
            <a:r>
              <a:rPr lang="en-US" sz="1000" b="1" i="0" dirty="0">
                <a:solidFill>
                  <a:srgbClr val="374151"/>
                </a:solidFill>
                <a:effectLst/>
                <a:latin typeface="Söhne"/>
              </a:rPr>
              <a:t>3D-Reconstructed Apparel with Virtual Reality:</a:t>
            </a:r>
            <a:r>
              <a:rPr lang="en-US" sz="1000" b="0" i="0" dirty="0">
                <a:solidFill>
                  <a:srgbClr val="374151"/>
                </a:solidFill>
                <a:effectLst/>
                <a:latin typeface="Söhne"/>
              </a:rPr>
              <a:t> To overcome the limitations of 2D views in online shopping, augmented reality steps in. It allows users to visualize products in their physical space before making a purchase, simplifying decision-making.</a:t>
            </a:r>
          </a:p>
          <a:p>
            <a:pPr marL="0" indent="0">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1" name="Directions">
            <a:extLst>
              <a:ext uri="{FF2B5EF4-FFF2-40B4-BE49-F238E27FC236}">
                <a16:creationId xmlns:a16="http://schemas.microsoft.com/office/drawing/2014/main" id="{1AF2FBBE-B7D3-452C-9253-F7C472312B69}"/>
              </a:ext>
            </a:extLst>
          </p:cNvPr>
          <p:cNvSpPr txBox="1">
            <a:spLocks/>
          </p:cNvSpPr>
          <p:nvPr/>
        </p:nvSpPr>
        <p:spPr>
          <a:xfrm>
            <a:off x="474516" y="3651363"/>
            <a:ext cx="2175299" cy="2995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9" name="Number 1" descr="Number 1">
            <a:extLst>
              <a:ext uri="{FF2B5EF4-FFF2-40B4-BE49-F238E27FC236}">
                <a16:creationId xmlns:a16="http://schemas.microsoft.com/office/drawing/2014/main" id="{60C7D78B-18F1-458F-AF3B-1293CFF9F517}"/>
              </a:ext>
            </a:extLst>
          </p:cNvPr>
          <p:cNvSpPr/>
          <p:nvPr/>
        </p:nvSpPr>
        <p:spPr bwMode="blackWhite">
          <a:xfrm>
            <a:off x="546159" y="406764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999477" y="4097315"/>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Go to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3D Models from a File…</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This will open the Insert 3D Model Window where you can search your computer, network or cloud drive for any saved 3D models.</a:t>
            </a: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4820987" y="406764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5274554" y="4097315"/>
            <a:ext cx="3671989" cy="12141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Insert the 3D model by </a:t>
            </a:r>
            <a:r>
              <a:rPr lang="en-US" dirty="0">
                <a:solidFill>
                  <a:srgbClr val="D24726"/>
                </a:solidFill>
                <a:latin typeface="Segoe UI Semibold" panose="020B0702040204020203" pitchFamily="34" charset="0"/>
                <a:cs typeface="Segoe UI Semibold" panose="020B0702040204020203" pitchFamily="34" charset="0"/>
              </a:rPr>
              <a:t>selecting the file </a:t>
            </a:r>
            <a:r>
              <a:rPr lang="en-US" dirty="0">
                <a:solidFill>
                  <a:prstClr val="black">
                    <a:lumMod val="75000"/>
                    <a:lumOff val="25000"/>
                  </a:prstClr>
                </a:solidFill>
                <a:latin typeface="Segoe UI" panose="020B0502040204020203" pitchFamily="34" charset="0"/>
                <a:cs typeface="Segoe UI" panose="020B0502040204020203" pitchFamily="34" charset="0"/>
              </a:rPr>
              <a:t>and clicking on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a:t>
            </a:r>
          </a:p>
          <a:p>
            <a:pPr mar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The 3D Model will now be placed onto your PowerPoint slide</a:t>
            </a:r>
            <a:endParaRPr lang="en-US" dirty="0">
              <a:solidFill>
                <a:prstClr val="black">
                  <a:lumMod val="75000"/>
                  <a:lumOff val="25000"/>
                </a:prstClr>
              </a:solidFill>
              <a:cs typeface="Segoe UI"/>
            </a:endParaRPr>
          </a:p>
        </p:txBody>
      </p:sp>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Existing Solutions - Why They're Insufficient</a:t>
            </a:r>
          </a:p>
        </p:txBody>
      </p:sp>
      <p:sp>
        <p:nvSpPr>
          <p:cNvPr id="12" name="Number 1" descr="Method 1">
            <a:extLst>
              <a:ext uri="{FF2B5EF4-FFF2-40B4-BE49-F238E27FC236}">
                <a16:creationId xmlns:a16="http://schemas.microsoft.com/office/drawing/2014/main" id="{56816014-A74F-4DCC-B3EB-C797CAF4E802}"/>
              </a:ext>
            </a:extLst>
          </p:cNvPr>
          <p:cNvSpPr/>
          <p:nvPr/>
        </p:nvSpPr>
        <p:spPr bwMode="blackWhite">
          <a:xfrm>
            <a:off x="630366" y="19179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3" name="Step 1 Text" descr="Click on your 3D Model: Click and hold on the 3D control to rotate or tilt your 3D model up, down, left, and right.">
            <a:extLst>
              <a:ext uri="{FF2B5EF4-FFF2-40B4-BE49-F238E27FC236}">
                <a16:creationId xmlns:a16="http://schemas.microsoft.com/office/drawing/2014/main" id="{5294FC26-E2BF-454F-B123-404EA194A3E3}"/>
              </a:ext>
            </a:extLst>
          </p:cNvPr>
          <p:cNvSpPr txBox="1">
            <a:spLocks/>
          </p:cNvSpPr>
          <p:nvPr/>
        </p:nvSpPr>
        <p:spPr>
          <a:xfrm>
            <a:off x="1066038" y="1958188"/>
            <a:ext cx="3034777" cy="433947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4" name="Step 2 Number" descr="Method 2:">
            <a:extLst>
              <a:ext uri="{FF2B5EF4-FFF2-40B4-BE49-F238E27FC236}">
                <a16:creationId xmlns:a16="http://schemas.microsoft.com/office/drawing/2014/main" id="{9A5A9B9F-B0C0-4A76-B9C7-3C6ED0008BC9}"/>
              </a:ext>
            </a:extLst>
          </p:cNvPr>
          <p:cNvSpPr/>
          <p:nvPr/>
        </p:nvSpPr>
        <p:spPr bwMode="blackWhite">
          <a:xfrm>
            <a:off x="630366" y="320569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mc:AlternateContent xmlns:mc="http://schemas.openxmlformats.org/markup-compatibility/2006">
        <mc:Choice xmlns:am3d="http://schemas.microsoft.com/office/drawing/2017/model3d" Requires="am3d">
          <p:graphicFrame>
            <p:nvGraphicFramePr>
              <p:cNvPr id="37" name="3D Model 36" descr="3D image of a parrot">
                <a:extLst>
                  <a:ext uri="{FF2B5EF4-FFF2-40B4-BE49-F238E27FC236}">
                    <a16:creationId xmlns:a16="http://schemas.microsoft.com/office/drawing/2014/main" id="{4483D506-2C3F-4711-94B1-0CC3F8D8F3E9}"/>
                  </a:ext>
                </a:extLst>
              </p:cNvPr>
              <p:cNvGraphicFramePr>
                <a:graphicFrameLocks noChangeAspect="1"/>
              </p:cNvGraphicFramePr>
              <p:nvPr>
                <p:extLst>
                  <p:ext uri="{D42A27DB-BD31-4B8C-83A1-F6EECF244321}">
                    <p14:modId xmlns:p14="http://schemas.microsoft.com/office/powerpoint/2010/main" val="271283217"/>
                  </p:ext>
                </p:extLst>
              </p:nvPr>
            </p:nvGraphicFramePr>
            <p:xfrm>
              <a:off x="8703546" y="1543047"/>
              <a:ext cx="1552272" cy="4866325"/>
            </p:xfrm>
            <a:graphic>
              <a:graphicData uri="http://schemas.microsoft.com/office/drawing/2017/model3d">
                <am3d:model3d r:embed="rId2">
                  <am3d:spPr>
                    <a:xfrm>
                      <a:off x="0" y="0"/>
                      <a:ext cx="1552272" cy="4866325"/>
                    </a:xfrm>
                    <a:prstGeom prst="rect">
                      <a:avLst/>
                    </a:prstGeom>
                  </am3d:spPr>
                  <am3d:camera>
                    <am3d:pos x="0" y="0" z="52563001"/>
                    <am3d:up dx="0" dy="36000000" dz="0"/>
                    <am3d:lookAt x="0" y="0" z="0"/>
                    <am3d:perspective fov="2700000"/>
                  </am3d:camera>
                  <am3d:trans>
                    <am3d:meterPerModelUnit n="12089550" d="1000000"/>
                    <am3d:preTrans dx="2779495" dy="-17991192" dz="-845298"/>
                    <am3d:scale>
                      <am3d:sx n="1000000" d="1000000"/>
                      <am3d:sy n="1000000" d="1000000"/>
                      <am3d:sz n="1000000" d="1000000"/>
                    </am3d:scale>
                    <am3d:rot ax="214005" ay="217895" az="13569"/>
                    <am3d:postTrans dx="0" dy="0" dz="0"/>
                  </am3d:trans>
                  <am3d:raster rName="Office3DRenderer" rVer="16.0.8326">
                    <am3d:blip r:embed="rId3"/>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7" name="3D Model 36" descr="3D image of a parrot">
                <a:extLst>
                  <a:ext uri="{FF2B5EF4-FFF2-40B4-BE49-F238E27FC236}">
                    <a16:creationId xmlns:a16="http://schemas.microsoft.com/office/drawing/2014/main" id="{4483D506-2C3F-4711-94B1-0CC3F8D8F3E9}"/>
                  </a:ext>
                </a:extLst>
              </p:cNvPr>
              <p:cNvPicPr>
                <a:picLocks noGrp="1" noRot="1" noChangeAspect="1" noMove="1" noResize="1" noEditPoints="1" noAdjustHandles="1" noChangeArrowheads="1" noChangeShapeType="1" noCrop="1"/>
              </p:cNvPicPr>
              <p:nvPr/>
            </p:nvPicPr>
            <p:blipFill>
              <a:blip r:embed="rId3"/>
              <a:stretch>
                <a:fillRect/>
              </a:stretch>
            </p:blipFill>
            <p:spPr>
              <a:xfrm>
                <a:off x="8703546" y="1543047"/>
                <a:ext cx="1552272" cy="4866325"/>
              </a:xfrm>
              <a:prstGeom prst="rect">
                <a:avLst/>
              </a:prstGeom>
            </p:spPr>
          </p:pic>
        </mc:Fallback>
      </mc:AlternateContent>
      <p:sp>
        <p:nvSpPr>
          <p:cNvPr id="30" name="TextBox 29">
            <a:extLst>
              <a:ext uri="{FF2B5EF4-FFF2-40B4-BE49-F238E27FC236}">
                <a16:creationId xmlns:a16="http://schemas.microsoft.com/office/drawing/2014/main" id="{B25A95C7-3EAE-3344-01D4-333A8F1D0B23}"/>
              </a:ext>
            </a:extLst>
          </p:cNvPr>
          <p:cNvSpPr txBox="1"/>
          <p:nvPr/>
        </p:nvSpPr>
        <p:spPr>
          <a:xfrm>
            <a:off x="1714252" y="1782893"/>
            <a:ext cx="6096000" cy="4524315"/>
          </a:xfrm>
          <a:prstGeom prst="rect">
            <a:avLst/>
          </a:prstGeom>
          <a:noFill/>
        </p:spPr>
        <p:txBody>
          <a:bodyPr wrap="square">
            <a:spAutoFit/>
          </a:bodyPr>
          <a:lstStyle/>
          <a:p>
            <a:pPr algn="l">
              <a:buFont typeface="+mj-lt"/>
              <a:buAutoNum type="arabicPeriod"/>
            </a:pPr>
            <a:r>
              <a:rPr lang="en-US" b="1" i="0" dirty="0">
                <a:solidFill>
                  <a:srgbClr val="374151"/>
                </a:solidFill>
                <a:effectLst/>
                <a:latin typeface="Söhne"/>
              </a:rPr>
              <a:t>Limited Focus on Real-Time Price Comparisons:</a:t>
            </a:r>
            <a:r>
              <a:rPr lang="en-US" b="0" i="0" dirty="0">
                <a:solidFill>
                  <a:srgbClr val="374151"/>
                </a:solidFill>
                <a:effectLst/>
                <a:latin typeface="Söhne"/>
              </a:rPr>
              <a:t> Many current solutions lack a dedicated focus on providing dynamic and real-time price comparisons across various e-commerce platforms, a critical feature for informed decision-making.</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Inadequate Size Recommendations:</a:t>
            </a:r>
            <a:r>
              <a:rPr lang="en-US" b="0" i="0" dirty="0">
                <a:solidFill>
                  <a:srgbClr val="374151"/>
                </a:solidFill>
                <a:effectLst/>
                <a:latin typeface="Söhne"/>
              </a:rPr>
              <a:t> The existing systems may not sufficiently address the need for personalized size recommendations, leaving users with uncertainties about whether a selected size will fit them accurately.</a:t>
            </a:r>
          </a:p>
          <a:p>
            <a:pPr algn="l">
              <a:buFont typeface="+mj-lt"/>
              <a:buAutoNum type="arabicPeriod"/>
            </a:pPr>
            <a:endParaRPr lang="en-US" b="0" i="0" dirty="0">
              <a:solidFill>
                <a:srgbClr val="374151"/>
              </a:solidFill>
              <a:effectLst/>
              <a:latin typeface="Söhne"/>
            </a:endParaRP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Minimal Chatbot Assistance:</a:t>
            </a:r>
            <a:r>
              <a:rPr lang="en-US" b="0" i="0" dirty="0">
                <a:solidFill>
                  <a:srgbClr val="374151"/>
                </a:solidFill>
                <a:effectLst/>
                <a:latin typeface="Söhne"/>
              </a:rPr>
              <a:t> Some solutions lack the robust chatbot integration needed for comprehensive user support. A well-designed chatbot can provide instant answers, offer detailed product information, and enhance the overall shopping experience.</a:t>
            </a:r>
          </a:p>
        </p:txBody>
      </p:sp>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dirty="0"/>
              <a:t>Proposed Solution</a:t>
            </a:r>
          </a:p>
        </p:txBody>
      </p:sp>
      <p:sp>
        <p:nvSpPr>
          <p:cNvPr id="3" name="Rectangle 2" descr="To resize or crop your 3D model within a frame, you can use the pan and zoom tool.">
            <a:extLst>
              <a:ext uri="{FF2B5EF4-FFF2-40B4-BE49-F238E27FC236}">
                <a16:creationId xmlns:a16="http://schemas.microsoft.com/office/drawing/2014/main" id="{874312F7-8744-467E-9DCF-F78292FB02D0}"/>
              </a:ext>
            </a:extLst>
          </p:cNvPr>
          <p:cNvSpPr/>
          <p:nvPr/>
        </p:nvSpPr>
        <p:spPr>
          <a:xfrm>
            <a:off x="800116" y="1368629"/>
            <a:ext cx="6096000" cy="531107"/>
          </a:xfrm>
          <a:prstGeom prst="rect">
            <a:avLst/>
          </a:prstGeom>
        </p:spPr>
        <p:txBody>
          <a:bodyPr>
            <a:spAutoFit/>
          </a:bodyPr>
          <a:lstStyle/>
          <a:p>
            <a:pPr lvl="0">
              <a:lnSpc>
                <a:spcPts val="1800"/>
              </a:lnSpc>
              <a:spcBef>
                <a:spcPts val="1000"/>
              </a:spcBef>
              <a:spcAft>
                <a:spcPts val="2000"/>
              </a:spcAft>
            </a:pPr>
            <a:r>
              <a:rPr lang="en-US" sz="1200" dirty="0">
                <a:solidFill>
                  <a:prstClr val="black">
                    <a:lumMod val="75000"/>
                    <a:lumOff val="25000"/>
                  </a:prstClr>
                </a:solidFill>
                <a:latin typeface="Segoe UI" panose="020B0502040204020203" pitchFamily="34" charset="0"/>
                <a:cs typeface="Segoe UI" panose="020B0502040204020203" pitchFamily="34" charset="0"/>
              </a:rPr>
              <a:t>  The proposed solution brings together Chatbots and Augmented Reality (AR) for an immersive online shopping experience:</a:t>
            </a:r>
          </a:p>
        </p:txBody>
      </p:sp>
      <mc:AlternateContent xmlns:mc="http://schemas.openxmlformats.org/markup-compatibility/2006">
        <mc:Choice xmlns:am3d="http://schemas.microsoft.com/office/drawing/2017/model3d" Requires="am3d">
          <p:graphicFrame>
            <p:nvGraphicFramePr>
              <p:cNvPr id="20" name="3D Model 19" descr="3D model of a parrot from the torso up, from the front">
                <a:extLst>
                  <a:ext uri="{FF2B5EF4-FFF2-40B4-BE49-F238E27FC236}">
                    <a16:creationId xmlns:a16="http://schemas.microsoft.com/office/drawing/2014/main" id="{0669C767-52A4-4999-8261-9B7806803E30}"/>
                  </a:ext>
                </a:extLst>
              </p:cNvPr>
              <p:cNvGraphicFramePr>
                <a:graphicFrameLocks/>
              </p:cNvGraphicFramePr>
              <p:nvPr>
                <p:extLst>
                  <p:ext uri="{D42A27DB-BD31-4B8C-83A1-F6EECF244321}">
                    <p14:modId xmlns:p14="http://schemas.microsoft.com/office/powerpoint/2010/main" val="440535312"/>
                  </p:ext>
                </p:extLst>
              </p:nvPr>
            </p:nvGraphicFramePr>
            <p:xfrm>
              <a:off x="1563759" y="1912355"/>
              <a:ext cx="1552272" cy="2116381"/>
            </p:xfrm>
            <a:graphic>
              <a:graphicData uri="http://schemas.microsoft.com/office/drawing/2017/model3d">
                <am3d:model3d r:embed="rId2">
                  <am3d:spPr>
                    <a:xfrm>
                      <a:off x="0" y="0"/>
                      <a:ext cx="1552272" cy="2116381"/>
                    </a:xfrm>
                    <a:prstGeom prst="rect">
                      <a:avLst/>
                    </a:prstGeom>
                  </am3d:spPr>
                  <am3d:camera>
                    <am3d:pos x="-268418" y="12278049" z="52563001"/>
                    <am3d:up dx="0" dy="36000000" dz="0"/>
                    <am3d:lookAt x="-268418" y="12278049" z="0"/>
                    <am3d:perspective fov="824242"/>
                  </am3d:camera>
                  <am3d:trans>
                    <am3d:meterPerModelUnit n="12089550" d="1000000"/>
                    <am3d:preTrans dx="2005600" dy="-22605202" dz="-606908"/>
                    <am3d:scale>
                      <am3d:sx n="1000000" d="1000000"/>
                      <am3d:sy n="1000000" d="1000000"/>
                      <am3d:sz n="1000000" d="1000000"/>
                    </am3d:scale>
                    <am3d:rot ax="751672" ay="-1275459" az="-276367"/>
                    <am3d:postTrans dx="757208" dy="4622928" dz="0"/>
                  </am3d:trans>
                  <am3d:raster rName="Office3DRenderer" rVer="16.0.8326">
                    <am3d:blip r:embed="rId3"/>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0" name="3D Model 19" descr="3D model of a parrot from the torso up, from the front">
                <a:extLst>
                  <a:ext uri="{FF2B5EF4-FFF2-40B4-BE49-F238E27FC236}">
                    <a16:creationId xmlns:a16="http://schemas.microsoft.com/office/drawing/2014/main" id="{0669C767-52A4-4999-8261-9B7806803E30}"/>
                  </a:ext>
                </a:extLst>
              </p:cNvPr>
              <p:cNvPicPr>
                <a:picLocks noGrp="1" noRot="1" noChangeAspect="1" noMove="1" noResize="1" noEditPoints="1" noAdjustHandles="1" noChangeArrowheads="1" noChangeShapeType="1" noCrop="1"/>
              </p:cNvPicPr>
              <p:nvPr/>
            </p:nvPicPr>
            <p:blipFill>
              <a:blip r:embed="rId3"/>
              <a:stretch>
                <a:fillRect/>
              </a:stretch>
            </p:blipFill>
            <p:spPr>
              <a:xfrm>
                <a:off x="1563759" y="1912355"/>
                <a:ext cx="1552272" cy="2116381"/>
              </a:xfrm>
              <a:prstGeom prst="rect">
                <a:avLst/>
              </a:prstGeom>
            </p:spPr>
          </p:pic>
        </mc:Fallback>
      </mc:AlternateContent>
      <p:grpSp>
        <p:nvGrpSpPr>
          <p:cNvPr id="4" name="Step 1" descr="Small circle with number 1 inside indicating step 1">
            <a:extLst>
              <a:ext uri="{FF2B5EF4-FFF2-40B4-BE49-F238E27FC236}">
                <a16:creationId xmlns:a16="http://schemas.microsoft.com/office/drawing/2014/main" id="{A98CACC9-95AD-4FA9-B112-2614409B3034}"/>
              </a:ext>
            </a:extLst>
          </p:cNvPr>
          <p:cNvGrpSpPr/>
          <p:nvPr/>
        </p:nvGrpSpPr>
        <p:grpSpPr bwMode="blackWhite">
          <a:xfrm>
            <a:off x="523554" y="4044150"/>
            <a:ext cx="558179" cy="409838"/>
            <a:chOff x="6953426" y="711274"/>
            <a:chExt cx="558179" cy="409838"/>
          </a:xfrm>
        </p:grpSpPr>
        <p:sp>
          <p:nvSpPr>
            <p:cNvPr id="5" name="Oval 4" descr="Small circle">
              <a:extLst>
                <a:ext uri="{FF2B5EF4-FFF2-40B4-BE49-F238E27FC236}">
                  <a16:creationId xmlns:a16="http://schemas.microsoft.com/office/drawing/2014/main" id="{85E15BFF-C7BD-48F1-ADAD-806664D31D0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8A35519D-559D-4CEF-9805-8DFBFE16F778}"/>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id="{3EE46009-9B31-417A-AB61-8C70009004B3}"/>
              </a:ext>
            </a:extLst>
          </p:cNvPr>
          <p:cNvSpPr txBox="1">
            <a:spLocks/>
          </p:cNvSpPr>
          <p:nvPr/>
        </p:nvSpPr>
        <p:spPr>
          <a:xfrm>
            <a:off x="1090491" y="4137741"/>
            <a:ext cx="3034721" cy="223670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b="1" i="0" dirty="0">
                <a:effectLst/>
                <a:latin typeface="Söhne"/>
              </a:rPr>
              <a:t>Chatbot Integration</a:t>
            </a:r>
            <a:br>
              <a:rPr lang="en-US" dirty="0">
                <a:solidFill>
                  <a:srgbClr val="D24726"/>
                </a:solidFill>
                <a:latin typeface="Segoe UI Semibold" panose="020B0702040204020203" pitchFamily="34" charset="0"/>
                <a:cs typeface="Segoe UI Semibold" panose="020B0702040204020203" pitchFamily="34" charset="0"/>
              </a:rPr>
            </a:br>
            <a:br>
              <a:rPr lang="en-US" dirty="0">
                <a:solidFill>
                  <a:srgbClr val="D24726"/>
                </a:solidFill>
                <a:latin typeface="Segoe UI Semibold" panose="020B0702040204020203" pitchFamily="34" charset="0"/>
                <a:cs typeface="Segoe UI Semibold" panose="020B0702040204020203" pitchFamily="34" charset="0"/>
              </a:rPr>
            </a:br>
            <a:r>
              <a:rPr lang="en-US" b="0" i="0" dirty="0">
                <a:solidFill>
                  <a:srgbClr val="374151"/>
                </a:solidFill>
                <a:effectLst/>
                <a:latin typeface="Söhne"/>
              </a:rPr>
              <a:t>We're incorporating a smart chatbot into the online shopping journey. This chatbot is equipped with natural language processing (NLP) capabilities, ensuring it can comprehensively address user inquiries</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mc:AlternateContent xmlns:mc="http://schemas.openxmlformats.org/markup-compatibility/2006">
        <mc:Choice xmlns:am3d="http://schemas.microsoft.com/office/drawing/2017/model3d" Requires="am3d">
          <p:graphicFrame>
            <p:nvGraphicFramePr>
              <p:cNvPr id="21" name="3D Model 20" descr="3D model of a parrot from the torso up, from the side">
                <a:extLst>
                  <a:ext uri="{FF2B5EF4-FFF2-40B4-BE49-F238E27FC236}">
                    <a16:creationId xmlns:a16="http://schemas.microsoft.com/office/drawing/2014/main" id="{01123BCC-10A2-42F5-86DE-AC1C648A8F73}"/>
                  </a:ext>
                </a:extLst>
              </p:cNvPr>
              <p:cNvGraphicFramePr>
                <a:graphicFrameLocks/>
              </p:cNvGraphicFramePr>
              <p:nvPr>
                <p:extLst>
                  <p:ext uri="{D42A27DB-BD31-4B8C-83A1-F6EECF244321}">
                    <p14:modId xmlns:p14="http://schemas.microsoft.com/office/powerpoint/2010/main" val="2872618101"/>
                  </p:ext>
                </p:extLst>
              </p:nvPr>
            </p:nvGraphicFramePr>
            <p:xfrm>
              <a:off x="5257883" y="1426650"/>
              <a:ext cx="2147042" cy="2631070"/>
            </p:xfrm>
            <a:graphic>
              <a:graphicData uri="http://schemas.microsoft.com/office/drawing/2017/model3d">
                <am3d:model3d r:embed="rId2">
                  <am3d:spPr>
                    <a:xfrm>
                      <a:off x="0" y="0"/>
                      <a:ext cx="2147042" cy="2631070"/>
                    </a:xfrm>
                    <a:prstGeom prst="rect">
                      <a:avLst/>
                    </a:prstGeom>
                  </am3d:spPr>
                  <am3d:camera>
                    <am3d:pos x="3761398" y="14119596" z="52563001"/>
                    <am3d:up dx="0" dy="36000000" dz="0"/>
                    <am3d:lookAt x="3761398" y="14119596" z="0"/>
                    <am3d:perspective fov="824242"/>
                  </am3d:camera>
                  <am3d:trans>
                    <am3d:meterPerModelUnit n="12089550" d="1000000"/>
                    <am3d:preTrans dx="2231507" dy="-30285532" dz="-2876686"/>
                    <am3d:scale>
                      <am3d:sx n="1000000" d="1000000"/>
                      <am3d:sy n="1000000" d="1000000"/>
                      <am3d:sz n="1000000" d="1000000"/>
                    </am3d:scale>
                    <am3d:rot ax="407651" ay="3337388" az="336927"/>
                    <am3d:postTrans dx="3304004" dy="12462524" dz="0"/>
                  </am3d:trans>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1" name="3D Model 20" descr="3D model of a parrot from the torso up, from the side">
                <a:extLst>
                  <a:ext uri="{FF2B5EF4-FFF2-40B4-BE49-F238E27FC236}">
                    <a16:creationId xmlns:a16="http://schemas.microsoft.com/office/drawing/2014/main" id="{01123BCC-10A2-42F5-86DE-AC1C648A8F73}"/>
                  </a:ext>
                </a:extLst>
              </p:cNvPr>
              <p:cNvPicPr>
                <a:picLocks noGrp="1" noRot="1" noChangeAspect="1" noMove="1" noResize="1" noEditPoints="1" noAdjustHandles="1" noChangeArrowheads="1" noChangeShapeType="1" noCrop="1"/>
              </p:cNvPicPr>
              <p:nvPr/>
            </p:nvPicPr>
            <p:blipFill>
              <a:blip r:embed="rId4"/>
              <a:stretch>
                <a:fillRect/>
              </a:stretch>
            </p:blipFill>
            <p:spPr>
              <a:xfrm>
                <a:off x="5257883" y="1426650"/>
                <a:ext cx="2147042" cy="2631070"/>
              </a:xfrm>
              <a:prstGeom prst="rect">
                <a:avLst/>
              </a:prstGeom>
            </p:spPr>
          </p:pic>
        </mc:Fallback>
      </mc:AlternateContent>
      <p:grpSp>
        <p:nvGrpSpPr>
          <p:cNvPr id="8" name="Step 2" descr="Small circle with number 2 inside indicating step 2">
            <a:extLst>
              <a:ext uri="{FF2B5EF4-FFF2-40B4-BE49-F238E27FC236}">
                <a16:creationId xmlns:a16="http://schemas.microsoft.com/office/drawing/2014/main" id="{0134A81D-5B1C-4A76-8173-F064585D6D49}"/>
              </a:ext>
            </a:extLst>
          </p:cNvPr>
          <p:cNvGrpSpPr/>
          <p:nvPr/>
        </p:nvGrpSpPr>
        <p:grpSpPr bwMode="blackWhite">
          <a:xfrm>
            <a:off x="4213933" y="4044150"/>
            <a:ext cx="558179" cy="409838"/>
            <a:chOff x="6953426" y="711274"/>
            <a:chExt cx="558179" cy="409838"/>
          </a:xfrm>
        </p:grpSpPr>
        <p:sp>
          <p:nvSpPr>
            <p:cNvPr id="9" name="Oval 8" descr="Small circle">
              <a:extLst>
                <a:ext uri="{FF2B5EF4-FFF2-40B4-BE49-F238E27FC236}">
                  <a16:creationId xmlns:a16="http://schemas.microsoft.com/office/drawing/2014/main" id="{CE0F87BC-F03F-4D0B-9A96-7530CD91838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descr="Number 2">
              <a:extLst>
                <a:ext uri="{FF2B5EF4-FFF2-40B4-BE49-F238E27FC236}">
                  <a16:creationId xmlns:a16="http://schemas.microsoft.com/office/drawing/2014/main" id="{558F649E-C746-445A-AB92-6DC92B377D12}"/>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1" name="Content Placeholder Step 2" descr="With the Pan &amp; Zoom button enabled, now move, rotate, and resize your 3D model.  ">
            <a:extLst>
              <a:ext uri="{FF2B5EF4-FFF2-40B4-BE49-F238E27FC236}">
                <a16:creationId xmlns:a16="http://schemas.microsoft.com/office/drawing/2014/main" id="{38280C20-AD97-47D9-A4D9-3D51B6EEA886}"/>
              </a:ext>
            </a:extLst>
          </p:cNvPr>
          <p:cNvSpPr txBox="1">
            <a:spLocks/>
          </p:cNvSpPr>
          <p:nvPr/>
        </p:nvSpPr>
        <p:spPr>
          <a:xfrm>
            <a:off x="4712687" y="4123824"/>
            <a:ext cx="3106367" cy="63701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b="1" i="0" dirty="0">
                <a:effectLst/>
                <a:latin typeface="Söhne"/>
              </a:rPr>
              <a:t>Augmented Reality for Real-Time Try-Ons:</a:t>
            </a:r>
          </a:p>
          <a:p>
            <a:pPr marL="0" indent="0">
              <a:spcAft>
                <a:spcPts val="2000"/>
              </a:spcAft>
              <a:buNone/>
            </a:pPr>
            <a:endParaRPr lang="en-US" b="1" i="0" dirty="0">
              <a:effectLst/>
              <a:latin typeface="Söhne"/>
            </a:endParaRPr>
          </a:p>
        </p:txBody>
      </p:sp>
      <mc:AlternateContent xmlns:mc="http://schemas.openxmlformats.org/markup-compatibility/2006">
        <mc:Choice xmlns:am3d="http://schemas.microsoft.com/office/drawing/2017/model3d" Requires="am3d">
          <p:graphicFrame>
            <p:nvGraphicFramePr>
              <p:cNvPr id="22" name="3D Model 21" descr="3D model of a parrot from the torso up, from the back">
                <a:extLst>
                  <a:ext uri="{FF2B5EF4-FFF2-40B4-BE49-F238E27FC236}">
                    <a16:creationId xmlns:a16="http://schemas.microsoft.com/office/drawing/2014/main" id="{E4FC00AF-B769-4FD1-A5EF-41179EF2E7BE}"/>
                  </a:ext>
                </a:extLst>
              </p:cNvPr>
              <p:cNvGraphicFramePr>
                <a:graphicFrameLocks/>
              </p:cNvGraphicFramePr>
              <p:nvPr>
                <p:extLst>
                  <p:ext uri="{D42A27DB-BD31-4B8C-83A1-F6EECF244321}">
                    <p14:modId xmlns:p14="http://schemas.microsoft.com/office/powerpoint/2010/main" val="341148195"/>
                  </p:ext>
                </p:extLst>
              </p:nvPr>
            </p:nvGraphicFramePr>
            <p:xfrm>
              <a:off x="8315408" y="1388864"/>
              <a:ext cx="2147042" cy="2631070"/>
            </p:xfrm>
            <a:graphic>
              <a:graphicData uri="http://schemas.microsoft.com/office/drawing/2017/model3d">
                <am3d:model3d r:embed="rId2">
                  <am3d:spPr>
                    <a:xfrm>
                      <a:off x="0" y="0"/>
                      <a:ext cx="2147042" cy="2631070"/>
                    </a:xfrm>
                    <a:prstGeom prst="rect">
                      <a:avLst/>
                    </a:prstGeom>
                  </am3d:spPr>
                  <am3d:camera>
                    <am3d:pos x="3761398" y="14119596" z="52563001"/>
                    <am3d:up dx="0" dy="36000000" dz="0"/>
                    <am3d:lookAt x="3761398" y="14119596" z="0"/>
                    <am3d:perspective fov="824242"/>
                  </am3d:camera>
                  <am3d:trans>
                    <am3d:meterPerModelUnit n="12089550" d="1000000"/>
                    <am3d:preTrans dx="1882932" dy="-31938905" dz="-3192827"/>
                    <am3d:scale>
                      <am3d:sx n="1000000" d="1000000"/>
                      <am3d:sy n="1000000" d="1000000"/>
                      <am3d:sz n="1000000" d="1000000"/>
                    </am3d:scale>
                    <am3d:rot ax="-9382174" ay="-2025520" az="9980064"/>
                    <am3d:postTrans dx="3761397" dy="14119595" dz="0"/>
                  </am3d:trans>
                  <am3d:raster rName="Office3DRenderer" rVer="16.0.8326">
                    <am3d:blip r:embed="rId5"/>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2" name="3D Model 21" descr="3D model of a parrot from the torso up, from the back">
                <a:extLst>
                  <a:ext uri="{FF2B5EF4-FFF2-40B4-BE49-F238E27FC236}">
                    <a16:creationId xmlns:a16="http://schemas.microsoft.com/office/drawing/2014/main" id="{E4FC00AF-B769-4FD1-A5EF-41179EF2E7BE}"/>
                  </a:ext>
                </a:extLst>
              </p:cNvPr>
              <p:cNvPicPr>
                <a:picLocks noGrp="1" noRot="1" noChangeAspect="1" noMove="1" noResize="1" noEditPoints="1" noAdjustHandles="1" noChangeArrowheads="1" noChangeShapeType="1" noCrop="1"/>
              </p:cNvPicPr>
              <p:nvPr/>
            </p:nvPicPr>
            <p:blipFill>
              <a:blip r:embed="rId5"/>
              <a:stretch>
                <a:fillRect/>
              </a:stretch>
            </p:blipFill>
            <p:spPr>
              <a:xfrm>
                <a:off x="8315408" y="1388864"/>
                <a:ext cx="2147042" cy="2631070"/>
              </a:xfrm>
              <a:prstGeom prst="rect">
                <a:avLst/>
              </a:prstGeom>
            </p:spPr>
          </p:pic>
        </mc:Fallback>
      </mc:AlternateContent>
      <p:grpSp>
        <p:nvGrpSpPr>
          <p:cNvPr id="12" name="Step 3" descr="Small circle with number 3 inside  indicating step 3">
            <a:extLst>
              <a:ext uri="{FF2B5EF4-FFF2-40B4-BE49-F238E27FC236}">
                <a16:creationId xmlns:a16="http://schemas.microsoft.com/office/drawing/2014/main" id="{07CF4AF3-D618-49AD-BB03-5E5F7A41C8D9}"/>
              </a:ext>
            </a:extLst>
          </p:cNvPr>
          <p:cNvGrpSpPr/>
          <p:nvPr/>
        </p:nvGrpSpPr>
        <p:grpSpPr bwMode="blackWhite">
          <a:xfrm>
            <a:off x="7895752" y="4044150"/>
            <a:ext cx="558179" cy="409838"/>
            <a:chOff x="6953426" y="711274"/>
            <a:chExt cx="558179" cy="409838"/>
          </a:xfrm>
        </p:grpSpPr>
        <p:sp>
          <p:nvSpPr>
            <p:cNvPr id="13" name="Oval 12" descr="Small circle">
              <a:extLst>
                <a:ext uri="{FF2B5EF4-FFF2-40B4-BE49-F238E27FC236}">
                  <a16:creationId xmlns:a16="http://schemas.microsoft.com/office/drawing/2014/main" id="{BE5E6BE8-4DC5-41CD-9A48-850FCE78556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descr="Number 3">
              <a:extLst>
                <a:ext uri="{FF2B5EF4-FFF2-40B4-BE49-F238E27FC236}">
                  <a16:creationId xmlns:a16="http://schemas.microsoft.com/office/drawing/2014/main" id="{82CA4843-739A-4E67-906B-55C8A5C992C4}"/>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5" name="Content Placeholder Step 3" descr="When you are finished editing, click the Pan &amp; Zoom button again to exit Pan and Zoom mode.">
            <a:extLst>
              <a:ext uri="{FF2B5EF4-FFF2-40B4-BE49-F238E27FC236}">
                <a16:creationId xmlns:a16="http://schemas.microsoft.com/office/drawing/2014/main" id="{89BC12B6-BA4F-4362-A61E-A7B108FEAF3C}"/>
              </a:ext>
            </a:extLst>
          </p:cNvPr>
          <p:cNvSpPr txBox="1">
            <a:spLocks/>
          </p:cNvSpPr>
          <p:nvPr/>
        </p:nvSpPr>
        <p:spPr>
          <a:xfrm>
            <a:off x="8394499" y="4084341"/>
            <a:ext cx="2658635" cy="11717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Real Time Price </a:t>
            </a:r>
            <a:r>
              <a:rPr lang="en-US" dirty="0" err="1">
                <a:solidFill>
                  <a:prstClr val="black">
                    <a:lumMod val="75000"/>
                    <a:lumOff val="25000"/>
                  </a:prstClr>
                </a:solidFill>
                <a:latin typeface="Segoe UI" panose="020B0502040204020203" pitchFamily="34" charset="0"/>
                <a:cs typeface="Segoe UI" panose="020B0502040204020203" pitchFamily="34" charset="0"/>
              </a:rPr>
              <a:t>Comparision</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lstStyle/>
          <a:p>
            <a:r>
              <a:rPr lang="en-US" dirty="0"/>
              <a:t>Technical Details - Chatbot Integration</a:t>
            </a:r>
          </a:p>
        </p:txBody>
      </p:sp>
      <p:sp>
        <p:nvSpPr>
          <p:cNvPr id="3" name="Content Placeholder 17" descr="Try it yourself with the parrot on the right:">
            <a:extLst>
              <a:ext uri="{FF2B5EF4-FFF2-40B4-BE49-F238E27FC236}">
                <a16:creationId xmlns:a16="http://schemas.microsoft.com/office/drawing/2014/main" id="{97AA353E-E722-4B84-B6FC-BA525C346A84}"/>
              </a:ext>
            </a:extLst>
          </p:cNvPr>
          <p:cNvSpPr txBox="1">
            <a:spLocks/>
          </p:cNvSpPr>
          <p:nvPr/>
        </p:nvSpPr>
        <p:spPr>
          <a:xfrm>
            <a:off x="626217" y="1201478"/>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grpSp>
        <p:nvGrpSpPr>
          <p:cNvPr id="4" name="Group 3" descr="Small circle with number 1 inside  indicating step 1">
            <a:extLst>
              <a:ext uri="{FF2B5EF4-FFF2-40B4-BE49-F238E27FC236}">
                <a16:creationId xmlns:a16="http://schemas.microsoft.com/office/drawing/2014/main" id="{3269B3D7-5745-49A6-89FF-2081F3701FD9}"/>
              </a:ext>
            </a:extLst>
          </p:cNvPr>
          <p:cNvGrpSpPr/>
          <p:nvPr/>
        </p:nvGrpSpPr>
        <p:grpSpPr bwMode="blackWhite">
          <a:xfrm>
            <a:off x="558723" y="2037810"/>
            <a:ext cx="558179" cy="409838"/>
            <a:chOff x="6953426" y="711274"/>
            <a:chExt cx="558179" cy="409838"/>
          </a:xfrm>
        </p:grpSpPr>
        <p:sp>
          <p:nvSpPr>
            <p:cNvPr id="5" name="Oval 4" descr="Small circle">
              <a:extLst>
                <a:ext uri="{FF2B5EF4-FFF2-40B4-BE49-F238E27FC236}">
                  <a16:creationId xmlns:a16="http://schemas.microsoft.com/office/drawing/2014/main"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17" descr="Duplicate this slide: Right-click the slide thumbnail and select Duplicate Slide.">
            <a:extLst>
              <a:ext uri="{FF2B5EF4-FFF2-40B4-BE49-F238E27FC236}">
                <a16:creationId xmlns:a16="http://schemas.microsoft.com/office/drawing/2014/main" id="{A5D11E1A-550F-4E54-82BE-B2019638DC80}"/>
              </a:ext>
            </a:extLst>
          </p:cNvPr>
          <p:cNvSpPr txBox="1">
            <a:spLocks/>
          </p:cNvSpPr>
          <p:nvPr/>
        </p:nvSpPr>
        <p:spPr>
          <a:xfrm>
            <a:off x="1202690" y="1916898"/>
            <a:ext cx="5689052" cy="390535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a:lnSpc>
                <a:spcPct val="120000"/>
              </a:lnSpc>
              <a:buFont typeface="+mj-lt"/>
              <a:buAutoNum type="arabicPeriod"/>
            </a:pPr>
            <a:r>
              <a:rPr lang="en-US" sz="4800" b="1" i="0" dirty="0">
                <a:solidFill>
                  <a:srgbClr val="374151"/>
                </a:solidFill>
                <a:effectLst/>
                <a:latin typeface="Söhne"/>
              </a:rPr>
              <a:t>Motion Sensors Initiate Interaction:</a:t>
            </a:r>
            <a:r>
              <a:rPr lang="en-US" sz="4800" b="0" i="0" dirty="0">
                <a:solidFill>
                  <a:srgbClr val="374151"/>
                </a:solidFill>
                <a:effectLst/>
                <a:latin typeface="Söhne"/>
              </a:rPr>
              <a:t> As you approach, motion sensors detect your presence, triggering the chatbot's activation. It's ready to assist you.</a:t>
            </a:r>
          </a:p>
          <a:p>
            <a:pPr algn="l">
              <a:lnSpc>
                <a:spcPct val="120000"/>
              </a:lnSpc>
              <a:buFont typeface="+mj-lt"/>
              <a:buAutoNum type="arabicPeriod"/>
            </a:pPr>
            <a:r>
              <a:rPr lang="en-US" sz="4800" b="1" i="0" dirty="0">
                <a:solidFill>
                  <a:srgbClr val="374151"/>
                </a:solidFill>
                <a:effectLst/>
                <a:latin typeface="Söhne"/>
              </a:rPr>
              <a:t>User-Friendly Introduction:</a:t>
            </a:r>
            <a:r>
              <a:rPr lang="en-US" sz="4800" b="0" i="0" dirty="0">
                <a:solidFill>
                  <a:srgbClr val="374151"/>
                </a:solidFill>
                <a:effectLst/>
                <a:latin typeface="Söhne"/>
              </a:rPr>
              <a:t> The chatbot introduces itself in a friendly manner, presenting a range of assistance options, including virtual try-ons, product inquiries, and style recommendations.</a:t>
            </a:r>
          </a:p>
          <a:p>
            <a:pPr algn="l">
              <a:lnSpc>
                <a:spcPct val="120000"/>
              </a:lnSpc>
              <a:buFont typeface="+mj-lt"/>
              <a:buAutoNum type="arabicPeriod"/>
            </a:pPr>
            <a:r>
              <a:rPr lang="en-US" sz="4800" b="1" i="0" dirty="0">
                <a:solidFill>
                  <a:srgbClr val="374151"/>
                </a:solidFill>
                <a:effectLst/>
                <a:latin typeface="Söhne"/>
              </a:rPr>
              <a:t>Virtual Try-On Guidance:</a:t>
            </a:r>
            <a:r>
              <a:rPr lang="en-US" sz="4800" b="0" i="0" dirty="0">
                <a:solidFill>
                  <a:srgbClr val="374151"/>
                </a:solidFill>
                <a:effectLst/>
                <a:latin typeface="Söhne"/>
              </a:rPr>
              <a:t> For virtual try-ons, the chatbot provides step-by-step guidance, utilizing advanced algorithms for diverse styles, tailored suggestions, and real-time feedback on your virtual appearance.</a:t>
            </a:r>
          </a:p>
          <a:p>
            <a:pPr algn="l">
              <a:lnSpc>
                <a:spcPct val="120000"/>
              </a:lnSpc>
              <a:buFont typeface="+mj-lt"/>
              <a:buAutoNum type="arabicPeriod"/>
            </a:pPr>
            <a:r>
              <a:rPr lang="en-US" sz="4800" b="1" i="0" dirty="0">
                <a:solidFill>
                  <a:srgbClr val="374151"/>
                </a:solidFill>
                <a:effectLst/>
                <a:latin typeface="Söhne"/>
              </a:rPr>
              <a:t>Product Inquiries and Recommendations:</a:t>
            </a:r>
            <a:r>
              <a:rPr lang="en-US" sz="4800" b="0" i="0" dirty="0">
                <a:solidFill>
                  <a:srgbClr val="374151"/>
                </a:solidFill>
                <a:effectLst/>
                <a:latin typeface="Söhne"/>
              </a:rPr>
              <a:t> Ask the chatbot specific details or seek personalized recommendations. Leveraging natural language processing (NLP), it comprehends queries and delivers accurate information promptly. Machine learning models continuously refine its ability to understand and respond effectively.</a:t>
            </a:r>
          </a:p>
          <a:p>
            <a:pPr algn="l">
              <a:lnSpc>
                <a:spcPct val="120000"/>
              </a:lnSpc>
              <a:buFont typeface="+mj-lt"/>
              <a:buAutoNum type="arabicPeriod"/>
            </a:pPr>
            <a:r>
              <a:rPr lang="en-US" sz="4800" b="1" i="0" dirty="0">
                <a:solidFill>
                  <a:srgbClr val="374151"/>
                </a:solidFill>
                <a:effectLst/>
                <a:latin typeface="Söhne"/>
              </a:rPr>
              <a:t>Decision-Making Support:</a:t>
            </a:r>
            <a:r>
              <a:rPr lang="en-US" sz="4800" b="0" i="0" dirty="0">
                <a:solidFill>
                  <a:srgbClr val="374151"/>
                </a:solidFill>
                <a:effectLst/>
                <a:latin typeface="Söhne"/>
              </a:rPr>
              <a:t> Throughout the interaction, the chatbot employs advanced algorithms for decision-making support, enhancing your understanding of available products and facilitating informed choices.</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9" name="Group 8" descr="Small circle with number 2 inside  indicating step 2">
            <a:extLst>
              <a:ext uri="{FF2B5EF4-FFF2-40B4-BE49-F238E27FC236}">
                <a16:creationId xmlns:a16="http://schemas.microsoft.com/office/drawing/2014/main" id="{EAEB66BE-3E83-4881-90B8-AF09B5348FD8}"/>
              </a:ext>
            </a:extLst>
          </p:cNvPr>
          <p:cNvGrpSpPr/>
          <p:nvPr/>
        </p:nvGrpSpPr>
        <p:grpSpPr bwMode="blackWhite">
          <a:xfrm>
            <a:off x="558723" y="3526582"/>
            <a:ext cx="558179" cy="409838"/>
            <a:chOff x="6953426" y="711274"/>
            <a:chExt cx="558179" cy="409838"/>
          </a:xfrm>
        </p:grpSpPr>
        <p:sp>
          <p:nvSpPr>
            <p:cNvPr id="10" name="Oval 9" descr="Small circle">
              <a:extLst>
                <a:ext uri="{FF2B5EF4-FFF2-40B4-BE49-F238E27FC236}">
                  <a16:creationId xmlns:a16="http://schemas.microsoft.com/office/drawing/2014/main"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grpSp>
        <p:nvGrpSpPr>
          <p:cNvPr id="14" name="Group 13" descr="Small circle with number 3 inside  indicating step 3">
            <a:extLst>
              <a:ext uri="{FF2B5EF4-FFF2-40B4-BE49-F238E27FC236}">
                <a16:creationId xmlns:a16="http://schemas.microsoft.com/office/drawing/2014/main" id="{A2B3D164-668E-4CA3-9A19-70AA5015EA42}"/>
              </a:ext>
            </a:extLst>
          </p:cNvPr>
          <p:cNvGrpSpPr/>
          <p:nvPr/>
        </p:nvGrpSpPr>
        <p:grpSpPr bwMode="blackWhite">
          <a:xfrm>
            <a:off x="557319" y="5197590"/>
            <a:ext cx="558179" cy="409838"/>
            <a:chOff x="6953426" y="711274"/>
            <a:chExt cx="558179" cy="409838"/>
          </a:xfrm>
        </p:grpSpPr>
        <p:sp>
          <p:nvSpPr>
            <p:cNvPr id="15" name="Oval 14" descr="Small circle">
              <a:extLst>
                <a:ext uri="{FF2B5EF4-FFF2-40B4-BE49-F238E27FC236}">
                  <a16:creationId xmlns:a16="http://schemas.microsoft.com/office/drawing/2014/main" id="{BBF316DB-A0C3-44C1-8567-3C30D24249D8}"/>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descr="Number 3">
              <a:extLst>
                <a:ext uri="{FF2B5EF4-FFF2-40B4-BE49-F238E27FC236}">
                  <a16:creationId xmlns:a16="http://schemas.microsoft.com/office/drawing/2014/main" id="{962E952B-88D1-4EDF-BD53-FD05162A735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mc:AlternateContent xmlns:mc="http://schemas.openxmlformats.org/markup-compatibility/2006">
        <mc:Choice xmlns:am3d="http://schemas.microsoft.com/office/drawing/2017/model3d" Requires="am3d">
          <p:graphicFrame>
            <p:nvGraphicFramePr>
              <p:cNvPr id="20" name="3D Model 19" descr="3D model of a parrot">
                <a:extLst>
                  <a:ext uri="{FF2B5EF4-FFF2-40B4-BE49-F238E27FC236}">
                    <a16:creationId xmlns:a16="http://schemas.microsoft.com/office/drawing/2014/main" id="{FF4C3D36-ED20-4C8A-85D2-83190D332A90}"/>
                  </a:ext>
                </a:extLst>
              </p:cNvPr>
              <p:cNvGraphicFramePr>
                <a:graphicFrameLocks noChangeAspect="1"/>
              </p:cNvGraphicFramePr>
              <p:nvPr>
                <p:extLst>
                  <p:ext uri="{D42A27DB-BD31-4B8C-83A1-F6EECF244321}">
                    <p14:modId xmlns:p14="http://schemas.microsoft.com/office/powerpoint/2010/main" val="3888539497"/>
                  </p:ext>
                </p:extLst>
              </p:nvPr>
            </p:nvGraphicFramePr>
            <p:xfrm>
              <a:off x="8303318" y="1575304"/>
              <a:ext cx="1552272" cy="4866325"/>
            </p:xfrm>
            <a:graphic>
              <a:graphicData uri="http://schemas.microsoft.com/office/drawing/2017/model3d">
                <am3d:model3d r:embed="rId2">
                  <am3d:spPr>
                    <a:xfrm>
                      <a:off x="0" y="0"/>
                      <a:ext cx="1552272" cy="4866325"/>
                    </a:xfrm>
                    <a:prstGeom prst="rect">
                      <a:avLst/>
                    </a:prstGeom>
                  </am3d:spPr>
                  <am3d:camera>
                    <am3d:pos x="0" y="0" z="52563001"/>
                    <am3d:up dx="0" dy="36000000" dz="0"/>
                    <am3d:lookAt x="0" y="0" z="0"/>
                    <am3d:perspective fov="2700000"/>
                  </am3d:camera>
                  <am3d:trans>
                    <am3d:meterPerModelUnit n="12089550" d="1000000"/>
                    <am3d:preTrans dx="2779495" dy="-17991192" dz="-845298"/>
                    <am3d:scale>
                      <am3d:sx n="1000000" d="1000000"/>
                      <am3d:sy n="1000000" d="1000000"/>
                      <am3d:sz n="1000000" d="1000000"/>
                    </am3d:scale>
                    <am3d:rot ax="214005" ay="217895" az="13569"/>
                    <am3d:postTrans dx="0" dy="0" dz="0"/>
                  </am3d:trans>
                  <am3d:raster rName="Office3DRenderer" rVer="16.0.8326">
                    <am3d:blip r:embed="rId3"/>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0" name="3D Model 19" descr="3D model of a parrot">
                <a:extLst>
                  <a:ext uri="{FF2B5EF4-FFF2-40B4-BE49-F238E27FC236}">
                    <a16:creationId xmlns:a16="http://schemas.microsoft.com/office/drawing/2014/main" id="{FF4C3D36-ED20-4C8A-85D2-83190D332A90}"/>
                  </a:ext>
                </a:extLst>
              </p:cNvPr>
              <p:cNvPicPr>
                <a:picLocks noGrp="1" noRot="1" noChangeAspect="1" noMove="1" noResize="1" noEditPoints="1" noAdjustHandles="1" noChangeArrowheads="1" noChangeShapeType="1" noCrop="1"/>
              </p:cNvPicPr>
              <p:nvPr/>
            </p:nvPicPr>
            <p:blipFill>
              <a:blip r:embed="rId3"/>
              <a:stretch>
                <a:fillRect/>
              </a:stretch>
            </p:blipFill>
            <p:spPr>
              <a:xfrm>
                <a:off x="8303318" y="1575304"/>
                <a:ext cx="1552272" cy="4866325"/>
              </a:xfrm>
              <a:prstGeom prst="rect">
                <a:avLst/>
              </a:prstGeom>
            </p:spPr>
          </p:pic>
        </mc:Fallback>
      </mc:AlternateContent>
      <p:sp>
        <p:nvSpPr>
          <p:cNvPr id="22" name="Rectangle 3">
            <a:extLst>
              <a:ext uri="{FF2B5EF4-FFF2-40B4-BE49-F238E27FC236}">
                <a16:creationId xmlns:a16="http://schemas.microsoft.com/office/drawing/2014/main" id="{88D96027-E1BD-77F8-DD22-B52C2763C409}"/>
              </a:ext>
            </a:extLst>
          </p:cNvPr>
          <p:cNvSpPr>
            <a:spLocks noChangeArrowheads="1"/>
          </p:cNvSpPr>
          <p:nvPr/>
        </p:nvSpPr>
        <p:spPr bwMode="auto">
          <a:xfrm>
            <a:off x="432252" y="1459698"/>
            <a:ext cx="389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Söhne"/>
              </a:rPr>
              <a:t>How the Chatbot Elevates Your Experience:</a:t>
            </a: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CF4DC2FF-F6C6-D8B8-6B31-81D4FF8F0A67}"/>
              </a:ext>
            </a:extLst>
          </p:cNvPr>
          <p:cNvSpPr>
            <a:spLocks noChangeArrowheads="1"/>
          </p:cNvSpPr>
          <p:nvPr/>
        </p:nvSpPr>
        <p:spPr bwMode="auto">
          <a:xfrm>
            <a:off x="0" y="0"/>
            <a:ext cx="1974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910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lstStyle/>
          <a:p>
            <a:r>
              <a:rPr lang="en-US" b="1" i="0" dirty="0">
                <a:effectLst/>
                <a:latin typeface="Söhne"/>
              </a:rPr>
              <a:t>Technical Details - Real-Time Price Comparison</a:t>
            </a:r>
            <a:endParaRPr lang="en-US" dirty="0"/>
          </a:p>
        </p:txBody>
      </p:sp>
      <p:sp>
        <p:nvSpPr>
          <p:cNvPr id="3" name="Content Placeholder 17" descr="Try it yourself with the parrot on the right:">
            <a:extLst>
              <a:ext uri="{FF2B5EF4-FFF2-40B4-BE49-F238E27FC236}">
                <a16:creationId xmlns:a16="http://schemas.microsoft.com/office/drawing/2014/main" id="{97AA353E-E722-4B84-B6FC-BA525C346A84}"/>
              </a:ext>
            </a:extLst>
          </p:cNvPr>
          <p:cNvSpPr txBox="1">
            <a:spLocks/>
          </p:cNvSpPr>
          <p:nvPr/>
        </p:nvSpPr>
        <p:spPr>
          <a:xfrm>
            <a:off x="626217" y="1201478"/>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grpSp>
        <p:nvGrpSpPr>
          <p:cNvPr id="4" name="Group 3" descr="Small circle with number 1 inside  indicating step 1">
            <a:extLst>
              <a:ext uri="{FF2B5EF4-FFF2-40B4-BE49-F238E27FC236}">
                <a16:creationId xmlns:a16="http://schemas.microsoft.com/office/drawing/2014/main" id="{3269B3D7-5745-49A6-89FF-2081F3701FD9}"/>
              </a:ext>
            </a:extLst>
          </p:cNvPr>
          <p:cNvGrpSpPr/>
          <p:nvPr/>
        </p:nvGrpSpPr>
        <p:grpSpPr bwMode="blackWhite">
          <a:xfrm>
            <a:off x="558723" y="2037810"/>
            <a:ext cx="558179" cy="409838"/>
            <a:chOff x="6953426" y="711274"/>
            <a:chExt cx="558179" cy="409838"/>
          </a:xfrm>
        </p:grpSpPr>
        <p:sp>
          <p:nvSpPr>
            <p:cNvPr id="5" name="Oval 4" descr="Small circle">
              <a:extLst>
                <a:ext uri="{FF2B5EF4-FFF2-40B4-BE49-F238E27FC236}">
                  <a16:creationId xmlns:a16="http://schemas.microsoft.com/office/drawing/2014/main"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17" descr="Duplicate this slide: Right-click the slide thumbnail and select Duplicate Slide.">
            <a:extLst>
              <a:ext uri="{FF2B5EF4-FFF2-40B4-BE49-F238E27FC236}">
                <a16:creationId xmlns:a16="http://schemas.microsoft.com/office/drawing/2014/main" id="{A5D11E1A-550F-4E54-82BE-B2019638DC80}"/>
              </a:ext>
            </a:extLst>
          </p:cNvPr>
          <p:cNvSpPr txBox="1">
            <a:spLocks/>
          </p:cNvSpPr>
          <p:nvPr/>
        </p:nvSpPr>
        <p:spPr>
          <a:xfrm>
            <a:off x="1202690" y="1959526"/>
            <a:ext cx="5933606" cy="444984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1600" b="1" i="0" dirty="0">
                <a:solidFill>
                  <a:srgbClr val="374151"/>
                </a:solidFill>
                <a:effectLst/>
                <a:latin typeface="Söhne"/>
              </a:rPr>
              <a:t>E-Commerce Platforms Integration Module:</a:t>
            </a:r>
            <a:r>
              <a:rPr lang="en-US" sz="1600" b="0" i="0" dirty="0">
                <a:solidFill>
                  <a:srgbClr val="374151"/>
                </a:solidFill>
                <a:effectLst/>
                <a:latin typeface="Söhne"/>
              </a:rPr>
              <a:t> Establishes vital API connections.</a:t>
            </a:r>
          </a:p>
          <a:p>
            <a:pPr algn="l">
              <a:buFont typeface="Arial" panose="020B0604020202020204" pitchFamily="34" charset="0"/>
              <a:buChar char="•"/>
            </a:pPr>
            <a:r>
              <a:rPr lang="en-US" sz="1600" b="1" i="0" dirty="0">
                <a:solidFill>
                  <a:srgbClr val="374151"/>
                </a:solidFill>
                <a:effectLst/>
                <a:latin typeface="Söhne"/>
              </a:rPr>
              <a:t>Product Identification and Price Data Retrieval:</a:t>
            </a:r>
            <a:r>
              <a:rPr lang="en-US" sz="1600" b="0" i="0" dirty="0">
                <a:solidFill>
                  <a:srgbClr val="374151"/>
                </a:solidFill>
                <a:effectLst/>
                <a:latin typeface="Söhne"/>
              </a:rPr>
              <a:t> Uses web scraping and machine learning.</a:t>
            </a:r>
          </a:p>
          <a:p>
            <a:pPr algn="l">
              <a:buFont typeface="Arial" panose="020B0604020202020204" pitchFamily="34" charset="0"/>
              <a:buChar char="•"/>
            </a:pPr>
            <a:r>
              <a:rPr lang="en-US" sz="1600" b="1" i="0" dirty="0">
                <a:solidFill>
                  <a:srgbClr val="374151"/>
                </a:solidFill>
                <a:effectLst/>
                <a:latin typeface="Söhne"/>
              </a:rPr>
              <a:t>Data Normalization:</a:t>
            </a:r>
            <a:r>
              <a:rPr lang="en-US" sz="1600" b="0" i="0" dirty="0">
                <a:solidFill>
                  <a:srgbClr val="374151"/>
                </a:solidFill>
                <a:effectLst/>
                <a:latin typeface="Söhne"/>
              </a:rPr>
              <a:t> Maintains consistency and coherence.</a:t>
            </a:r>
          </a:p>
          <a:p>
            <a:pPr algn="l">
              <a:buFont typeface="Arial" panose="020B0604020202020204" pitchFamily="34" charset="0"/>
              <a:buChar char="•"/>
            </a:pPr>
            <a:r>
              <a:rPr lang="en-US" sz="1600" b="1" i="0" dirty="0">
                <a:solidFill>
                  <a:srgbClr val="374151"/>
                </a:solidFill>
                <a:effectLst/>
                <a:latin typeface="Söhne"/>
              </a:rPr>
              <a:t>Comparison Algorithm &amp; Selection:</a:t>
            </a:r>
            <a:r>
              <a:rPr lang="en-US" sz="1600" b="0" i="0" dirty="0">
                <a:solidFill>
                  <a:srgbClr val="374151"/>
                </a:solidFill>
                <a:effectLst/>
                <a:latin typeface="Söhne"/>
              </a:rPr>
              <a:t> Applies statistical models and machine learning.</a:t>
            </a:r>
          </a:p>
          <a:p>
            <a:pPr algn="l">
              <a:buFont typeface="Arial" panose="020B0604020202020204" pitchFamily="34" charset="0"/>
              <a:buChar char="•"/>
            </a:pPr>
            <a:r>
              <a:rPr lang="en-US" sz="1600" b="1" i="0" dirty="0">
                <a:solidFill>
                  <a:srgbClr val="374151"/>
                </a:solidFill>
                <a:effectLst/>
                <a:latin typeface="Söhne"/>
              </a:rPr>
              <a:t>Display Results to User:</a:t>
            </a:r>
            <a:r>
              <a:rPr lang="en-US" sz="1600" b="0" i="0" dirty="0">
                <a:solidFill>
                  <a:srgbClr val="374151"/>
                </a:solidFill>
                <a:effectLst/>
                <a:latin typeface="Söhne"/>
              </a:rPr>
              <a:t> Presents outcomes on the smart mirror interface.</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9" name="Group 8" descr="Small circle with number 2 inside  indicating step 2">
            <a:extLst>
              <a:ext uri="{FF2B5EF4-FFF2-40B4-BE49-F238E27FC236}">
                <a16:creationId xmlns:a16="http://schemas.microsoft.com/office/drawing/2014/main" id="{EAEB66BE-3E83-4881-90B8-AF09B5348FD8}"/>
              </a:ext>
            </a:extLst>
          </p:cNvPr>
          <p:cNvGrpSpPr/>
          <p:nvPr/>
        </p:nvGrpSpPr>
        <p:grpSpPr bwMode="blackWhite">
          <a:xfrm>
            <a:off x="558723" y="3526582"/>
            <a:ext cx="558179" cy="409838"/>
            <a:chOff x="6953426" y="711274"/>
            <a:chExt cx="558179" cy="409838"/>
          </a:xfrm>
        </p:grpSpPr>
        <p:sp>
          <p:nvSpPr>
            <p:cNvPr id="10" name="Oval 9" descr="Small circle">
              <a:extLst>
                <a:ext uri="{FF2B5EF4-FFF2-40B4-BE49-F238E27FC236}">
                  <a16:creationId xmlns:a16="http://schemas.microsoft.com/office/drawing/2014/main"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grpSp>
        <p:nvGrpSpPr>
          <p:cNvPr id="14" name="Group 13" descr="Small circle with number 3 inside  indicating step 3">
            <a:extLst>
              <a:ext uri="{FF2B5EF4-FFF2-40B4-BE49-F238E27FC236}">
                <a16:creationId xmlns:a16="http://schemas.microsoft.com/office/drawing/2014/main" id="{A2B3D164-668E-4CA3-9A19-70AA5015EA42}"/>
              </a:ext>
            </a:extLst>
          </p:cNvPr>
          <p:cNvGrpSpPr/>
          <p:nvPr/>
        </p:nvGrpSpPr>
        <p:grpSpPr bwMode="blackWhite">
          <a:xfrm>
            <a:off x="557319" y="5197590"/>
            <a:ext cx="558179" cy="409838"/>
            <a:chOff x="6953426" y="711274"/>
            <a:chExt cx="558179" cy="409838"/>
          </a:xfrm>
        </p:grpSpPr>
        <p:sp>
          <p:nvSpPr>
            <p:cNvPr id="15" name="Oval 14" descr="Small circle">
              <a:extLst>
                <a:ext uri="{FF2B5EF4-FFF2-40B4-BE49-F238E27FC236}">
                  <a16:creationId xmlns:a16="http://schemas.microsoft.com/office/drawing/2014/main" id="{BBF316DB-A0C3-44C1-8567-3C30D24249D8}"/>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descr="Number 3">
              <a:extLst>
                <a:ext uri="{FF2B5EF4-FFF2-40B4-BE49-F238E27FC236}">
                  <a16:creationId xmlns:a16="http://schemas.microsoft.com/office/drawing/2014/main" id="{962E952B-88D1-4EDF-BD53-FD05162A735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2" name="Rectangle 3">
            <a:extLst>
              <a:ext uri="{FF2B5EF4-FFF2-40B4-BE49-F238E27FC236}">
                <a16:creationId xmlns:a16="http://schemas.microsoft.com/office/drawing/2014/main" id="{88D96027-E1BD-77F8-DD22-B52C2763C409}"/>
              </a:ext>
            </a:extLst>
          </p:cNvPr>
          <p:cNvSpPr>
            <a:spLocks noChangeArrowheads="1"/>
          </p:cNvSpPr>
          <p:nvPr/>
        </p:nvSpPr>
        <p:spPr bwMode="auto">
          <a:xfrm>
            <a:off x="432252" y="1459698"/>
            <a:ext cx="389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Söhne"/>
              </a:rPr>
              <a:t>How the Chatbot Elevates Your Experience:</a:t>
            </a: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CF4DC2FF-F6C6-D8B8-6B31-81D4FF8F0A67}"/>
              </a:ext>
            </a:extLst>
          </p:cNvPr>
          <p:cNvSpPr>
            <a:spLocks noChangeArrowheads="1"/>
          </p:cNvSpPr>
          <p:nvPr/>
        </p:nvSpPr>
        <p:spPr bwMode="auto">
          <a:xfrm>
            <a:off x="0" y="0"/>
            <a:ext cx="1974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Image 3">
            <a:extLst>
              <a:ext uri="{FF2B5EF4-FFF2-40B4-BE49-F238E27FC236}">
                <a16:creationId xmlns:a16="http://schemas.microsoft.com/office/drawing/2014/main" id="{3AF3649C-770A-822D-0AC8-648405055815}"/>
              </a:ext>
            </a:extLst>
          </p:cNvPr>
          <p:cNvPicPr>
            <a:picLocks/>
          </p:cNvPicPr>
          <p:nvPr/>
        </p:nvPicPr>
        <p:blipFill>
          <a:blip r:embed="rId2" cstate="print"/>
          <a:stretch>
            <a:fillRect/>
          </a:stretch>
        </p:blipFill>
        <p:spPr>
          <a:xfrm>
            <a:off x="8082417" y="1305713"/>
            <a:ext cx="2554878" cy="5212981"/>
          </a:xfrm>
          <a:prstGeom prst="rect">
            <a:avLst/>
          </a:prstGeom>
        </p:spPr>
      </p:pic>
      <p:pic>
        <p:nvPicPr>
          <p:cNvPr id="12" name="Image 3">
            <a:extLst>
              <a:ext uri="{FF2B5EF4-FFF2-40B4-BE49-F238E27FC236}">
                <a16:creationId xmlns:a16="http://schemas.microsoft.com/office/drawing/2014/main" id="{B14AE9B1-900E-403E-EAD4-C59B7B8F10C1}"/>
              </a:ext>
            </a:extLst>
          </p:cNvPr>
          <p:cNvPicPr>
            <a:picLocks/>
          </p:cNvPicPr>
          <p:nvPr/>
        </p:nvPicPr>
        <p:blipFill>
          <a:blip r:embed="rId2" cstate="print"/>
          <a:stretch>
            <a:fillRect/>
          </a:stretch>
        </p:blipFill>
        <p:spPr>
          <a:xfrm>
            <a:off x="8072585" y="1329929"/>
            <a:ext cx="2554878" cy="5212981"/>
          </a:xfrm>
          <a:prstGeom prst="rect">
            <a:avLst/>
          </a:prstGeom>
        </p:spPr>
      </p:pic>
    </p:spTree>
    <p:extLst>
      <p:ext uri="{BB962C8B-B14F-4D97-AF65-F5344CB8AC3E}">
        <p14:creationId xmlns:p14="http://schemas.microsoft.com/office/powerpoint/2010/main" val="2901447309"/>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523</TotalTime>
  <Words>1391</Words>
  <Application>Microsoft Office PowerPoint</Application>
  <PresentationFormat>Widescreen</PresentationFormat>
  <Paragraphs>109</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Microsoft JhengHei</vt:lpstr>
      <vt:lpstr>Arial</vt:lpstr>
      <vt:lpstr>Calibri</vt:lpstr>
      <vt:lpstr>Segoe UI</vt:lpstr>
      <vt:lpstr>Segoe UI Light</vt:lpstr>
      <vt:lpstr>Segoe UI Semibold</vt:lpstr>
      <vt:lpstr>Söhne</vt:lpstr>
      <vt:lpstr>Get Started with 3D</vt:lpstr>
      <vt:lpstr>The Fusion of Chatbots and Augmented Reality   Unmatched E-Commerce Experiences</vt:lpstr>
      <vt:lpstr>Introduction</vt:lpstr>
      <vt:lpstr>Objectives of the Research</vt:lpstr>
      <vt:lpstr>Online Shopping Challenges</vt:lpstr>
      <vt:lpstr>Existing Solutions</vt:lpstr>
      <vt:lpstr>Existing Solutions - Why They're Insufficient</vt:lpstr>
      <vt:lpstr>Proposed Solution</vt:lpstr>
      <vt:lpstr>Technical Details - Chatbot Integration</vt:lpstr>
      <vt:lpstr>Technical Details - Real-Time Price Comparison</vt:lpstr>
      <vt:lpstr>Real-Time Price Comparison - Module</vt:lpstr>
      <vt:lpstr>Hardware Specifications</vt:lpstr>
      <vt:lpstr>Hardware Specifications</vt:lpstr>
      <vt:lpstr>More questions about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Fusion of Chatbots and Augmented Reality for Unmatched E-Commerce Experiences</dc:title>
  <dc:creator>asc</dc:creator>
  <cp:lastModifiedBy>asc</cp:lastModifiedBy>
  <cp:revision>7</cp:revision>
  <dcterms:created xsi:type="dcterms:W3CDTF">2024-01-20T12:27:10Z</dcterms:created>
  <dcterms:modified xsi:type="dcterms:W3CDTF">2024-01-26T23:53:43Z</dcterms:modified>
</cp:coreProperties>
</file>