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310" r:id="rId3"/>
    <p:sldId id="323" r:id="rId4"/>
    <p:sldId id="269" r:id="rId5"/>
    <p:sldId id="330" r:id="rId6"/>
    <p:sldId id="331" r:id="rId7"/>
    <p:sldId id="332" r:id="rId8"/>
    <p:sldId id="333" r:id="rId9"/>
    <p:sldId id="334" r:id="rId10"/>
    <p:sldId id="329" r:id="rId11"/>
    <p:sldId id="325" r:id="rId12"/>
    <p:sldId id="326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1635703"/>
            <a:ext cx="5183188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3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DI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  <a:p>
            <a:r>
              <a:rPr lang="en-US" dirty="0"/>
              <a:t>Client Authentication System</a:t>
            </a:r>
          </a:p>
          <a:p>
            <a:pPr lvl="1"/>
            <a:r>
              <a:rPr lang="en-US" dirty="0"/>
              <a:t>Security Service</a:t>
            </a:r>
          </a:p>
          <a:p>
            <a:pPr lvl="1"/>
            <a:r>
              <a:rPr lang="en-US" dirty="0"/>
              <a:t>Directives to secure UI Elements</a:t>
            </a:r>
          </a:p>
          <a:p>
            <a:pPr lvl="1"/>
            <a:r>
              <a:rPr lang="en-US" dirty="0"/>
              <a:t>Route Guards to secure Navigation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Jasmine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Karma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Angular testing utilities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Angular CLI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F15A28"/>
                </a:solidFill>
                <a:latin typeface="Gotham-Medium"/>
              </a:rPr>
              <a:t>npm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35C1E1-309D-4393-8E42-75222B23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r>
              <a:rPr lang="en-US" dirty="0"/>
              <a:t>Structure of Jasmine Unit Test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4296E-4D85-4B3B-98F8-9450341D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25" y="2279929"/>
            <a:ext cx="6791434" cy="44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86F-A636-47FF-BD59-1383E8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	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CB1DBF-378C-4171-8CB8-1B0221B15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9" y="1518255"/>
            <a:ext cx="4884843" cy="1486029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B45976-D30A-4B3E-9B56-D57B774C6BD6}"/>
              </a:ext>
            </a:extLst>
          </p:cNvPr>
          <p:cNvSpPr txBox="1">
            <a:spLocks/>
          </p:cNvSpPr>
          <p:nvPr/>
        </p:nvSpPr>
        <p:spPr>
          <a:xfrm>
            <a:off x="1130840" y="1518255"/>
            <a:ext cx="9930320" cy="387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2900" b="1" dirty="0"/>
              <a:t>Why Services?</a:t>
            </a: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 of Concerns </a:t>
            </a: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Sharing , reusable, discrete - functionality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Parts of service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 Decorator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are just classes decorated with @Injectable, Instances are provided to injectors. Injectors deliver when needed.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4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76-D282-4869-BE47-A4D3CE1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6E4BE-D8CC-4C71-9B64-3E84CC15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3592"/>
            <a:ext cx="8465598" cy="28142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Angular DI framework consists of 4 concepts working together:</a:t>
            </a:r>
          </a:p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This uniquely identifies something that needs to be injected. A dependency of code.</a:t>
            </a:r>
          </a:p>
          <a:p>
            <a:pPr marL="0" indent="0">
              <a:buNone/>
            </a:pPr>
            <a:r>
              <a:rPr lang="en-US" b="1" dirty="0"/>
              <a:t>Dependency</a:t>
            </a:r>
          </a:p>
          <a:p>
            <a:r>
              <a:rPr lang="en-US" dirty="0"/>
              <a:t>The actual code that needs to be injected.</a:t>
            </a:r>
          </a:p>
          <a:p>
            <a:pPr marL="0" indent="0">
              <a:buNone/>
            </a:pPr>
            <a:r>
              <a:rPr lang="en-US" b="1" dirty="0"/>
              <a:t>Provider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LinLibertine"/>
                <a:ea typeface="Calibri" panose="020F0502020204030204" pitchFamily="34" charset="0"/>
                <a:cs typeface="LinLibertine"/>
              </a:rPr>
              <a:t>Maps a </a:t>
            </a:r>
            <a:r>
              <a:rPr lang="en-US" sz="2800" i="1" dirty="0">
                <a:effectLst/>
                <a:latin typeface="LinLibertineI"/>
                <a:ea typeface="LinLibertine"/>
                <a:cs typeface="LinLibertineI"/>
              </a:rPr>
              <a:t>token </a:t>
            </a:r>
            <a:r>
              <a:rPr lang="en-US" sz="2800" dirty="0">
                <a:effectLst/>
                <a:latin typeface="LinLibertine"/>
                <a:ea typeface="Calibri" panose="020F0502020204030204" pitchFamily="34" charset="0"/>
                <a:cs typeface="LinLibertine"/>
              </a:rPr>
              <a:t>(that can be a string or a class) to a list of dependencies. Provider tells Angular Injector how to create the  service / an object, given a token.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Injector</a:t>
            </a:r>
          </a:p>
          <a:p>
            <a:r>
              <a:rPr lang="en-US" dirty="0"/>
              <a:t>This is a function which when passed a token returns/resolves a dependency (or list of dependencies) and injection them when creating objects.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65C9D-F286-4CE3-8163-6A0C6BD1AB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2" y="4175514"/>
            <a:ext cx="5405761" cy="200334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37616D8-4383-41A2-AF05-B87FBF83576D}"/>
              </a:ext>
            </a:extLst>
          </p:cNvPr>
          <p:cNvSpPr txBox="1">
            <a:spLocks/>
          </p:cNvSpPr>
          <p:nvPr/>
        </p:nvSpPr>
        <p:spPr>
          <a:xfrm>
            <a:off x="1850255" y="4429958"/>
            <a:ext cx="2011531" cy="1748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LinLibertine"/>
                <a:ea typeface="Calibri" panose="020F0502020204030204" pitchFamily="34" charset="0"/>
                <a:cs typeface="LinLibertine"/>
              </a:rPr>
              <a:t>Provider Recipes 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UseClass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UseValue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UseFactory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UseExisting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LinLibertine"/>
                <a:ea typeface="Calibri" panose="020F0502020204030204" pitchFamily="34" charset="0"/>
                <a:cs typeface="LinLibertine"/>
              </a:rPr>
              <a:t> 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&amp; Callbacks</a:t>
            </a:r>
          </a:p>
          <a:p>
            <a:pPr lvl="1"/>
            <a:r>
              <a:rPr lang="en-US" dirty="0"/>
              <a:t>Transform Data with </a:t>
            </a:r>
            <a:r>
              <a:rPr lang="en-US" dirty="0" err="1"/>
              <a:t>RxJS</a:t>
            </a:r>
            <a:r>
              <a:rPr lang="en-US" dirty="0"/>
              <a:t> Operators</a:t>
            </a:r>
          </a:p>
          <a:p>
            <a:pPr lvl="1"/>
            <a:r>
              <a:rPr lang="en-US" dirty="0"/>
              <a:t>Operator Chaining for complex transformations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Encapsulate Http Errors in a service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Caching Http Requests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RESTful CRUDs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Create</a:t>
            </a:r>
          </a:p>
          <a:p>
            <a:pPr algn="l"/>
            <a:r>
              <a:rPr lang="nn-NO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nn-NO" sz="1800" b="0" i="0" u="none" strike="noStrike" baseline="0" dirty="0">
                <a:solidFill>
                  <a:srgbClr val="F15A28"/>
                </a:solidFill>
                <a:latin typeface="Gotham-Book"/>
              </a:rPr>
              <a:t>POST – </a:t>
            </a:r>
            <a:r>
              <a:rPr lang="nn-NO" sz="1800" b="0" i="0" u="none" strike="noStrike" baseline="0" dirty="0">
                <a:solidFill>
                  <a:srgbClr val="2AA0BD"/>
                </a:solidFill>
                <a:latin typeface="Gotham-Book"/>
              </a:rPr>
              <a:t>http://localhost/api/products</a:t>
            </a:r>
            <a:endParaRPr lang="nn-NO" sz="1800" b="0" i="0" u="none" strike="noStrike" baseline="0" dirty="0">
              <a:solidFill>
                <a:srgbClr val="F15A28"/>
              </a:solidFill>
              <a:latin typeface="Gotham-Book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If successful, returns HTTP 201 Created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Read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GET – </a:t>
            </a:r>
            <a:r>
              <a:rPr lang="en-US" sz="1800" b="0" i="0" u="none" strike="noStrike" baseline="0" dirty="0">
                <a:solidFill>
                  <a:srgbClr val="2AA0BD"/>
                </a:solidFill>
                <a:latin typeface="Gotham-Book"/>
              </a:rPr>
              <a:t>http://localhost/api/products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 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2AA0BD"/>
                </a:solidFill>
                <a:latin typeface="Gotham-Book"/>
              </a:rPr>
              <a:t>http://localhost/api/product/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5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If successful, returns HTTP 200 OK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Update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PUT – </a:t>
            </a:r>
            <a:r>
              <a:rPr lang="en-US" sz="1800" b="0" i="0" u="none" strike="noStrike" baseline="0" dirty="0">
                <a:solidFill>
                  <a:srgbClr val="2AA0BD"/>
                </a:solidFill>
                <a:latin typeface="Gotham-Book"/>
              </a:rPr>
              <a:t>http://localhost/api/product/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5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If successful, returns HTTP 204 No Content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Delete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DELETE – </a:t>
            </a:r>
            <a:r>
              <a:rPr lang="en-US" sz="1800" b="0" i="0" u="none" strike="noStrike" baseline="0" dirty="0">
                <a:solidFill>
                  <a:srgbClr val="2AA0BD"/>
                </a:solidFill>
                <a:latin typeface="Gotham-Book"/>
              </a:rPr>
              <a:t>http://localhost/api/product/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5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LucidaGrande"/>
              </a:rPr>
              <a:t>-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Book"/>
              </a:rPr>
              <a:t>If successful, returns HTTP 204 No Content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Fetch data before navigating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Prevent presentation of an empty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component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Prevent routing to component with errors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Provide better user experience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2E5AE-4371-4804-A03E-82278AFA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45" y="3656209"/>
            <a:ext cx="7059789" cy="26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Interceptors are Services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Implement the 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Gotham-Medium"/>
              </a:rPr>
              <a:t>HttpInterceptor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 interface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Manipulate HTTP requests before they’re sent to the server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Manipulate HTTP responses before they’re returned to your app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of </a:t>
            </a:r>
            <a:r>
              <a:rPr lang="en-US" dirty="0" err="1"/>
              <a:t>Inerceptors</a:t>
            </a:r>
            <a:endParaRPr lang="en-US" dirty="0"/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Gotham-Medium"/>
              </a:rPr>
              <a:t>Adding headers to all requests</a:t>
            </a:r>
          </a:p>
          <a:p>
            <a:pPr marL="0" indent="0">
              <a:buNone/>
            </a:pPr>
            <a:r>
              <a:rPr lang="en-US" sz="1800" dirty="0">
                <a:latin typeface="Gotham-Medium"/>
              </a:rPr>
              <a:t>Logging</a:t>
            </a:r>
          </a:p>
          <a:p>
            <a:pPr marL="0" indent="0">
              <a:buNone/>
            </a:pPr>
            <a:r>
              <a:rPr lang="en-US" sz="1800" dirty="0">
                <a:latin typeface="Gotham-Medium"/>
              </a:rPr>
              <a:t>Reporting progress events</a:t>
            </a:r>
          </a:p>
          <a:p>
            <a:pPr marL="0" indent="0">
              <a:buNone/>
            </a:pPr>
            <a:r>
              <a:rPr lang="en-US" sz="1800" dirty="0">
                <a:latin typeface="Gotham-Medium"/>
              </a:rPr>
              <a:t>Client Side Caching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8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2C6F8-AFC2-45B3-ABFE-67553522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9" y="1690688"/>
            <a:ext cx="8496969" cy="45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0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Http Requests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Reduced network utilization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Reduced load on backend systems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Improved responsiveness for the end user</a:t>
            </a:r>
          </a:p>
          <a:p>
            <a:pPr algn="l"/>
            <a:endParaRPr lang="en-US" sz="1800" dirty="0">
              <a:solidFill>
                <a:srgbClr val="F15A28"/>
              </a:solidFill>
              <a:latin typeface="Gotham-Medium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15A28"/>
                </a:solidFill>
                <a:latin typeface="Gotham-Medium"/>
              </a:rPr>
              <a:t>Cache service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Provide a data structure for the cached data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Add items to the cache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Retrieve items from the cache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Gotham-Medium"/>
              </a:rPr>
              <a:t>Remove items from the cache (cache invalidation)</a:t>
            </a:r>
          </a:p>
          <a:p>
            <a:pPr algn="l"/>
            <a:endParaRPr lang="en-US" sz="1800" dirty="0">
              <a:solidFill>
                <a:srgbClr val="F15A28"/>
              </a:solidFill>
              <a:latin typeface="Gotham-Medium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F15A28"/>
                </a:solidFill>
                <a:latin typeface="Gotham-Medium"/>
              </a:rPr>
              <a:t>Http Testing Utilities </a:t>
            </a:r>
          </a:p>
          <a:p>
            <a:pPr algn="l"/>
            <a:r>
              <a:rPr lang="en-US" sz="1800" b="0" i="0" u="none" strike="noStrike" baseline="0" dirty="0" err="1">
                <a:latin typeface="Gotham-Medium"/>
              </a:rPr>
              <a:t>HttpTestingController</a:t>
            </a:r>
            <a:endParaRPr lang="en-US" sz="1800" b="0" i="0" u="none" strike="noStrike" baseline="0" dirty="0">
              <a:latin typeface="Gotham-Medium"/>
            </a:endParaRPr>
          </a:p>
          <a:p>
            <a:pPr algn="l"/>
            <a:r>
              <a:rPr lang="en-US" sz="1800" b="0" i="0" u="none" strike="noStrike" baseline="0" dirty="0" err="1">
                <a:latin typeface="Gotham-Medium"/>
              </a:rPr>
              <a:t>HttpClientTestingModule</a:t>
            </a:r>
            <a:endParaRPr lang="en-US" sz="1800" dirty="0">
              <a:latin typeface="Gotham-Medium"/>
            </a:endParaRPr>
          </a:p>
        </p:txBody>
      </p:sp>
    </p:spTree>
    <p:extLst>
      <p:ext uri="{BB962C8B-B14F-4D97-AF65-F5344CB8AC3E}">
        <p14:creationId xmlns:p14="http://schemas.microsoft.com/office/powerpoint/2010/main" val="4648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5265</TotalTime>
  <Words>441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Gotham-Book</vt:lpstr>
      <vt:lpstr>Gotham-Medium</vt:lpstr>
      <vt:lpstr>Helvetica</vt:lpstr>
      <vt:lpstr>HelveticaNeue-Light</vt:lpstr>
      <vt:lpstr>LinLibertine</vt:lpstr>
      <vt:lpstr>LinLibertineI</vt:lpstr>
      <vt:lpstr>LucidaGrande</vt:lpstr>
      <vt:lpstr>Office Theme</vt:lpstr>
      <vt:lpstr>Agenda</vt:lpstr>
      <vt:lpstr>Services </vt:lpstr>
      <vt:lpstr>DI</vt:lpstr>
      <vt:lpstr>Http</vt:lpstr>
      <vt:lpstr>Http – RESTful CRUDs</vt:lpstr>
      <vt:lpstr>Resolvers</vt:lpstr>
      <vt:lpstr>Interceptors</vt:lpstr>
      <vt:lpstr>Interceptors</vt:lpstr>
      <vt:lpstr>Caching Http Requests</vt:lpstr>
      <vt:lpstr>Security</vt:lpstr>
      <vt:lpstr>Secure Coding</vt:lpstr>
      <vt:lpstr>Unit Testing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109</cp:revision>
  <dcterms:created xsi:type="dcterms:W3CDTF">2020-07-11T11:07:13Z</dcterms:created>
  <dcterms:modified xsi:type="dcterms:W3CDTF">2020-09-13T19:59:38Z</dcterms:modified>
</cp:coreProperties>
</file>