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4" r:id="rId2"/>
    <p:sldId id="269" r:id="rId3"/>
    <p:sldId id="310" r:id="rId4"/>
    <p:sldId id="309" r:id="rId5"/>
    <p:sldId id="313" r:id="rId6"/>
    <p:sldId id="314" r:id="rId7"/>
    <p:sldId id="311" r:id="rId8"/>
    <p:sldId id="312" r:id="rId9"/>
    <p:sldId id="320" r:id="rId10"/>
    <p:sldId id="321" r:id="rId11"/>
    <p:sldId id="318" r:id="rId12"/>
    <p:sldId id="319" r:id="rId13"/>
    <p:sldId id="317" r:id="rId14"/>
    <p:sldId id="322" r:id="rId15"/>
    <p:sldId id="316" r:id="rId16"/>
    <p:sldId id="31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7DE21-F680-43D4-929B-3CCD08699C4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778B6-31E0-435E-BAA3-BBB5B903C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4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F779-266F-4CB4-8F1E-86D7BFA8F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E1A05-4981-4171-911B-823115137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10CBE-2B21-46DA-90ED-55100629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914D1-3726-44A7-A0BF-3724A3A0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64003-C1DB-49F8-8CEF-B966C62B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4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ADCB-C2FC-421A-9288-BF450EAF4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0E30F-2DE9-4837-A906-0053BB757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BE090-8286-476C-B504-7864D578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5E6E4-D8BF-4D5A-9BE7-F274B1CE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7663A-D933-449D-B4F5-F344E244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1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D485C-991A-48B4-BC4E-17DDFEBA4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850AA-C64E-4A23-99BC-86185F59C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DE396-4BE9-4B34-A9D5-2BCCEBB5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7C32-3EB5-468D-94C3-2A7247AD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6F0E5-220C-4706-B413-21AFFC9F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44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99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4AA959-99F8-4F27-976D-6355A8A24AE6}"/>
              </a:ext>
            </a:extLst>
          </p:cNvPr>
          <p:cNvSpPr/>
          <p:nvPr userDrawn="1"/>
        </p:nvSpPr>
        <p:spPr>
          <a:xfrm>
            <a:off x="0" y="0"/>
            <a:ext cx="12191999" cy="1063756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9146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62206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4143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8B0BB98-FC2A-4DB1-901A-638896D64A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215684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4" name="그룹 77">
            <a:extLst>
              <a:ext uri="{FF2B5EF4-FFF2-40B4-BE49-F238E27FC236}">
                <a16:creationId xmlns:a16="http://schemas.microsoft.com/office/drawing/2014/main" id="{C7D0F3E7-B662-4EF6-8E16-F60F81727C22}"/>
              </a:ext>
            </a:extLst>
          </p:cNvPr>
          <p:cNvGrpSpPr/>
          <p:nvPr userDrawn="1"/>
        </p:nvGrpSpPr>
        <p:grpSpPr>
          <a:xfrm>
            <a:off x="5071385" y="1063756"/>
            <a:ext cx="2049231" cy="144016"/>
            <a:chOff x="4791443" y="4794870"/>
            <a:chExt cx="1679267" cy="144016"/>
          </a:xfrm>
        </p:grpSpPr>
        <p:sp>
          <p:nvSpPr>
            <p:cNvPr id="25" name="Rectangle 49">
              <a:extLst>
                <a:ext uri="{FF2B5EF4-FFF2-40B4-BE49-F238E27FC236}">
                  <a16:creationId xmlns:a16="http://schemas.microsoft.com/office/drawing/2014/main" id="{617F14CF-5E88-410D-BAA1-9F910565C148}"/>
                </a:ext>
              </a:extLst>
            </p:cNvPr>
            <p:cNvSpPr/>
            <p:nvPr/>
          </p:nvSpPr>
          <p:spPr>
            <a:xfrm>
              <a:off x="4791443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6" name="Rectangle 50">
              <a:extLst>
                <a:ext uri="{FF2B5EF4-FFF2-40B4-BE49-F238E27FC236}">
                  <a16:creationId xmlns:a16="http://schemas.microsoft.com/office/drawing/2014/main" id="{614A67FA-FC16-4379-B0F3-0EF7432FEA2F}"/>
                </a:ext>
              </a:extLst>
            </p:cNvPr>
            <p:cNvSpPr/>
            <p:nvPr/>
          </p:nvSpPr>
          <p:spPr>
            <a:xfrm>
              <a:off x="5069079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7" name="Rectangle 51">
              <a:extLst>
                <a:ext uri="{FF2B5EF4-FFF2-40B4-BE49-F238E27FC236}">
                  <a16:creationId xmlns:a16="http://schemas.microsoft.com/office/drawing/2014/main" id="{873532B6-979E-413B-83E0-333CA7A4819B}"/>
                </a:ext>
              </a:extLst>
            </p:cNvPr>
            <p:cNvSpPr/>
            <p:nvPr/>
          </p:nvSpPr>
          <p:spPr>
            <a:xfrm>
              <a:off x="5348864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8" name="Rectangle 52">
              <a:extLst>
                <a:ext uri="{FF2B5EF4-FFF2-40B4-BE49-F238E27FC236}">
                  <a16:creationId xmlns:a16="http://schemas.microsoft.com/office/drawing/2014/main" id="{54E3AC9E-AB8F-4E04-84A9-FA282DE577C4}"/>
                </a:ext>
              </a:extLst>
            </p:cNvPr>
            <p:cNvSpPr/>
            <p:nvPr/>
          </p:nvSpPr>
          <p:spPr>
            <a:xfrm>
              <a:off x="5630498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9" name="Rectangle 53">
              <a:extLst>
                <a:ext uri="{FF2B5EF4-FFF2-40B4-BE49-F238E27FC236}">
                  <a16:creationId xmlns:a16="http://schemas.microsoft.com/office/drawing/2014/main" id="{204C0E0A-7944-423A-81A5-57AE0279B317}"/>
                </a:ext>
              </a:extLst>
            </p:cNvPr>
            <p:cNvSpPr/>
            <p:nvPr/>
          </p:nvSpPr>
          <p:spPr>
            <a:xfrm>
              <a:off x="5910282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0" name="Rectangle 54">
              <a:extLst>
                <a:ext uri="{FF2B5EF4-FFF2-40B4-BE49-F238E27FC236}">
                  <a16:creationId xmlns:a16="http://schemas.microsoft.com/office/drawing/2014/main" id="{4A8E128F-689E-410E-AFD2-5A4AD5292218}"/>
                </a:ext>
              </a:extLst>
            </p:cNvPr>
            <p:cNvSpPr/>
            <p:nvPr/>
          </p:nvSpPr>
          <p:spPr>
            <a:xfrm>
              <a:off x="6189274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36461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E405-CE1A-4751-A50F-3A64ACD9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528B7-2275-49DB-84C7-ADBD0A0E5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CA91B-94A7-430E-8ED0-FC4DFC85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55665-5DE2-4115-8643-4788C001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439FC-5B17-4E63-AFB3-8D4DC677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5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2D2E-0DFE-436C-B09C-EA17BD58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88DDF-60D3-4B83-8637-BBA431792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16B13-67CA-4BD0-BA02-32CC2830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E1255-A7C9-4E4A-9BFA-194487B0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F7DF1-6EF0-473A-A67A-F311AAAF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5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98C2-5325-4AC5-844E-AACC4F77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C205-B6AB-40B5-B310-4DBA39D70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35BF1-DF91-43A0-B5B4-24DECB10C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B9329-F3CB-4FDA-B73F-7319DD159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60F1A-428C-4894-856E-E98A786B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5A024-7BBD-489D-804D-40EA572C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8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CC05-B97B-4CCE-9FEC-67A0E9A7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F9DD5-E634-4E0A-A221-36B402280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74CE4-A84C-4710-8F43-BD44AD0BF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50ED5-17DB-405C-8345-C712C1112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F9D42-3824-48BC-BA14-53040B0E8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FC4FA-D631-4053-ACF8-8FD21798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CCD82-DAB2-4EBB-96B8-272617D4A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E246D-BDB9-4116-8F67-6586992D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738F-DA11-430A-8B89-2AA7EF25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10FF9F-3678-4719-BEF5-84C312E8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61620-87A4-4FE8-A920-BAC8E454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76656-AA88-4706-B004-8FAC8B36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8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31E9D-41F1-48AA-9CA0-6E6C4B49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795D3-CA27-4044-AFEF-6E7E74BD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ED7D0-BB93-4215-B9AE-443819C6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4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591E-33D3-48C8-9911-4E09A568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925C5-1830-4187-949D-28BD5381A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8396A-FE1A-432B-B12B-0666E10BD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FAF04-8BAF-409F-AFCB-322797CA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8E9C0-F01D-4375-BFCD-408B5FFB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9D1A9-625F-447E-B458-E23E33AC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6564-B7F1-4375-90C9-7D556A3F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146D5-D478-4C2B-BC0D-252019510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82B61-1F30-40F5-B758-CB39DCB47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3ADB4-3E0F-48E4-B43C-6B549D78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B3EA8-CE74-4BDA-85ED-12021FB2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BB645-52D0-420D-BB1D-D67C4922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8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C6603-029D-40A2-B263-403424AD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864DA-224E-4CE4-96DB-512876D48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84091-97CD-40C0-A6F2-5FC3CAFBB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E2275-5F71-463B-81D5-512688C0E73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75823-1C9E-46CA-AEFB-9DF02ABF0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5D072-BE61-411C-8A9D-D86D324D6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5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6103-FAA4-4E2E-9074-194F06EA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C9BEF-66F5-4339-875A-96D761D1C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36821"/>
            <a:ext cx="5157787" cy="4352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Session 2</a:t>
            </a:r>
          </a:p>
          <a:p>
            <a:r>
              <a:rPr lang="en-US" dirty="0"/>
              <a:t>Life Cycle Hooks</a:t>
            </a:r>
          </a:p>
          <a:p>
            <a:r>
              <a:rPr lang="en-US" dirty="0"/>
              <a:t>Observables, </a:t>
            </a:r>
            <a:r>
              <a:rPr lang="en-US" dirty="0" err="1"/>
              <a:t>RxJs</a:t>
            </a:r>
            <a:endParaRPr lang="en-US" dirty="0"/>
          </a:p>
          <a:p>
            <a:r>
              <a:rPr lang="en-US" dirty="0"/>
              <a:t>Forms</a:t>
            </a:r>
          </a:p>
          <a:p>
            <a:r>
              <a:rPr lang="en-US" dirty="0"/>
              <a:t>Angular Material</a:t>
            </a:r>
          </a:p>
          <a:p>
            <a:r>
              <a:rPr lang="en-US" dirty="0"/>
              <a:t>Http</a:t>
            </a:r>
          </a:p>
          <a:p>
            <a:r>
              <a:rPr lang="en-US" dirty="0"/>
              <a:t>Services &amp; Dependency Injection</a:t>
            </a:r>
          </a:p>
          <a:p>
            <a:r>
              <a:rPr lang="en-US" dirty="0"/>
              <a:t>Routing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3F976-2AC8-434D-96F6-ABC76AB48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36821"/>
            <a:ext cx="5183188" cy="4352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Session 3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2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Template-Driven Forms : Data Flow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7C12AD-B21B-42B7-AA7C-D575B0C7A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26" y="1690688"/>
            <a:ext cx="7527025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F68EB0-8994-4861-B724-F18F263FE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596" y="1870130"/>
            <a:ext cx="2863440" cy="199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09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0DE57E-CE8B-4C23-ACD3-15AB3B04F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068375"/>
            <a:ext cx="5316600" cy="2692468"/>
          </a:xfr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FBA15587-850D-439F-8DFE-81738E015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147" y="1421796"/>
            <a:ext cx="4644343" cy="401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52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 – Data Flow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DC43F5-69AA-4721-AA18-B10C49C87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103" y="1690687"/>
            <a:ext cx="4617747" cy="459205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CAEF07-7EE0-48A9-88E4-C80DA333C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05" y="1690688"/>
            <a:ext cx="4468115" cy="459205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E631B4-E4A2-46F2-9EF9-0FA4DDE99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620" y="5073529"/>
            <a:ext cx="2375718" cy="167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11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Driven Forms Vs Reactive Forms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6F5383C-E691-4F00-B6C6-A1EA182AF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902926"/>
              </p:ext>
            </p:extLst>
          </p:nvPr>
        </p:nvGraphicFramePr>
        <p:xfrm>
          <a:off x="838200" y="1825625"/>
          <a:ext cx="105155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761">
                  <a:extLst>
                    <a:ext uri="{9D8B030D-6E8A-4147-A177-3AD203B41FA5}">
                      <a16:colId xmlns:a16="http://schemas.microsoft.com/office/drawing/2014/main" val="3921728642"/>
                    </a:ext>
                  </a:extLst>
                </a:gridCol>
                <a:gridCol w="4003829">
                  <a:extLst>
                    <a:ext uri="{9D8B030D-6E8A-4147-A177-3AD203B41FA5}">
                      <a16:colId xmlns:a16="http://schemas.microsoft.com/office/drawing/2014/main" val="3286862365"/>
                    </a:ext>
                  </a:extLst>
                </a:gridCol>
                <a:gridCol w="4154007">
                  <a:extLst>
                    <a:ext uri="{9D8B030D-6E8A-4147-A177-3AD203B41FA5}">
                      <a16:colId xmlns:a16="http://schemas.microsoft.com/office/drawing/2014/main" val="737026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Template-Driven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96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Setup a form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Explicit, created in component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Implicit, created by directives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222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Structured and immutable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Unstructured and mutable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00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Synchronous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Asynchronous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05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Form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9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31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768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009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Driven Forms Vs Reactive Forms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26F5D-913C-4E4B-AE01-2CDE6B3EF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Template-Driven Forms</a:t>
            </a:r>
          </a:p>
          <a:p>
            <a:r>
              <a:rPr lang="en-US" dirty="0"/>
              <a:t>Use a component's template</a:t>
            </a:r>
          </a:p>
          <a:p>
            <a:r>
              <a:rPr lang="en-US" dirty="0"/>
              <a:t>Unit Test Against DOM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Two-way data binding (Minimal Component code)</a:t>
            </a:r>
          </a:p>
          <a:p>
            <a:r>
              <a:rPr lang="en-US" dirty="0"/>
              <a:t>Automatically tracks form and input element state</a:t>
            </a:r>
          </a:p>
          <a:p>
            <a:r>
              <a:rPr lang="en-US" dirty="0"/>
              <a:t>Generated form model</a:t>
            </a:r>
          </a:p>
          <a:p>
            <a:r>
              <a:rPr lang="en-US" dirty="0"/>
              <a:t>HTML Validation</a:t>
            </a:r>
          </a:p>
        </p:txBody>
      </p:sp>
    </p:spTree>
    <p:extLst>
      <p:ext uri="{BB962C8B-B14F-4D97-AF65-F5344CB8AC3E}">
        <p14:creationId xmlns:p14="http://schemas.microsoft.com/office/powerpoint/2010/main" val="2273151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Driven Vs Reactive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54F7B-1744-4529-8418-1ED9255DD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Reactive Forms</a:t>
            </a:r>
          </a:p>
          <a:p>
            <a:endParaRPr lang="en-US" dirty="0"/>
          </a:p>
          <a:p>
            <a:r>
              <a:rPr lang="en-US" dirty="0"/>
              <a:t>Manually created from model</a:t>
            </a:r>
          </a:p>
          <a:p>
            <a:r>
              <a:rPr lang="en-US" dirty="0"/>
              <a:t>Use a component's Template</a:t>
            </a:r>
          </a:p>
          <a:p>
            <a:r>
              <a:rPr lang="en-US" dirty="0"/>
              <a:t>Create a Form Model in TS (in sync with the template)</a:t>
            </a:r>
          </a:p>
          <a:p>
            <a:r>
              <a:rPr lang="en-US" dirty="0"/>
              <a:t>Unit Test against Form Model</a:t>
            </a:r>
          </a:p>
          <a:p>
            <a:r>
              <a:rPr lang="en-US" dirty="0"/>
              <a:t>Validation in Form Model, class</a:t>
            </a:r>
          </a:p>
          <a:p>
            <a:r>
              <a:rPr lang="en-US" dirty="0"/>
              <a:t>More Flexible (more complex scenarios)</a:t>
            </a:r>
          </a:p>
          <a:p>
            <a:r>
              <a:rPr lang="en-US" dirty="0"/>
              <a:t>Immutable data model </a:t>
            </a:r>
          </a:p>
          <a:p>
            <a:r>
              <a:rPr lang="en-US" dirty="0"/>
              <a:t>Easier to perform an action on a value change</a:t>
            </a:r>
          </a:p>
          <a:p>
            <a:r>
              <a:rPr lang="en-US" dirty="0"/>
              <a:t>Reactive Transformation 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DebounceTime</a:t>
            </a:r>
            <a:r>
              <a:rPr lang="en-US" dirty="0"/>
              <a:t> or </a:t>
            </a:r>
            <a:r>
              <a:rPr lang="en-US" dirty="0" err="1"/>
              <a:t>DistinctUntilChanged</a:t>
            </a:r>
            <a:r>
              <a:rPr lang="en-US" dirty="0"/>
              <a:t>)</a:t>
            </a:r>
          </a:p>
          <a:p>
            <a:r>
              <a:rPr lang="en-US" dirty="0"/>
              <a:t>Easily add input elements dynamically</a:t>
            </a:r>
          </a:p>
          <a:p>
            <a:r>
              <a:rPr lang="en-US" dirty="0"/>
              <a:t>Easier Unit Testing</a:t>
            </a:r>
          </a:p>
          <a:p>
            <a:r>
              <a:rPr lang="en-US" dirty="0"/>
              <a:t>No Two-way data binding</a:t>
            </a:r>
          </a:p>
        </p:txBody>
      </p:sp>
    </p:spTree>
    <p:extLst>
      <p:ext uri="{BB962C8B-B14F-4D97-AF65-F5344CB8AC3E}">
        <p14:creationId xmlns:p14="http://schemas.microsoft.com/office/powerpoint/2010/main" val="3561677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E776-D282-4869-BE47-A4D3CE16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&amp; Providers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46E4BE-D8CC-4C71-9B64-3E84CC159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DI framework in Angular consists of 4 concepts working together: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Token</a:t>
            </a:r>
          </a:p>
          <a:p>
            <a:r>
              <a:rPr lang="en-US" dirty="0"/>
              <a:t>This uniquely identifies something that we want injected. A dependency of our code.</a:t>
            </a:r>
          </a:p>
          <a:p>
            <a:pPr marL="0" indent="0">
              <a:buNone/>
            </a:pPr>
            <a:r>
              <a:rPr lang="en-US" b="1" dirty="0"/>
              <a:t>Dependency</a:t>
            </a:r>
          </a:p>
          <a:p>
            <a:r>
              <a:rPr lang="en-US" dirty="0"/>
              <a:t>The actual code we want injected.</a:t>
            </a:r>
          </a:p>
          <a:p>
            <a:pPr marL="0" indent="0">
              <a:buNone/>
            </a:pPr>
            <a:r>
              <a:rPr lang="en-US" b="1" dirty="0"/>
              <a:t>Provider</a:t>
            </a:r>
          </a:p>
          <a:p>
            <a:r>
              <a:rPr lang="en-US" dirty="0"/>
              <a:t>This is a map between a token and a list of dependencies.</a:t>
            </a:r>
          </a:p>
          <a:p>
            <a:pPr marL="0" indent="0">
              <a:buNone/>
            </a:pPr>
            <a:r>
              <a:rPr lang="en-US" b="1" dirty="0"/>
              <a:t>Injector</a:t>
            </a:r>
          </a:p>
          <a:p>
            <a:r>
              <a:rPr lang="en-US" dirty="0"/>
              <a:t>This is a function which when passed a token returns a dependency (or list of dependencies).</a:t>
            </a:r>
          </a:p>
        </p:txBody>
      </p:sp>
    </p:spTree>
    <p:extLst>
      <p:ext uri="{BB962C8B-B14F-4D97-AF65-F5344CB8AC3E}">
        <p14:creationId xmlns:p14="http://schemas.microsoft.com/office/powerpoint/2010/main" val="316703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Hooks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A2CEF4-B8DF-47BA-A72C-07EF86DCB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330" y="1515102"/>
            <a:ext cx="3483172" cy="382779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C0CF54-4219-4BD6-86BC-9E87E0E97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204" y="2139867"/>
            <a:ext cx="4448796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4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486F-A636-47FF-BD59-1383E8D1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Hooks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5B0140-0AB5-4094-8E50-AEB420A608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863230"/>
              </p:ext>
            </p:extLst>
          </p:nvPr>
        </p:nvGraphicFramePr>
        <p:xfrm>
          <a:off x="838200" y="1461052"/>
          <a:ext cx="10515600" cy="55162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18895">
                  <a:extLst>
                    <a:ext uri="{9D8B030D-6E8A-4147-A177-3AD203B41FA5}">
                      <a16:colId xmlns:a16="http://schemas.microsoft.com/office/drawing/2014/main" val="3707477483"/>
                    </a:ext>
                  </a:extLst>
                </a:gridCol>
                <a:gridCol w="7296705">
                  <a:extLst>
                    <a:ext uri="{9D8B030D-6E8A-4147-A177-3AD203B41FA5}">
                      <a16:colId xmlns:a16="http://schemas.microsoft.com/office/drawing/2014/main" val="2260533382"/>
                    </a:ext>
                  </a:extLst>
                </a:gridCol>
              </a:tblGrid>
              <a:tr h="38743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256903"/>
                  </a:ext>
                </a:extLst>
              </a:tr>
              <a:tr h="3977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Invoked when Angular creates a component or directive by calling new on the class.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8257"/>
                  </a:ext>
                </a:extLst>
              </a:tr>
              <a:tr h="3975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ngOnChanges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Invoked every time there is a change in one of the input properties of the component.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61202"/>
                  </a:ext>
                </a:extLst>
              </a:tr>
              <a:tr h="668719">
                <a:tc>
                  <a:txBody>
                    <a:bodyPr/>
                    <a:lstStyle/>
                    <a:p>
                      <a:r>
                        <a:rPr lang="en-US" sz="1600" dirty="0" err="1"/>
                        <a:t>ngOnInit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Invoked when given component has been initialized, only called once after the first </a:t>
                      </a:r>
                      <a:r>
                        <a:rPr lang="en-US" sz="1600" dirty="0" err="1"/>
                        <a:t>ngOnChanges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392220"/>
                  </a:ext>
                </a:extLst>
              </a:tr>
              <a:tr h="623368">
                <a:tc>
                  <a:txBody>
                    <a:bodyPr/>
                    <a:lstStyle/>
                    <a:p>
                      <a:r>
                        <a:rPr lang="en-US" sz="1600" dirty="0" err="1"/>
                        <a:t>ngDoCheck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Invoked when the change detector of the given component is invoked. It allows us to implement our own change detection algorithm for the given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66076"/>
                  </a:ext>
                </a:extLst>
              </a:tr>
              <a:tr h="655982">
                <a:tc>
                  <a:txBody>
                    <a:bodyPr/>
                    <a:lstStyle/>
                    <a:p>
                      <a:r>
                        <a:rPr lang="en-US" sz="1600" dirty="0" err="1"/>
                        <a:t>ngAfterContentInit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Invoked after component content is initialized. Angular performs any content projection into the component’s 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930468"/>
                  </a:ext>
                </a:extLst>
              </a:tr>
              <a:tr h="646044">
                <a:tc>
                  <a:txBody>
                    <a:bodyPr/>
                    <a:lstStyle/>
                    <a:p>
                      <a:r>
                        <a:rPr lang="en-US" sz="1600" dirty="0" err="1"/>
                        <a:t>ngAfterContentChecked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After every check of component content, Invoked each time the content of the given component has been checked by the change detection mechanism of Angular.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31933"/>
                  </a:ext>
                </a:extLst>
              </a:tr>
              <a:tr h="425658">
                <a:tc>
                  <a:txBody>
                    <a:bodyPr/>
                    <a:lstStyle/>
                    <a:p>
                      <a:r>
                        <a:rPr lang="en-US" sz="1600" dirty="0" err="1"/>
                        <a:t>ngAfterViewInit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Invoked when the component’s view has been fully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993362"/>
                  </a:ext>
                </a:extLst>
              </a:tr>
              <a:tr h="419168">
                <a:tc>
                  <a:txBody>
                    <a:bodyPr/>
                    <a:lstStyle/>
                    <a:p>
                      <a:r>
                        <a:rPr lang="en-US" sz="1600" dirty="0" err="1"/>
                        <a:t>ngAfterViewChecked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Invoked after every check of a component's 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87209"/>
                  </a:ext>
                </a:extLst>
              </a:tr>
              <a:tr h="894522">
                <a:tc>
                  <a:txBody>
                    <a:bodyPr/>
                    <a:lstStyle/>
                    <a:p>
                      <a:r>
                        <a:rPr lang="en-US" sz="1600" dirty="0" err="1"/>
                        <a:t>ngOnDestroy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Just before the directive is destroyed.</a:t>
                      </a:r>
                    </a:p>
                    <a:p>
                      <a:r>
                        <a:rPr lang="en-US" sz="1600" dirty="0"/>
                        <a:t>Invoked before Angular destroys the component/directive. Use this hook to unsubscribe observables and detach event handlers to avoid memory leaks.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080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94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F49EA-B696-4604-ADF0-F6130170F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496" y="1550504"/>
            <a:ext cx="10618304" cy="4626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Reactive programming - Creating the stream, emitting value, error or complete signals, manipulate, transfer or Transform the stream.</a:t>
            </a:r>
            <a:endParaRPr lang="en-US" dirty="0"/>
          </a:p>
          <a:p>
            <a:r>
              <a:rPr lang="en-US" dirty="0"/>
              <a:t>Streams (Sequence of values over period of time)</a:t>
            </a:r>
          </a:p>
          <a:p>
            <a:r>
              <a:rPr lang="en-US" dirty="0"/>
              <a:t>Observable (</a:t>
            </a:r>
            <a:r>
              <a:rPr lang="en-US" sz="2000" dirty="0"/>
              <a:t>Observable converts the ordinary stream of data into an observable stream of data)</a:t>
            </a:r>
          </a:p>
          <a:p>
            <a:r>
              <a:rPr lang="en-US" dirty="0"/>
              <a:t>Observers / Subscribers (</a:t>
            </a:r>
            <a:r>
              <a:rPr lang="en-US" sz="2000" dirty="0"/>
              <a:t>Observer must subscribe with the observable to receive the value.)</a:t>
            </a: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lvl="1"/>
            <a:endParaRPr lang="en-US" dirty="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dirty="0">
              <a:solidFill>
                <a:srgbClr val="000000"/>
              </a:solidFill>
              <a:latin typeface="-apple-system"/>
            </a:endParaRPr>
          </a:p>
          <a:p>
            <a:pPr lvl="2"/>
            <a:endParaRPr lang="en-US" dirty="0">
              <a:solidFill>
                <a:srgbClr val="000000"/>
              </a:solidFill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2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F49EA-B696-4604-ADF0-F6130170F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RxJs</a:t>
            </a:r>
            <a:r>
              <a:rPr lang="en-US" dirty="0"/>
              <a:t> </a:t>
            </a:r>
            <a:r>
              <a:rPr lang="en-US" sz="1800" i="1" dirty="0">
                <a:solidFill>
                  <a:srgbClr val="333333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stands for *R*</a:t>
            </a:r>
            <a:r>
              <a:rPr lang="en-US" sz="18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eactive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E*x*tensions for *J*ava*S*</a:t>
            </a:r>
            <a:r>
              <a:rPr lang="en-US" sz="18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cript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 it’s a library that provides an implementation of Observables for JavaScript.)</a:t>
            </a:r>
            <a:endParaRPr lang="en-US" sz="18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02917DA-58CF-4A77-9845-05C6C381BF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1233255"/>
              </p:ext>
            </p:extLst>
          </p:nvPr>
        </p:nvGraphicFramePr>
        <p:xfrm>
          <a:off x="1321905" y="2822714"/>
          <a:ext cx="8488017" cy="2607555"/>
        </p:xfrm>
        <a:graphic>
          <a:graphicData uri="http://schemas.openxmlformats.org/drawingml/2006/table">
            <a:tbl>
              <a:tblPr/>
              <a:tblGrid>
                <a:gridCol w="1977496">
                  <a:extLst>
                    <a:ext uri="{9D8B030D-6E8A-4147-A177-3AD203B41FA5}">
                      <a16:colId xmlns:a16="http://schemas.microsoft.com/office/drawing/2014/main" val="4275389493"/>
                    </a:ext>
                  </a:extLst>
                </a:gridCol>
                <a:gridCol w="6510521">
                  <a:extLst>
                    <a:ext uri="{9D8B030D-6E8A-4147-A177-3AD203B41FA5}">
                      <a16:colId xmlns:a16="http://schemas.microsoft.com/office/drawing/2014/main" val="671791446"/>
                    </a:ext>
                  </a:extLst>
                </a:gridCol>
              </a:tblGrid>
              <a:tr h="409256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Category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Operators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303853"/>
                  </a:ext>
                </a:extLst>
              </a:tr>
              <a:tr h="45544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Combination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combineLatest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concat</a:t>
                      </a:r>
                      <a:r>
                        <a:rPr lang="en-US" dirty="0">
                          <a:effectLst/>
                        </a:rPr>
                        <a:t>, merge, </a:t>
                      </a:r>
                      <a:r>
                        <a:rPr lang="en-US" dirty="0" err="1">
                          <a:effectLst/>
                        </a:rPr>
                        <a:t>startWith</a:t>
                      </a:r>
                      <a:r>
                        <a:rPr lang="en-US" dirty="0">
                          <a:effectLst/>
                        </a:rPr>
                        <a:t> , </a:t>
                      </a:r>
                      <a:r>
                        <a:rPr lang="en-US" dirty="0" err="1">
                          <a:effectLst/>
                        </a:rPr>
                        <a:t>withLatestFrom</a:t>
                      </a:r>
                      <a:r>
                        <a:rPr lang="en-US" dirty="0">
                          <a:effectLst/>
                        </a:rPr>
                        <a:t>, zip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250053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Filtering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debounceTime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distinctUntilChanged</a:t>
                      </a:r>
                      <a:r>
                        <a:rPr lang="en-US" dirty="0">
                          <a:effectLst/>
                        </a:rPr>
                        <a:t>, filter, take, </a:t>
                      </a:r>
                      <a:r>
                        <a:rPr lang="en-US" dirty="0" err="1">
                          <a:effectLst/>
                        </a:rPr>
                        <a:t>takeUntil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428407"/>
                  </a:ext>
                </a:extLst>
              </a:tr>
              <a:tr h="41744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Transformation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bufferTime, concatMap, map, mergeMap, scan, switchMap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841710"/>
                  </a:ext>
                </a:extLst>
              </a:tr>
              <a:tr h="40925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Utility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tap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76852"/>
                  </a:ext>
                </a:extLst>
              </a:tr>
              <a:tr h="40925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Multicasting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share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092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75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RxJs</a:t>
            </a:r>
            <a:r>
              <a:rPr lang="en-US" dirty="0"/>
              <a:t> Operators</a:t>
            </a:r>
          </a:p>
        </p:txBody>
      </p:sp>
      <p:pic>
        <p:nvPicPr>
          <p:cNvPr id="1026" name="Picture 2" descr="Angular Observable Tutorial how observable and observers communicates with callbacks">
            <a:extLst>
              <a:ext uri="{FF2B5EF4-FFF2-40B4-BE49-F238E27FC236}">
                <a16:creationId xmlns:a16="http://schemas.microsoft.com/office/drawing/2014/main" id="{2E2D70C5-FCF0-4A9C-B8EF-8779DF33E0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44" y="2603399"/>
            <a:ext cx="4091141" cy="270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2E2551-B3E6-4E18-B205-64AA069FE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667" y="4405854"/>
            <a:ext cx="4717132" cy="18032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CACBB7-FD00-4219-9C87-2C5531EC2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667" y="1466755"/>
            <a:ext cx="4091141" cy="258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7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Angular uses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RxJS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library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5F9EC-BE0C-4614-B801-D16B7BAE2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EventEmitter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- 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Under the hood this works via Observables.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Http</a:t>
            </a:r>
          </a:p>
          <a:p>
            <a:pPr lvl="1" fontAlgn="base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Reacting to an HTTP request</a:t>
            </a:r>
          </a:p>
          <a:p>
            <a:pPr lvl="1" fontAlgn="base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The HTTP module uses observables to handle AJAX requests and responses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-apple-system"/>
              </a:rPr>
              <a:t>Forms</a:t>
            </a:r>
          </a:p>
          <a:p>
            <a:pPr lvl="1" fontAlgn="base"/>
            <a:r>
              <a:rPr lang="en-US" dirty="0">
                <a:solidFill>
                  <a:srgbClr val="000000"/>
                </a:solidFill>
                <a:latin typeface="-apple-system"/>
              </a:rPr>
              <a:t>Value changes / Status Changes in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Angular Forms</a:t>
            </a:r>
          </a:p>
          <a:p>
            <a:pPr lvl="1" fontAlgn="base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The Router and Forms modules use observables to listen for and respond to user-input events.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Define custom events that send observable output data from a child to a parent component.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Template-Driven Forms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0886B9-5794-420B-B1C4-143C6EEEB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910474"/>
            <a:ext cx="5387834" cy="3453372"/>
          </a:xfr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90F5E8C4-4074-4638-B9FA-37806D8EE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937" y="1690688"/>
            <a:ext cx="5200328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4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Template-Driven Forms : Data Flow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A85951-1E28-41B7-A2E0-839B94DBC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486" y="1825625"/>
            <a:ext cx="7539028" cy="4351338"/>
          </a:xfrm>
        </p:spPr>
      </p:pic>
    </p:spTree>
    <p:extLst>
      <p:ext uri="{BB962C8B-B14F-4D97-AF65-F5344CB8AC3E}">
        <p14:creationId xmlns:p14="http://schemas.microsoft.com/office/powerpoint/2010/main" val="314140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2670</TotalTime>
  <Words>672</Words>
  <Application>Microsoft Office PowerPoint</Application>
  <PresentationFormat>Widescreen</PresentationFormat>
  <Paragraphs>123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Helvetica</vt:lpstr>
      <vt:lpstr>Lato</vt:lpstr>
      <vt:lpstr>Office Theme</vt:lpstr>
      <vt:lpstr>Agenda</vt:lpstr>
      <vt:lpstr>Life Cycle Hooks </vt:lpstr>
      <vt:lpstr>Life Cycle Hooks </vt:lpstr>
      <vt:lpstr>Reactive Programming</vt:lpstr>
      <vt:lpstr>RxJs</vt:lpstr>
      <vt:lpstr>Understanding RxJs Operators</vt:lpstr>
      <vt:lpstr>Angular uses RxJS library</vt:lpstr>
      <vt:lpstr>Template-Driven Forms</vt:lpstr>
      <vt:lpstr>Template-Driven Forms : Data Flow</vt:lpstr>
      <vt:lpstr>Template-Driven Forms : Data Flow</vt:lpstr>
      <vt:lpstr>Reactive Forms</vt:lpstr>
      <vt:lpstr>Reactive Forms – Data Flow</vt:lpstr>
      <vt:lpstr>Template Driven Forms Vs Reactive Forms</vt:lpstr>
      <vt:lpstr>Template Driven Forms Vs Reactive Forms</vt:lpstr>
      <vt:lpstr>Template Driven Vs Reactive</vt:lpstr>
      <vt:lpstr>DI &amp; Providers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Sitaram G</dc:creator>
  <cp:lastModifiedBy>Sitaram G</cp:lastModifiedBy>
  <cp:revision>90</cp:revision>
  <dcterms:created xsi:type="dcterms:W3CDTF">2020-07-11T11:07:13Z</dcterms:created>
  <dcterms:modified xsi:type="dcterms:W3CDTF">2020-08-18T16:41:16Z</dcterms:modified>
</cp:coreProperties>
</file>