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4" r:id="rId2"/>
    <p:sldId id="259" r:id="rId3"/>
    <p:sldId id="281" r:id="rId4"/>
    <p:sldId id="284" r:id="rId5"/>
    <p:sldId id="285" r:id="rId6"/>
    <p:sldId id="286" r:id="rId7"/>
    <p:sldId id="287" r:id="rId8"/>
    <p:sldId id="280" r:id="rId9"/>
    <p:sldId id="277" r:id="rId10"/>
    <p:sldId id="292" r:id="rId11"/>
    <p:sldId id="291" r:id="rId12"/>
    <p:sldId id="278" r:id="rId13"/>
    <p:sldId id="282" r:id="rId14"/>
    <p:sldId id="275" r:id="rId15"/>
    <p:sldId id="288" r:id="rId16"/>
    <p:sldId id="289" r:id="rId17"/>
    <p:sldId id="290" r:id="rId18"/>
    <p:sldId id="276" r:id="rId19"/>
    <p:sldId id="268" r:id="rId20"/>
    <p:sldId id="257" r:id="rId21"/>
    <p:sldId id="258" r:id="rId22"/>
    <p:sldId id="271" r:id="rId23"/>
    <p:sldId id="260" r:id="rId24"/>
    <p:sldId id="267" r:id="rId25"/>
    <p:sldId id="261" r:id="rId26"/>
    <p:sldId id="269" r:id="rId27"/>
    <p:sldId id="293" r:id="rId28"/>
    <p:sldId id="272" r:id="rId29"/>
    <p:sldId id="273" r:id="rId30"/>
    <p:sldId id="270" r:id="rId31"/>
    <p:sldId id="262" r:id="rId32"/>
    <p:sldId id="263" r:id="rId33"/>
    <p:sldId id="264" r:id="rId34"/>
    <p:sldId id="265" r:id="rId35"/>
    <p:sldId id="26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7DE21-F680-43D4-929B-3CCD08699C4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778B6-31E0-435E-BAA3-BBB5B903C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4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// not a reference to </a:t>
            </a:r>
            <a:r>
              <a:rPr lang="en-AU" dirty="0" err="1"/>
              <a:t>coffeescript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// y is function </a:t>
            </a:r>
            <a:r>
              <a:rPr lang="en-AU" dirty="0">
                <a:solidFill>
                  <a:schemeClr val="tx2"/>
                </a:solidFill>
              </a:rPr>
              <a:t>closure </a:t>
            </a:r>
            <a:r>
              <a:rPr lang="en-AU" dirty="0"/>
              <a:t>- exposes an inner function, allowing the inner variable </a:t>
            </a:r>
            <a:r>
              <a:rPr lang="en-AU" dirty="0" err="1"/>
              <a:t>x.foo</a:t>
            </a:r>
            <a:r>
              <a:rPr lang="en-AU" dirty="0"/>
              <a:t> to be modified externally.</a:t>
            </a:r>
          </a:p>
          <a:p>
            <a:pPr marL="0" indent="0">
              <a:buNone/>
            </a:pPr>
            <a:r>
              <a:rPr lang="en-AU" dirty="0"/>
              <a:t>// extremely important in event handling, but difficult without strong coffee.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E1EAB-6DB9-4D11-A5F6-D6F18735A40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8755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All numbers in Typescript are floating point values. 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These floating point numbers get the type 'number'.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C9593-C317-445E-8EA1-13B264B0B5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 semicolon insertion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C9593-C317-445E-8EA1-13B264B0B5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8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F779-266F-4CB4-8F1E-86D7BFA8F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E1A05-4981-4171-911B-823115137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0CBE-2B21-46DA-90ED-55100629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914D1-3726-44A7-A0BF-3724A3A0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4003-C1DB-49F8-8CEF-B966C62B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4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ADCB-C2FC-421A-9288-BF450EAF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0E30F-2DE9-4837-A906-0053BB757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BE090-8286-476C-B504-7864D578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5E6E4-D8BF-4D5A-9BE7-F274B1CE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663A-D933-449D-B4F5-F344E244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1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D485C-991A-48B4-BC4E-17DDFEBA4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850AA-C64E-4A23-99BC-86185F59C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E396-4BE9-4B34-A9D5-2BCCEBB5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7C32-3EB5-468D-94C3-2A7247AD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6F0E5-220C-4706-B413-21AFFC9F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4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E405-CE1A-4751-A50F-3A64ACD9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528B7-2275-49DB-84C7-ADBD0A0E5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CA91B-94A7-430E-8ED0-FC4DFC85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55665-5DE2-4115-8643-4788C001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39FC-5B17-4E63-AFB3-8D4DC677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5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2D2E-0DFE-436C-B09C-EA17BD58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88DDF-60D3-4B83-8637-BBA431792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6B13-67CA-4BD0-BA02-32CC2830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1255-A7C9-4E4A-9BFA-194487B0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F7DF1-6EF0-473A-A67A-F311AAAF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5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98C2-5325-4AC5-844E-AACC4F77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C205-B6AB-40B5-B310-4DBA39D70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35BF1-DF91-43A0-B5B4-24DECB10C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B9329-F3CB-4FDA-B73F-7319DD15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60F1A-428C-4894-856E-E98A786B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5A024-7BBD-489D-804D-40EA572C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8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CC05-B97B-4CCE-9FEC-67A0E9A7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F9DD5-E634-4E0A-A221-36B40228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74CE4-A84C-4710-8F43-BD44AD0BF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50ED5-17DB-405C-8345-C712C1112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F9D42-3824-48BC-BA14-53040B0E8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FC4FA-D631-4053-ACF8-8FD21798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CCD82-DAB2-4EBB-96B8-272617D4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E246D-BDB9-4116-8F67-6586992D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738F-DA11-430A-8B89-2AA7EF25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0FF9F-3678-4719-BEF5-84C312E8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61620-87A4-4FE8-A920-BAC8E454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76656-AA88-4706-B004-8FAC8B36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8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31E9D-41F1-48AA-9CA0-6E6C4B49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795D3-CA27-4044-AFEF-6E7E74BD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ED7D0-BB93-4215-B9AE-443819C6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4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591E-33D3-48C8-9911-4E09A568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925C5-1830-4187-949D-28BD5381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8396A-FE1A-432B-B12B-0666E10BD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FAF04-8BAF-409F-AFCB-322797CA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8E9C0-F01D-4375-BFCD-408B5FFB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9D1A9-625F-447E-B458-E23E33AC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6564-B7F1-4375-90C9-7D556A3F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146D5-D478-4C2B-BC0D-252019510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82B61-1F30-40F5-B758-CB39DCB47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3ADB4-3E0F-48E4-B43C-6B549D78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B3EA8-CE74-4BDA-85ED-12021FB2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BB645-52D0-420D-BB1D-D67C4922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8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C6603-029D-40A2-B263-403424AD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864DA-224E-4CE4-96DB-512876D48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84091-97CD-40C0-A6F2-5FC3CAFBB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E2275-5F71-463B-81D5-512688C0E73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5823-1C9E-46CA-AEFB-9DF02ABF0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D072-BE61-411C-8A9D-D86D324D6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5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6103-FAA4-4E2E-9074-194F06EA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C9BEF-66F5-4339-875A-96D761D1C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36821"/>
            <a:ext cx="5157787" cy="43528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Typescript</a:t>
            </a:r>
          </a:p>
          <a:p>
            <a:r>
              <a:rPr lang="en-US" dirty="0"/>
              <a:t>Angular Features</a:t>
            </a:r>
          </a:p>
          <a:p>
            <a:r>
              <a:rPr lang="en-US" dirty="0"/>
              <a:t>Why Angular</a:t>
            </a:r>
          </a:p>
          <a:p>
            <a:r>
              <a:rPr lang="en-US" dirty="0"/>
              <a:t>Angular Architecture</a:t>
            </a:r>
          </a:p>
          <a:p>
            <a:r>
              <a:rPr lang="en-US" dirty="0"/>
              <a:t>Bootstrapping &amp; Compilation</a:t>
            </a:r>
          </a:p>
          <a:p>
            <a:r>
              <a:rPr lang="en-US" dirty="0"/>
              <a:t>Angular CLI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Templates, Interpolation,  Directives</a:t>
            </a:r>
          </a:p>
          <a:p>
            <a:r>
              <a:rPr lang="en-US" dirty="0"/>
              <a:t>Life Cycle Hooks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3F976-2AC8-434D-96F6-ABC76AB48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36821"/>
            <a:ext cx="5183188" cy="43528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Binding </a:t>
            </a:r>
          </a:p>
          <a:p>
            <a:r>
              <a:rPr lang="en-US" dirty="0"/>
              <a:t>Pipes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Angular Material</a:t>
            </a:r>
          </a:p>
          <a:p>
            <a:r>
              <a:rPr lang="en-US" dirty="0"/>
              <a:t>Services &amp; Dependency Injection</a:t>
            </a:r>
          </a:p>
          <a:p>
            <a:r>
              <a:rPr lang="en-US" dirty="0"/>
              <a:t>Routing &amp; Navigation</a:t>
            </a:r>
          </a:p>
          <a:p>
            <a:r>
              <a:rPr lang="en-US" dirty="0"/>
              <a:t>Http, Observables, </a:t>
            </a:r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Authentication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2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6A8C-E34B-41F2-AC8C-F15DA7BF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0643"/>
          </a:xfrm>
        </p:spPr>
        <p:txBody>
          <a:bodyPr/>
          <a:lstStyle/>
          <a:p>
            <a:r>
              <a:rPr lang="en-US" dirty="0"/>
              <a:t>Type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FB39-07E3-4C26-94D4-0784FC22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Formalization of JavaScript’s types</a:t>
            </a:r>
            <a:br>
              <a:rPr lang="en-US" dirty="0"/>
            </a:br>
            <a:r>
              <a:rPr lang="en-US" dirty="0"/>
              <a:t>Static representation of JavaScript’s dynamic type system</a:t>
            </a:r>
          </a:p>
          <a:p>
            <a:pPr marL="0" indent="0">
              <a:buNone/>
            </a:pPr>
            <a:r>
              <a:rPr lang="en-US" b="1" dirty="0"/>
              <a:t>Type inference and structural typing</a:t>
            </a:r>
          </a:p>
          <a:p>
            <a:pPr marL="0" indent="0">
              <a:buNone/>
            </a:pPr>
            <a:r>
              <a:rPr lang="en-US" dirty="0"/>
              <a:t>In practice very few type annotations are necessary</a:t>
            </a:r>
          </a:p>
          <a:p>
            <a:pPr marL="0" indent="0">
              <a:buNone/>
            </a:pPr>
            <a:r>
              <a:rPr lang="en-US" b="1" dirty="0"/>
              <a:t>Works with existing JavaScript libraries</a:t>
            </a:r>
          </a:p>
          <a:p>
            <a:pPr marL="0" indent="0">
              <a:buNone/>
            </a:pPr>
            <a:r>
              <a:rPr lang="en-US" dirty="0"/>
              <a:t>Declaration files can be written and maintained separately</a:t>
            </a:r>
          </a:p>
          <a:p>
            <a:pPr marL="0" indent="0">
              <a:buNone/>
            </a:pPr>
            <a:r>
              <a:rPr lang="en-US" b="1" dirty="0"/>
              <a:t>Not “provably type safe”</a:t>
            </a:r>
          </a:p>
          <a:p>
            <a:pPr marL="0" indent="0">
              <a:buNone/>
            </a:pPr>
            <a:r>
              <a:rPr lang="en-US" dirty="0"/>
              <a:t>Types reflect intent but do not provide guarantees</a:t>
            </a:r>
          </a:p>
        </p:txBody>
      </p:sp>
    </p:spTree>
    <p:extLst>
      <p:ext uri="{BB962C8B-B14F-4D97-AF65-F5344CB8AC3E}">
        <p14:creationId xmlns:p14="http://schemas.microsoft.com/office/powerpoint/2010/main" val="183075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6A8C-E34B-41F2-AC8C-F15DA7BF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0643"/>
          </a:xfrm>
        </p:spPr>
        <p:txBody>
          <a:bodyPr/>
          <a:lstStyle/>
          <a:p>
            <a:r>
              <a:rPr lang="en-US" dirty="0"/>
              <a:t>Why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FB39-07E3-4C26-94D4-0784FC22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TypeScript is a language for application scale JavaScript development.</a:t>
            </a:r>
          </a:p>
          <a:p>
            <a:pPr lvl="1"/>
            <a:r>
              <a:rPr lang="en-US" dirty="0"/>
              <a:t>Modular Development</a:t>
            </a:r>
          </a:p>
          <a:p>
            <a:pPr lvl="1"/>
            <a:r>
              <a:rPr lang="en-US" dirty="0"/>
              <a:t>Scalable HTML5 client side development</a:t>
            </a:r>
          </a:p>
          <a:p>
            <a:r>
              <a:rPr lang="en-US" dirty="0"/>
              <a:t>Static Typing / Optional Typing</a:t>
            </a:r>
          </a:p>
          <a:p>
            <a:pPr lvl="1"/>
            <a:r>
              <a:rPr lang="en-US" dirty="0"/>
              <a:t>Disappear at runtime with zero cost </a:t>
            </a:r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Syntax checking, type checking, com</a:t>
            </a:r>
          </a:p>
          <a:p>
            <a:r>
              <a:rPr lang="en-US" dirty="0"/>
              <a:t>Type Definitions (.</a:t>
            </a:r>
            <a:r>
              <a:rPr lang="en-US" dirty="0" err="1"/>
              <a:t>d.ts</a:t>
            </a:r>
            <a:r>
              <a:rPr lang="en-US" dirty="0"/>
              <a:t> extension)</a:t>
            </a:r>
          </a:p>
          <a:p>
            <a:pPr lvl="1"/>
            <a:r>
              <a:rPr lang="en-US" dirty="0"/>
              <a:t>Provides definitions for external JS libraries.</a:t>
            </a:r>
          </a:p>
          <a:p>
            <a:r>
              <a:rPr lang="en-US" dirty="0"/>
              <a:t>OOP</a:t>
            </a:r>
          </a:p>
          <a:p>
            <a:pPr lvl="1"/>
            <a:r>
              <a:rPr lang="en-US" dirty="0"/>
              <a:t>Classes, Interfaces, modules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4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F2BA-BFBF-448F-A8A3-D8386A86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comprises of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843D-23AD-4E42-9DBD-248F42B44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65" y="1739505"/>
            <a:ext cx="10788535" cy="4437458"/>
          </a:xfrm>
        </p:spPr>
        <p:txBody>
          <a:bodyPr/>
          <a:lstStyle/>
          <a:p>
            <a:r>
              <a:rPr lang="en-US" dirty="0"/>
              <a:t>Language </a:t>
            </a:r>
          </a:p>
          <a:p>
            <a:r>
              <a:rPr lang="en-US" dirty="0"/>
              <a:t>Compiler – open source, written in Typescript</a:t>
            </a:r>
          </a:p>
          <a:p>
            <a:r>
              <a:rPr lang="en-US" dirty="0"/>
              <a:t>Tooling - Visual Studio language service, browser hosted </a:t>
            </a:r>
            <a:r>
              <a:rPr lang="en-US" dirty="0" err="1"/>
              <a:t>playgroundLibraries</a:t>
            </a:r>
            <a:endParaRPr lang="en-US" dirty="0"/>
          </a:p>
          <a:p>
            <a:r>
              <a:rPr lang="en-US" dirty="0"/>
              <a:t>Libraries - Static typing of DOM, jQuery, node.js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0B9F5-221D-47CD-8A50-EF25D8833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744" y="1825625"/>
            <a:ext cx="4735774" cy="443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7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7D31-9691-401D-A372-EF9710BF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BB5A-EEE2-43D8-81EA-7BDC3CF66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Annotations</a:t>
            </a:r>
          </a:p>
        </p:txBody>
      </p:sp>
    </p:spTree>
    <p:extLst>
      <p:ext uri="{BB962C8B-B14F-4D97-AF65-F5344CB8AC3E}">
        <p14:creationId xmlns:p14="http://schemas.microsoft.com/office/powerpoint/2010/main" val="254867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2A41-2882-4440-BC79-A5D4C51A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E132-C651-4AB4-B90C-A5A14A5DB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  <a:p>
            <a:pPr lvl="1"/>
            <a:r>
              <a:rPr lang="en-US" dirty="0"/>
              <a:t>Number Boolean String </a:t>
            </a:r>
          </a:p>
          <a:p>
            <a:r>
              <a:rPr lang="en-US" dirty="0"/>
              <a:t>Object Types</a:t>
            </a:r>
          </a:p>
          <a:p>
            <a:pPr lvl="1"/>
            <a:r>
              <a:rPr lang="en-US" dirty="0"/>
              <a:t>Classes, Modules,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6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18983" y="1338649"/>
            <a:ext cx="10198444" cy="551935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Any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Any Type is a super set of all types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 x : any;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 y;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Primitive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Number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Does not have separate integer and float/double type.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 num : number = 20;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 num = 20;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String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Both single quote or double quotes can be used.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 name : string = “hello”;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 name =’hello’;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Bool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 isOpen =true;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18983" y="354227"/>
            <a:ext cx="10058400" cy="791949"/>
          </a:xfrm>
        </p:spPr>
        <p:txBody>
          <a:bodyPr/>
          <a:lstStyle/>
          <a:p>
            <a:r>
              <a:rPr lang="en-US" sz="4000" dirty="0"/>
              <a:t>Type Annotation	</a:t>
            </a:r>
          </a:p>
        </p:txBody>
      </p:sp>
    </p:spTree>
    <p:extLst>
      <p:ext uri="{BB962C8B-B14F-4D97-AF65-F5344CB8AC3E}">
        <p14:creationId xmlns:p14="http://schemas.microsoft.com/office/powerpoint/2010/main" val="1610566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18983" y="1348721"/>
            <a:ext cx="10058400" cy="495506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Void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Used as the return type of functions that don’t return any value</a:t>
            </a:r>
          </a:p>
          <a:p>
            <a:pPr lvl="1"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Object Types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class, interface, module.</a:t>
            </a:r>
          </a:p>
          <a:p>
            <a:pPr lvl="1"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Array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Array types can be written in: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var list: number[] = [1, 2, 3];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var list: Array&lt;number&gt; = [1, 2, 3];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 list:any[] = [1, true, "free"]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Enum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enum Color { Red, Green, Blue };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 color = Color.Blue;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18983" y="354227"/>
            <a:ext cx="10058400" cy="791949"/>
          </a:xfrm>
        </p:spPr>
        <p:txBody>
          <a:bodyPr/>
          <a:lstStyle/>
          <a:p>
            <a:r>
              <a:rPr lang="en-US" sz="4000" dirty="0"/>
              <a:t>Type Annotation	</a:t>
            </a:r>
          </a:p>
        </p:txBody>
      </p:sp>
    </p:spTree>
    <p:extLst>
      <p:ext uri="{BB962C8B-B14F-4D97-AF65-F5344CB8AC3E}">
        <p14:creationId xmlns:p14="http://schemas.microsoft.com/office/powerpoint/2010/main" val="2686202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18983" y="1339667"/>
            <a:ext cx="10058400" cy="495506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Tuple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Tuple types allow you to express an array where the type of a fixed number of elements is known.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 x: [string, number];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        x = ['hello', 10];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18983" y="354227"/>
            <a:ext cx="10058400" cy="791949"/>
          </a:xfrm>
        </p:spPr>
        <p:txBody>
          <a:bodyPr/>
          <a:lstStyle/>
          <a:p>
            <a:r>
              <a:rPr lang="en-US" sz="4000" dirty="0"/>
              <a:t>Type Annotation	</a:t>
            </a:r>
          </a:p>
        </p:txBody>
      </p:sp>
    </p:spTree>
    <p:extLst>
      <p:ext uri="{BB962C8B-B14F-4D97-AF65-F5344CB8AC3E}">
        <p14:creationId xmlns:p14="http://schemas.microsoft.com/office/powerpoint/2010/main" val="1994542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2281-CA69-4D9D-866E-948AA861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C86C6-E6BF-4165-A62A-6B188FD7E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Scalable application structuring</a:t>
            </a:r>
            <a:br>
              <a:rPr lang="en-US" dirty="0"/>
            </a:br>
            <a:r>
              <a:rPr lang="en-US" dirty="0"/>
              <a:t>Classes, Modules, and Interfaces enable clear contracts between components</a:t>
            </a:r>
          </a:p>
          <a:p>
            <a:pPr marL="0" indent="0">
              <a:buNone/>
            </a:pPr>
            <a:r>
              <a:rPr lang="en-US" b="1" dirty="0"/>
              <a:t>Aligned with emerging standards</a:t>
            </a:r>
          </a:p>
          <a:p>
            <a:pPr marL="0" indent="0">
              <a:buNone/>
            </a:pPr>
            <a:r>
              <a:rPr lang="en-US" dirty="0"/>
              <a:t>Class, Module, and Arrow Function syntax aligns with ECMAScript 6 proposals</a:t>
            </a:r>
          </a:p>
          <a:p>
            <a:pPr marL="0" indent="0">
              <a:buNone/>
            </a:pPr>
            <a:r>
              <a:rPr lang="en-US" b="1" dirty="0"/>
              <a:t>Supports popular module systems</a:t>
            </a:r>
          </a:p>
          <a:p>
            <a:pPr marL="0" indent="0">
              <a:buNone/>
            </a:pPr>
            <a:r>
              <a:rPr lang="en-US" dirty="0" err="1"/>
              <a:t>CommonJS</a:t>
            </a:r>
            <a:r>
              <a:rPr lang="en-US" dirty="0"/>
              <a:t> and AMD modules in any ECMAScript 3 compatible environment</a:t>
            </a:r>
          </a:p>
        </p:txBody>
      </p:sp>
    </p:spTree>
    <p:extLst>
      <p:ext uri="{BB962C8B-B14F-4D97-AF65-F5344CB8AC3E}">
        <p14:creationId xmlns:p14="http://schemas.microsoft.com/office/powerpoint/2010/main" val="1350801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E0A3-D876-40BD-88AD-61C3373A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23A3-9E18-4532-A6F4-19777A76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0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“TypeScript is a typed superset of JavaScript compiled to JavaScript”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EB5858-78AC-4258-B15D-391A701CA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3" y="2833604"/>
            <a:ext cx="11605956" cy="18294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63E22FA-64FC-48E2-A5A4-A2FE21A57CF7}"/>
              </a:ext>
            </a:extLst>
          </p:cNvPr>
          <p:cNvSpPr/>
          <p:nvPr/>
        </p:nvSpPr>
        <p:spPr>
          <a:xfrm>
            <a:off x="1214069" y="4663042"/>
            <a:ext cx="4437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JS is </a:t>
            </a:r>
            <a:r>
              <a:rPr lang="en-US" dirty="0" err="1"/>
              <a:t>everwhere</a:t>
            </a:r>
            <a:r>
              <a:rPr lang="en-US" dirty="0"/>
              <a:t> and huge amount of libraries </a:t>
            </a:r>
          </a:p>
        </p:txBody>
      </p:sp>
    </p:spTree>
    <p:extLst>
      <p:ext uri="{BB962C8B-B14F-4D97-AF65-F5344CB8AC3E}">
        <p14:creationId xmlns:p14="http://schemas.microsoft.com/office/powerpoint/2010/main" val="876550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Architecure</a:t>
            </a:r>
            <a:r>
              <a:rPr lang="en-US" dirty="0"/>
              <a:t> 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61ED8-3C37-4FDC-9295-BAC12DB17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264" y="2606103"/>
            <a:ext cx="6716062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0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8A1C-0E49-4767-A728-F05EE8D5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&amp;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93A7D-83EC-44A3-8905-3C7F4F5E5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76D2"/>
                </a:solidFill>
                <a:latin typeface="Roboto"/>
              </a:rPr>
              <a:t>CROSS PLATFORM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Roboto"/>
              </a:rPr>
              <a:t>Progressive Web Apps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Roboto"/>
              </a:rPr>
              <a:t>Native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Roboto"/>
              </a:rPr>
              <a:t>Desktop</a:t>
            </a:r>
          </a:p>
          <a:p>
            <a:pPr mar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76D2"/>
                </a:solidFill>
                <a:latin typeface="Roboto"/>
              </a:rPr>
              <a:t>SPEED AND PERFORMANCE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Roboto"/>
              </a:rPr>
              <a:t>Code Generation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Roboto"/>
              </a:rPr>
              <a:t>Universal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Roboto"/>
              </a:rPr>
              <a:t>Code Splitting</a:t>
            </a:r>
          </a:p>
          <a:p>
            <a:pPr mar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76D2"/>
                </a:solidFill>
                <a:latin typeface="Roboto"/>
              </a:rPr>
              <a:t>PRODUCTIVITY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Roboto"/>
              </a:rPr>
              <a:t>Templates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Roboto"/>
              </a:rPr>
              <a:t>Angular CLI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Roboto"/>
              </a:rPr>
              <a:t>IDEs</a:t>
            </a:r>
          </a:p>
          <a:p>
            <a:pPr mar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76D2"/>
                </a:solidFill>
                <a:latin typeface="Roboto"/>
              </a:rPr>
              <a:t>FULL DEVELOPMENT STORY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Roboto"/>
              </a:rPr>
              <a:t>Testing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Roboto"/>
              </a:rPr>
              <a:t>Animation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Roboto"/>
              </a:rPr>
              <a:t>Accessibility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18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955C-5C13-4A36-A65C-2A65273B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99CFD-6E5B-412E-AB01-28A209ECF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30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Templates, Interpolation, and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Interpolation</a:t>
            </a:r>
          </a:p>
          <a:p>
            <a:pPr lvl="1"/>
            <a:r>
              <a:rPr lang="en-US" dirty="0"/>
              <a:t>One way binding</a:t>
            </a:r>
          </a:p>
          <a:p>
            <a:pPr marL="0" indent="0">
              <a:buNone/>
            </a:pPr>
            <a:r>
              <a:rPr lang="en-US" dirty="0"/>
              <a:t> From component class property to an element property.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Defined with double curly braces</a:t>
            </a:r>
          </a:p>
          <a:p>
            <a:r>
              <a:rPr lang="en-US" dirty="0"/>
              <a:t>- Contains a template expression</a:t>
            </a:r>
          </a:p>
          <a:p>
            <a:r>
              <a:rPr lang="en-US" dirty="0"/>
              <a:t>- No quote needed</a:t>
            </a:r>
          </a:p>
          <a:p>
            <a:endParaRPr lang="en-US" dirty="0"/>
          </a:p>
          <a:p>
            <a:r>
              <a:rPr lang="en-US" dirty="0"/>
              <a:t>Directive  (</a:t>
            </a:r>
          </a:p>
          <a:p>
            <a:pPr lvl="1"/>
            <a:r>
              <a:rPr lang="en-US" dirty="0"/>
              <a:t>Structural Directives</a:t>
            </a:r>
          </a:p>
          <a:p>
            <a:pPr lvl="2"/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: If logic</a:t>
            </a:r>
          </a:p>
          <a:p>
            <a:pPr lvl="2"/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: For loops</a:t>
            </a:r>
          </a:p>
        </p:txBody>
      </p:sp>
    </p:spTree>
    <p:extLst>
      <p:ext uri="{BB962C8B-B14F-4D97-AF65-F5344CB8AC3E}">
        <p14:creationId xmlns:p14="http://schemas.microsoft.com/office/powerpoint/2010/main" val="44630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Templates, Interpolation, and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NgFor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- Show template variable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='let product of products'&gt;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68BB8-0B73-4C83-866C-DD6B4740E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528" y="3311461"/>
            <a:ext cx="624927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73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&amp;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56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Hooks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A2CEF4-B8DF-47BA-A72C-07EF86DCB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256" y="1573466"/>
            <a:ext cx="2695951" cy="2962688"/>
          </a:xfrm>
        </p:spPr>
      </p:pic>
    </p:spTree>
    <p:extLst>
      <p:ext uri="{BB962C8B-B14F-4D97-AF65-F5344CB8AC3E}">
        <p14:creationId xmlns:p14="http://schemas.microsoft.com/office/powerpoint/2010/main" val="4027140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3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52F0-7E4B-457E-8E36-23B3A873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9610-E6A9-438E-9505-1520B97ED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26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0A6A-275F-42E7-9C28-C4C7F93C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F8607-6CA2-4B3B-8DC5-FC11F444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0416-8175-42D3-A469-0EC88C88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39B7B-75E5-4E6F-8AB6-EDE69FE60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Application scale JavaScript development is hard.</a:t>
            </a:r>
            <a:endParaRPr lang="en-US" dirty="0"/>
          </a:p>
          <a:p>
            <a:r>
              <a:rPr lang="en-US" dirty="0"/>
              <a:t>Dynamic typing </a:t>
            </a:r>
          </a:p>
          <a:p>
            <a:r>
              <a:rPr lang="en-US" dirty="0"/>
              <a:t>Lack of modularity</a:t>
            </a:r>
          </a:p>
          <a:p>
            <a:r>
              <a:rPr lang="en-US" dirty="0"/>
              <a:t>Scope can’t be defined at block level</a:t>
            </a:r>
          </a:p>
          <a:p>
            <a:r>
              <a:rPr lang="en-US" dirty="0"/>
              <a:t>OOPS is hard (</a:t>
            </a:r>
            <a:r>
              <a:rPr lang="en-US" dirty="0" err="1"/>
              <a:t>eg</a:t>
            </a:r>
            <a:r>
              <a:rPr lang="en-US" dirty="0"/>
              <a:t> Based on object extension. Not class inheritance )</a:t>
            </a:r>
          </a:p>
          <a:p>
            <a:r>
              <a:rPr lang="en-US" dirty="0" err="1"/>
              <a:t>Javascript</a:t>
            </a:r>
            <a:r>
              <a:rPr lang="en-US" dirty="0"/>
              <a:t> development scales badly</a:t>
            </a:r>
          </a:p>
          <a:p>
            <a:r>
              <a:rPr lang="en-AU" dirty="0"/>
              <a:t>JS is designed for small things</a:t>
            </a:r>
          </a:p>
          <a:p>
            <a:r>
              <a:rPr lang="en-AU" dirty="0"/>
              <a:t>We now use to do big things</a:t>
            </a:r>
          </a:p>
          <a:p>
            <a:r>
              <a:rPr lang="en-AU" dirty="0"/>
              <a:t>AJAX and REST = never refresh the page</a:t>
            </a:r>
            <a:br>
              <a:rPr lang="en-AU" dirty="0"/>
            </a:br>
            <a:endParaRPr lang="en-AU" dirty="0"/>
          </a:p>
          <a:p>
            <a:r>
              <a:rPr lang="en-AU" dirty="0"/>
              <a:t>But JavaScript is not suited for building large applications</a:t>
            </a:r>
          </a:p>
          <a:p>
            <a:r>
              <a:rPr lang="en-AU" dirty="0"/>
              <a:t>Your JavaScript code gets complex; it becomes extremely unwieldy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45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F642-893F-47E6-8575-BAC977BD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Lab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9EF30-9CAE-4F60-911D-B59AB9EF2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41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9D6F-E424-45C2-96E8-254D95C1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and 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A9B7-059E-4409-8682-8BEBC2786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58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86BF-4FB6-431D-B2B3-988AA95E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Data Using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3B72A-8BDD-4852-8C86-018E3DC4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82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86BF-4FB6-431D-B2B3-988AA95E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and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3B72A-8BDD-4852-8C86-018E3DC4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01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86BF-4FB6-431D-B2B3-988AA95E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3B72A-8BDD-4852-8C86-018E3DC4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64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86BF-4FB6-431D-B2B3-988AA95E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3B72A-8BDD-4852-8C86-018E3DC4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3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</a:t>
            </a:r>
            <a:r>
              <a:rPr lang="en-AU" baseline="0" dirty="0"/>
              <a:t>roblem - dynamic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629" y="1943105"/>
            <a:ext cx="8366321" cy="3631113"/>
          </a:xfrm>
        </p:spPr>
        <p:txBody>
          <a:bodyPr>
            <a:normAutofit fontScale="85000" lnSpcReduction="10000"/>
          </a:bodyPr>
          <a:lstStyle/>
          <a:p>
            <a:r>
              <a:rPr lang="en-AU" dirty="0">
                <a:effectLst/>
              </a:rPr>
              <a:t>Variables are </a:t>
            </a:r>
            <a:r>
              <a:rPr lang="en-AU" dirty="0" err="1">
                <a:effectLst/>
              </a:rPr>
              <a:t>untyped</a:t>
            </a:r>
            <a:r>
              <a:rPr lang="en-AU" dirty="0">
                <a:effectLst/>
              </a:rPr>
              <a:t> and dynamic.  They are flexible</a:t>
            </a:r>
          </a:p>
          <a:p>
            <a:r>
              <a:rPr lang="en-AU" dirty="0">
                <a:solidFill>
                  <a:schemeClr val="accent1"/>
                </a:solidFill>
                <a:effectLst/>
              </a:rPr>
              <a:t>Bad because it is so easy to get wrong</a:t>
            </a:r>
          </a:p>
          <a:p>
            <a:r>
              <a:rPr lang="en-AU" dirty="0" err="1">
                <a:effectLst/>
              </a:rPr>
              <a:t>var</a:t>
            </a:r>
            <a:r>
              <a:rPr lang="en-AU" dirty="0">
                <a:effectLst/>
              </a:rPr>
              <a:t> x = 1; </a:t>
            </a:r>
            <a:r>
              <a:rPr lang="en-AU" dirty="0" err="1">
                <a:effectLst/>
              </a:rPr>
              <a:t>var</a:t>
            </a:r>
            <a:r>
              <a:rPr lang="en-AU" dirty="0">
                <a:effectLst/>
              </a:rPr>
              <a:t> y = x + 1; 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// OK, type is inferred. can assume x and y are both numbers.</a:t>
            </a:r>
            <a:br>
              <a:rPr lang="en-AU" dirty="0">
                <a:effectLst/>
              </a:rPr>
            </a:br>
            <a:endParaRPr lang="en-AU" dirty="0">
              <a:effectLst/>
            </a:endParaRPr>
          </a:p>
          <a:p>
            <a:r>
              <a:rPr lang="en-AU" dirty="0" err="1">
                <a:effectLst/>
              </a:rPr>
              <a:t>var</a:t>
            </a:r>
            <a:r>
              <a:rPr lang="en-AU" dirty="0">
                <a:effectLst/>
              </a:rPr>
              <a:t> x = 1; x = "hello";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// NOT OK, type is mixed up.  We can't assume what type is x.</a:t>
            </a:r>
            <a:br>
              <a:rPr lang="en-AU" dirty="0">
                <a:effectLst/>
              </a:rPr>
            </a:br>
            <a:endParaRPr lang="en-AU" dirty="0"/>
          </a:p>
          <a:p>
            <a:r>
              <a:rPr lang="en-AU" dirty="0">
                <a:effectLst/>
              </a:rPr>
              <a:t>// JS is interpreted.  There are no design-time </a:t>
            </a:r>
            <a:r>
              <a:rPr lang="en-AU" dirty="0" err="1">
                <a:effectLst/>
              </a:rPr>
              <a:t>intellisense</a:t>
            </a:r>
            <a:r>
              <a:rPr lang="en-AU" dirty="0">
                <a:effectLst/>
              </a:rPr>
              <a:t> or compile-time assistance to help you point out errors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89830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Problems -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629" y="1943105"/>
            <a:ext cx="8366321" cy="4259733"/>
          </a:xfrm>
        </p:spPr>
        <p:txBody>
          <a:bodyPr>
            <a:normAutofit fontScale="55000" lnSpcReduction="20000"/>
          </a:bodyPr>
          <a:lstStyle/>
          <a:p>
            <a:r>
              <a:rPr lang="en-AU" dirty="0">
                <a:effectLst/>
              </a:rPr>
              <a:t>Define a function with arguments.  That is your contract with your caller.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Unfortunately, in JavaScript, function parameters are more like </a:t>
            </a:r>
            <a:r>
              <a:rPr lang="en-AU" dirty="0">
                <a:solidFill>
                  <a:schemeClr val="accent1"/>
                </a:solidFill>
                <a:effectLst/>
              </a:rPr>
              <a:t>guidelines, because callers don't take them seriously</a:t>
            </a:r>
          </a:p>
          <a:p>
            <a:pPr marL="0" indent="0">
              <a:buNone/>
            </a:pPr>
            <a:endParaRPr lang="en-AU" dirty="0">
              <a:effectLst/>
            </a:endParaRPr>
          </a:p>
          <a:p>
            <a:r>
              <a:rPr lang="en-AU" dirty="0">
                <a:effectLst/>
              </a:rPr>
              <a:t>function f(x) { return x + 1; }</a:t>
            </a:r>
          </a:p>
          <a:p>
            <a:r>
              <a:rPr lang="en-AU" dirty="0">
                <a:effectLst/>
              </a:rPr>
              <a:t>f("hello");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f(1234);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f();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f(function(){});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f([4]);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f("hello", "world");</a:t>
            </a:r>
            <a:br>
              <a:rPr lang="en-AU" dirty="0">
                <a:effectLst/>
              </a:rPr>
            </a:br>
            <a:endParaRPr lang="en-AU" dirty="0">
              <a:effectLst/>
            </a:endParaRPr>
          </a:p>
          <a:p>
            <a:r>
              <a:rPr lang="en-AU" dirty="0">
                <a:effectLst/>
              </a:rPr>
              <a:t>// and then we have this magic object.  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function f() { console.log(</a:t>
            </a:r>
            <a:r>
              <a:rPr lang="en-AU" dirty="0" err="1">
                <a:effectLst/>
              </a:rPr>
              <a:t>arguments.length</a:t>
            </a:r>
            <a:r>
              <a:rPr lang="en-AU" dirty="0">
                <a:effectLst/>
              </a:rPr>
              <a:t>); }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f(1,1,2,2);</a:t>
            </a:r>
            <a:br>
              <a:rPr lang="en-AU" dirty="0">
                <a:effectLst/>
              </a:rPr>
            </a:br>
            <a:endParaRPr lang="en-AU" dirty="0">
              <a:effectLst/>
            </a:endParaRPr>
          </a:p>
          <a:p>
            <a:r>
              <a:rPr lang="en-AU" dirty="0">
                <a:effectLst/>
              </a:rPr>
              <a:t>// Where did </a:t>
            </a:r>
            <a:r>
              <a:rPr lang="en-AU" i="1" dirty="0">
                <a:effectLst/>
              </a:rPr>
              <a:t>arguments</a:t>
            </a:r>
            <a:r>
              <a:rPr lang="en-AU" dirty="0">
                <a:effectLst/>
              </a:rPr>
              <a:t> come from?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// Caller can still do whatever they want.  </a:t>
            </a:r>
            <a:r>
              <a:rPr lang="en-AU" dirty="0" err="1">
                <a:effectLst/>
              </a:rPr>
              <a:t>Callee</a:t>
            </a:r>
            <a:r>
              <a:rPr lang="en-AU" dirty="0">
                <a:effectLst/>
              </a:rPr>
              <a:t> has to be defensive and check everything.</a:t>
            </a:r>
          </a:p>
          <a:p>
            <a:r>
              <a:rPr lang="en-AU" dirty="0">
                <a:solidFill>
                  <a:schemeClr val="accent1"/>
                </a:solidFill>
                <a:effectLst/>
              </a:rPr>
              <a:t>// It is so easy to get wrong</a:t>
            </a:r>
          </a:p>
        </p:txBody>
      </p:sp>
    </p:spTree>
    <p:extLst>
      <p:ext uri="{BB962C8B-B14F-4D97-AF65-F5344CB8AC3E}">
        <p14:creationId xmlns:p14="http://schemas.microsoft.com/office/powerpoint/2010/main" val="20092157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Problem - scope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effectLst/>
              </a:rPr>
              <a:t>JavaScript's scope looks like C#, but does not work at a block level.  It is at the function level.</a:t>
            </a:r>
          </a:p>
          <a:p>
            <a:r>
              <a:rPr lang="en-AU" dirty="0">
                <a:solidFill>
                  <a:schemeClr val="tx2"/>
                </a:solidFill>
                <a:effectLst/>
              </a:rPr>
              <a:t>It is so easy to get wrong</a:t>
            </a:r>
          </a:p>
          <a:p>
            <a:endParaRPr lang="en-AU" dirty="0">
              <a:effectLst/>
            </a:endParaRPr>
          </a:p>
          <a:p>
            <a:r>
              <a:rPr lang="en-AU" dirty="0" err="1">
                <a:effectLst/>
              </a:rPr>
              <a:t>var</a:t>
            </a:r>
            <a:r>
              <a:rPr lang="en-AU" dirty="0">
                <a:effectLst/>
              </a:rPr>
              <a:t> </a:t>
            </a:r>
            <a:r>
              <a:rPr lang="en-AU" dirty="0" err="1">
                <a:effectLst/>
              </a:rPr>
              <a:t>i</a:t>
            </a:r>
            <a:r>
              <a:rPr lang="en-AU" dirty="0">
                <a:effectLst/>
              </a:rPr>
              <a:t> = 1;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if (</a:t>
            </a:r>
            <a:r>
              <a:rPr lang="en-AU" dirty="0" err="1">
                <a:effectLst/>
              </a:rPr>
              <a:t>i</a:t>
            </a:r>
            <a:r>
              <a:rPr lang="en-AU" dirty="0">
                <a:effectLst/>
              </a:rPr>
              <a:t> == 1) {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   </a:t>
            </a:r>
            <a:r>
              <a:rPr lang="en-AU" dirty="0" err="1">
                <a:effectLst/>
              </a:rPr>
              <a:t>var</a:t>
            </a:r>
            <a:r>
              <a:rPr lang="en-AU" dirty="0">
                <a:effectLst/>
              </a:rPr>
              <a:t> </a:t>
            </a:r>
            <a:r>
              <a:rPr lang="en-AU" dirty="0" err="1">
                <a:effectLst/>
              </a:rPr>
              <a:t>i</a:t>
            </a:r>
            <a:r>
              <a:rPr lang="en-AU" dirty="0">
                <a:effectLst/>
              </a:rPr>
              <a:t> = 2;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}</a:t>
            </a:r>
            <a:br>
              <a:rPr lang="en-AU" dirty="0">
                <a:effectLst/>
              </a:rPr>
            </a:br>
            <a:r>
              <a:rPr lang="en-AU" dirty="0" err="1">
                <a:effectLst/>
              </a:rPr>
              <a:t>var</a:t>
            </a:r>
            <a:r>
              <a:rPr lang="en-AU" dirty="0">
                <a:effectLst/>
              </a:rPr>
              <a:t> y = function { </a:t>
            </a:r>
            <a:r>
              <a:rPr lang="en-AU" dirty="0" err="1">
                <a:effectLst/>
              </a:rPr>
              <a:t>var</a:t>
            </a:r>
            <a:r>
              <a:rPr lang="en-AU" dirty="0">
                <a:effectLst/>
              </a:rPr>
              <a:t> </a:t>
            </a:r>
            <a:r>
              <a:rPr lang="en-AU" dirty="0" err="1">
                <a:effectLst/>
              </a:rPr>
              <a:t>i</a:t>
            </a:r>
            <a:r>
              <a:rPr lang="en-AU" dirty="0">
                <a:effectLst/>
              </a:rPr>
              <a:t> = 3; }</a:t>
            </a:r>
            <a:br>
              <a:rPr lang="en-AU" dirty="0">
                <a:effectLst/>
              </a:rPr>
            </a:br>
            <a:endParaRPr lang="en-A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1569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- object inheritance is hard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Based on object extension.  Not class inheritance (at a syntax level)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animal 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name;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cat = </a:t>
            </a:r>
            <a:r>
              <a:rPr lang="en-US" dirty="0" err="1"/>
              <a:t>jQuery.extend</a:t>
            </a:r>
            <a:r>
              <a:rPr lang="en-US" dirty="0"/>
              <a:t>( animal,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claw = function() { /*claw*/ };</a:t>
            </a:r>
            <a:br>
              <a:rPr lang="en-US" dirty="0"/>
            </a:br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//Syntax complicated, so nobody really does it.</a:t>
            </a:r>
            <a:endParaRPr lang="en-A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1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b="1" dirty="0"/>
              <a:t>TypeScript is a typed superset of JavaScript that compiles to plain JavaScript.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Any browser. Any Host. Any OS. Open source. - strongly supported by Microsoft</a:t>
            </a:r>
          </a:p>
          <a:p>
            <a:r>
              <a:rPr lang="en-US" dirty="0"/>
              <a:t>Made in Microsoft in 2012 and released as version – 0.8 ...Created by the father of C# Anders Hejlsberg</a:t>
            </a:r>
          </a:p>
          <a:p>
            <a:r>
              <a:rPr lang="en-US" dirty="0"/>
              <a:t>TypeScript adopts its basic language features from the ECMAScript5 specification</a:t>
            </a:r>
          </a:p>
        </p:txBody>
      </p:sp>
      <p:sp>
        <p:nvSpPr>
          <p:cNvPr id="5" name="Right Arrow 24">
            <a:extLst>
              <a:ext uri="{FF2B5EF4-FFF2-40B4-BE49-F238E27FC236}">
                <a16:creationId xmlns:a16="http://schemas.microsoft.com/office/drawing/2014/main" id="{4CF59EBF-97D9-4AF9-B5D2-5CDA38F525F7}"/>
              </a:ext>
            </a:extLst>
          </p:cNvPr>
          <p:cNvSpPr/>
          <p:nvPr/>
        </p:nvSpPr>
        <p:spPr>
          <a:xfrm>
            <a:off x="7141313" y="3947966"/>
            <a:ext cx="432048" cy="43204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1F497D"/>
              </a:solidFill>
              <a:latin typeface="Segoe UI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47A159-A7BC-43E5-AB09-F3F7F88E6D7D}"/>
              </a:ext>
            </a:extLst>
          </p:cNvPr>
          <p:cNvSpPr/>
          <p:nvPr/>
        </p:nvSpPr>
        <p:spPr>
          <a:xfrm>
            <a:off x="2145602" y="4811990"/>
            <a:ext cx="2268000" cy="12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GB" b="1" dirty="0">
                <a:solidFill>
                  <a:schemeClr val="tx1"/>
                </a:solidFill>
                <a:latin typeface="Segoe UI Light"/>
              </a:rPr>
              <a:t>Copy JS code</a:t>
            </a:r>
            <a:endParaRPr lang="en-GB" dirty="0">
              <a:solidFill>
                <a:schemeClr val="tx1"/>
              </a:solidFill>
              <a:latin typeface="Segoe UI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FEED6F-E5E3-4961-AA29-1808E0AE0681}"/>
              </a:ext>
            </a:extLst>
          </p:cNvPr>
          <p:cNvSpPr/>
          <p:nvPr/>
        </p:nvSpPr>
        <p:spPr>
          <a:xfrm>
            <a:off x="5188092" y="4821766"/>
            <a:ext cx="2268000" cy="12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en-GB" b="1" dirty="0">
              <a:solidFill>
                <a:schemeClr val="tx1"/>
              </a:solidFill>
              <a:latin typeface="Segoe UI Light"/>
            </a:endParaRPr>
          </a:p>
          <a:p>
            <a:r>
              <a:rPr lang="en-GB" b="1" dirty="0">
                <a:solidFill>
                  <a:schemeClr val="tx1"/>
                </a:solidFill>
                <a:latin typeface="Segoe UI Light"/>
              </a:rPr>
              <a:t>Into TS file</a:t>
            </a:r>
          </a:p>
          <a:p>
            <a:endParaRPr lang="en-GB" dirty="0">
              <a:solidFill>
                <a:schemeClr val="tx1"/>
              </a:solidFill>
              <a:latin typeface="Segoe UI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A62027-CC5D-405D-B83E-1D4A21117C55}"/>
              </a:ext>
            </a:extLst>
          </p:cNvPr>
          <p:cNvSpPr/>
          <p:nvPr/>
        </p:nvSpPr>
        <p:spPr>
          <a:xfrm>
            <a:off x="8230026" y="4811990"/>
            <a:ext cx="2267744" cy="12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GB" b="1" dirty="0">
                <a:solidFill>
                  <a:schemeClr val="tx1"/>
                </a:solidFill>
                <a:latin typeface="Segoe UI Light"/>
              </a:rPr>
              <a:t>Compile to JavaScript</a:t>
            </a:r>
            <a:endParaRPr lang="en-GB" dirty="0">
              <a:solidFill>
                <a:schemeClr val="tx1"/>
              </a:solidFill>
              <a:latin typeface="Segoe UI Light"/>
            </a:endParaRPr>
          </a:p>
        </p:txBody>
      </p:sp>
      <p:sp>
        <p:nvSpPr>
          <p:cNvPr id="9" name="Plus 11">
            <a:extLst>
              <a:ext uri="{FF2B5EF4-FFF2-40B4-BE49-F238E27FC236}">
                <a16:creationId xmlns:a16="http://schemas.microsoft.com/office/drawing/2014/main" id="{6621B827-72D3-4E4B-8E98-D034A6A99C84}"/>
              </a:ext>
            </a:extLst>
          </p:cNvPr>
          <p:cNvSpPr/>
          <p:nvPr/>
        </p:nvSpPr>
        <p:spPr>
          <a:xfrm>
            <a:off x="4065842" y="3952854"/>
            <a:ext cx="432048" cy="432048"/>
          </a:xfrm>
          <a:prstGeom prst="mathPlu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1F497D"/>
              </a:solidFill>
              <a:latin typeface="Segoe UI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5A12DC-2682-41F2-8FCA-84A07D70FFDB}"/>
              </a:ext>
            </a:extLst>
          </p:cNvPr>
          <p:cNvSpPr/>
          <p:nvPr/>
        </p:nvSpPr>
        <p:spPr>
          <a:xfrm>
            <a:off x="2135561" y="3501008"/>
            <a:ext cx="1254733" cy="1287448"/>
          </a:xfrm>
          <a:prstGeom prst="rect">
            <a:avLst/>
          </a:prstGeom>
          <a:solidFill>
            <a:srgbClr val="F58D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solidFill>
                  <a:srgbClr val="FFFFFF"/>
                </a:solidFill>
                <a:latin typeface="Segoe UI Light"/>
              </a:rPr>
              <a:t>JS</a:t>
            </a:r>
            <a:endParaRPr lang="en-GB" sz="5400" dirty="0">
              <a:solidFill>
                <a:srgbClr val="1F497D"/>
              </a:solidFill>
              <a:latin typeface="Segoe U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92C7F-BEBF-4ACF-906F-B4279EB0B27E}"/>
              </a:ext>
            </a:extLst>
          </p:cNvPr>
          <p:cNvSpPr/>
          <p:nvPr/>
        </p:nvSpPr>
        <p:spPr>
          <a:xfrm>
            <a:off x="8248911" y="3534318"/>
            <a:ext cx="1254733" cy="1287448"/>
          </a:xfrm>
          <a:prstGeom prst="rect">
            <a:avLst/>
          </a:prstGeom>
          <a:solidFill>
            <a:srgbClr val="F58D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solidFill>
                  <a:srgbClr val="FFFFFF"/>
                </a:solidFill>
                <a:latin typeface="Segoe UI Light"/>
              </a:rPr>
              <a:t>JS</a:t>
            </a:r>
            <a:endParaRPr lang="en-GB" sz="5400" dirty="0">
              <a:solidFill>
                <a:srgbClr val="1F497D"/>
              </a:solidFill>
              <a:latin typeface="Segoe UI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F60473-F643-437F-8EDC-11B009FA8EF6}"/>
              </a:ext>
            </a:extLst>
          </p:cNvPr>
          <p:cNvSpPr/>
          <p:nvPr/>
        </p:nvSpPr>
        <p:spPr>
          <a:xfrm>
            <a:off x="5176491" y="3501008"/>
            <a:ext cx="1254733" cy="1287448"/>
          </a:xfrm>
          <a:prstGeom prst="rect">
            <a:avLst/>
          </a:prstGeom>
          <a:solidFill>
            <a:srgbClr val="009F3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solidFill>
                  <a:srgbClr val="FFFFFF"/>
                </a:solidFill>
                <a:latin typeface="Segoe UI Light"/>
              </a:rPr>
              <a:t>TS</a:t>
            </a:r>
            <a:endParaRPr lang="en-GB" sz="5400" dirty="0">
              <a:solidFill>
                <a:srgbClr val="1F497D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56940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6A8C-E34B-41F2-AC8C-F15DA7BF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0643"/>
          </a:xfrm>
        </p:spPr>
        <p:txBody>
          <a:bodyPr/>
          <a:lstStyle/>
          <a:p>
            <a:r>
              <a:rPr lang="en-US" dirty="0"/>
              <a:t>Why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FB39-07E3-4C26-94D4-0784FC22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Starts with JavaScript</a:t>
            </a:r>
          </a:p>
          <a:p>
            <a:pPr lvl="1"/>
            <a:r>
              <a:rPr lang="en-US" dirty="0"/>
              <a:t>All JavaScript code is TypeScript code, simply copy and </a:t>
            </a:r>
            <a:r>
              <a:rPr lang="en-US" dirty="0" err="1"/>
              <a:t>pasteAll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JavaScript libraries work with TypeScript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/>
              <a:t>Optional static types, classes, modules</a:t>
            </a:r>
          </a:p>
          <a:p>
            <a:pPr marL="457200" lvl="1" indent="0">
              <a:buNone/>
            </a:pPr>
            <a:r>
              <a:rPr lang="en-US" dirty="0"/>
              <a:t>Enable scalable application development and excellent tooling</a:t>
            </a:r>
          </a:p>
          <a:p>
            <a:pPr marL="457200" lvl="1" indent="0">
              <a:buNone/>
            </a:pPr>
            <a:r>
              <a:rPr lang="en-US" dirty="0"/>
              <a:t>Zero cost: Static types completely disappear at run-time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Ends with JavaScript</a:t>
            </a:r>
          </a:p>
          <a:p>
            <a:pPr marL="457200" lvl="1" indent="0">
              <a:buNone/>
            </a:pPr>
            <a:r>
              <a:rPr lang="en-US" dirty="0"/>
              <a:t>Compiles to idiomatic JavaScript</a:t>
            </a:r>
          </a:p>
          <a:p>
            <a:pPr marL="457200" lvl="1" indent="0">
              <a:buNone/>
            </a:pPr>
            <a:r>
              <a:rPr lang="en-US" dirty="0"/>
              <a:t>Runs in any browser or host, on any OS</a:t>
            </a:r>
          </a:p>
        </p:txBody>
      </p:sp>
    </p:spTree>
    <p:extLst>
      <p:ext uri="{BB962C8B-B14F-4D97-AF65-F5344CB8AC3E}">
        <p14:creationId xmlns:p14="http://schemas.microsoft.com/office/powerpoint/2010/main" val="403831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1286</Words>
  <Application>Microsoft Office PowerPoint</Application>
  <PresentationFormat>Widescreen</PresentationFormat>
  <Paragraphs>221</Paragraphs>
  <Slides>35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Roboto</vt:lpstr>
      <vt:lpstr>Segoe UI Light</vt:lpstr>
      <vt:lpstr>Office Theme</vt:lpstr>
      <vt:lpstr>Agenda</vt:lpstr>
      <vt:lpstr>JS Journey</vt:lpstr>
      <vt:lpstr>Javascript problems</vt:lpstr>
      <vt:lpstr>Problem - dynamic types</vt:lpstr>
      <vt:lpstr>Problems - parameters</vt:lpstr>
      <vt:lpstr>Problem - scope</vt:lpstr>
      <vt:lpstr>Problem - object inheritance is hard</vt:lpstr>
      <vt:lpstr>Typescript overview</vt:lpstr>
      <vt:lpstr>Why Typescript?</vt:lpstr>
      <vt:lpstr>Type System</vt:lpstr>
      <vt:lpstr>Why Typescript?</vt:lpstr>
      <vt:lpstr>TypeScript comprises of … </vt:lpstr>
      <vt:lpstr>Features </vt:lpstr>
      <vt:lpstr>Types</vt:lpstr>
      <vt:lpstr>Type Annotation </vt:lpstr>
      <vt:lpstr>Type Annotation </vt:lpstr>
      <vt:lpstr>Type Annotation </vt:lpstr>
      <vt:lpstr>Classes and modules</vt:lpstr>
      <vt:lpstr>TypeScript Lab</vt:lpstr>
      <vt:lpstr>ARchitecture</vt:lpstr>
      <vt:lpstr>Features &amp; Benefits</vt:lpstr>
      <vt:lpstr>Angular CLI</vt:lpstr>
      <vt:lpstr>Templates, Interpolation, and Directives</vt:lpstr>
      <vt:lpstr>Templates, Interpolation, and Directives</vt:lpstr>
      <vt:lpstr>Data Binding &amp; Pipes</vt:lpstr>
      <vt:lpstr>Life Cycle Hooks </vt:lpstr>
      <vt:lpstr>Forms</vt:lpstr>
      <vt:lpstr>Template Driven Forms</vt:lpstr>
      <vt:lpstr>Reactive Forms</vt:lpstr>
      <vt:lpstr>Angular Lab </vt:lpstr>
      <vt:lpstr>Services and Dependency Injection</vt:lpstr>
      <vt:lpstr>Retrieving Data Using Http</vt:lpstr>
      <vt:lpstr>Navigation and Routing</vt:lpstr>
      <vt:lpstr>Build</vt:lpstr>
      <vt:lpstr>Unit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Sitaram G</dc:creator>
  <cp:lastModifiedBy>Sitaram G</cp:lastModifiedBy>
  <cp:revision>25</cp:revision>
  <dcterms:created xsi:type="dcterms:W3CDTF">2020-07-11T11:07:13Z</dcterms:created>
  <dcterms:modified xsi:type="dcterms:W3CDTF">2020-07-12T16:22:42Z</dcterms:modified>
</cp:coreProperties>
</file>