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4" r:id="rId2"/>
    <p:sldId id="259" r:id="rId3"/>
    <p:sldId id="294" r:id="rId4"/>
    <p:sldId id="281" r:id="rId5"/>
    <p:sldId id="284" r:id="rId6"/>
    <p:sldId id="286" r:id="rId7"/>
    <p:sldId id="280" r:id="rId8"/>
    <p:sldId id="277" r:id="rId9"/>
    <p:sldId id="291" r:id="rId10"/>
    <p:sldId id="278" r:id="rId11"/>
    <p:sldId id="275" r:id="rId12"/>
    <p:sldId id="276" r:id="rId13"/>
    <p:sldId id="268" r:id="rId14"/>
    <p:sldId id="295" r:id="rId15"/>
    <p:sldId id="296" r:id="rId16"/>
    <p:sldId id="297" r:id="rId17"/>
    <p:sldId id="298" r:id="rId18"/>
    <p:sldId id="258" r:id="rId19"/>
    <p:sldId id="257" r:id="rId20"/>
    <p:sldId id="271" r:id="rId21"/>
    <p:sldId id="302" r:id="rId22"/>
    <p:sldId id="301" r:id="rId23"/>
    <p:sldId id="260" r:id="rId24"/>
    <p:sldId id="303" r:id="rId25"/>
    <p:sldId id="267" r:id="rId26"/>
    <p:sldId id="304" r:id="rId27"/>
    <p:sldId id="299" r:id="rId28"/>
    <p:sldId id="269" r:id="rId29"/>
    <p:sldId id="300" r:id="rId30"/>
    <p:sldId id="293" r:id="rId31"/>
    <p:sldId id="309" r:id="rId32"/>
    <p:sldId id="272" r:id="rId33"/>
    <p:sldId id="305" r:id="rId34"/>
    <p:sldId id="306" r:id="rId35"/>
    <p:sldId id="307" r:id="rId36"/>
    <p:sldId id="308" r:id="rId37"/>
    <p:sldId id="273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// not a reference to </a:t>
            </a:r>
            <a:r>
              <a:rPr lang="en-AU" dirty="0" err="1"/>
              <a:t>coffeescript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// y is function </a:t>
            </a:r>
            <a:r>
              <a:rPr lang="en-AU" dirty="0">
                <a:solidFill>
                  <a:schemeClr val="tx2"/>
                </a:solidFill>
              </a:rPr>
              <a:t>closure </a:t>
            </a:r>
            <a:r>
              <a:rPr lang="en-AU" dirty="0"/>
              <a:t>- exposes an inner function, allowing the inner variable </a:t>
            </a:r>
            <a:r>
              <a:rPr lang="en-AU" dirty="0" err="1"/>
              <a:t>x.foo</a:t>
            </a:r>
            <a:r>
              <a:rPr lang="en-AU" dirty="0"/>
              <a:t> to be modified externally.</a:t>
            </a:r>
          </a:p>
          <a:p>
            <a:pPr marL="0" indent="0">
              <a:buNone/>
            </a:pPr>
            <a:r>
              <a:rPr lang="en-AU" dirty="0"/>
              <a:t>// extremely important in event handling, but difficult without strong coffee.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75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gressive_web_a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ization_and_localization" TargetMode="External"/><Relationship Id="rId2" Type="http://schemas.openxmlformats.org/officeDocument/2006/relationships/hyperlink" Target="https://angular.io/guide/iv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rnet_Explorer_Mobil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CMA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pdate.angular.io/" TargetMode="External"/><Relationship Id="rId2" Type="http://schemas.openxmlformats.org/officeDocument/2006/relationships/hyperlink" Target="https://angular.io/cli/usage-analytics-gathe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aft.tv/courses/angular/components/lifecycle-hooks/#_hooks_for_the_component_s_children" TargetMode="External"/><Relationship Id="rId2" Type="http://schemas.openxmlformats.org/officeDocument/2006/relationships/hyperlink" Target="https://codecraft.tv/courses/angular/components/lifecycle-hooks/#_hooks_for_the_compon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9BEF-66F5-4339-875A-96D761D1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6821"/>
            <a:ext cx="5157787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Typescript</a:t>
            </a:r>
          </a:p>
          <a:p>
            <a:r>
              <a:rPr lang="en-US" dirty="0"/>
              <a:t>Angular Features</a:t>
            </a:r>
          </a:p>
          <a:p>
            <a:r>
              <a:rPr lang="en-US" dirty="0"/>
              <a:t>Why Angular</a:t>
            </a:r>
          </a:p>
          <a:p>
            <a:r>
              <a:rPr lang="en-US" dirty="0"/>
              <a:t>Angular Architecture</a:t>
            </a:r>
          </a:p>
          <a:p>
            <a:r>
              <a:rPr lang="en-US" dirty="0"/>
              <a:t>Bootstrapping &amp; Compilation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Templates, Interpolation,  Directives</a:t>
            </a:r>
          </a:p>
          <a:p>
            <a:r>
              <a:rPr lang="en-US" dirty="0"/>
              <a:t>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6821"/>
            <a:ext cx="5183188" cy="43528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Binding 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Angular Material</a:t>
            </a:r>
          </a:p>
          <a:p>
            <a:r>
              <a:rPr lang="en-US" dirty="0"/>
              <a:t>Services &amp; Dependency Injection</a:t>
            </a:r>
          </a:p>
          <a:p>
            <a:r>
              <a:rPr lang="en-US" dirty="0"/>
              <a:t>Routing &amp; Navigation</a:t>
            </a:r>
          </a:p>
          <a:p>
            <a:r>
              <a:rPr lang="en-US" dirty="0"/>
              <a:t>Http, Observables,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Authentication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F2BA-BFBF-448F-A8A3-D8386A86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comprises of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843D-23AD-4E42-9DBD-248F42B4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1739505"/>
            <a:ext cx="10788535" cy="4437458"/>
          </a:xfrm>
        </p:spPr>
        <p:txBody>
          <a:bodyPr/>
          <a:lstStyle/>
          <a:p>
            <a:r>
              <a:rPr lang="en-US" dirty="0"/>
              <a:t>Language </a:t>
            </a:r>
          </a:p>
          <a:p>
            <a:r>
              <a:rPr lang="en-US" dirty="0"/>
              <a:t>Compiler – open source, written in Typescript</a:t>
            </a:r>
          </a:p>
          <a:p>
            <a:r>
              <a:rPr lang="en-US" dirty="0"/>
              <a:t>Tooling - Visual Studio language service, browser hosted </a:t>
            </a:r>
            <a:r>
              <a:rPr lang="en-US" dirty="0" err="1"/>
              <a:t>playgroundLibraries</a:t>
            </a:r>
            <a:endParaRPr lang="en-US" dirty="0"/>
          </a:p>
          <a:p>
            <a:r>
              <a:rPr lang="en-US" dirty="0"/>
              <a:t>Libraries - Static typing of DOM, jQuery, node.js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B9F5-221D-47CD-8A50-EF25D883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44" y="1825625"/>
            <a:ext cx="4735774" cy="44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2A41-2882-4440-BC79-A5D4C51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E132-C651-4AB4-B90C-A5A14A5D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pPr marL="457200" lvl="1" indent="0">
              <a:buNone/>
            </a:pPr>
            <a:r>
              <a:rPr lang="en-US" dirty="0"/>
              <a:t>Any Type is a super set of all types</a:t>
            </a:r>
          </a:p>
          <a:p>
            <a:pPr marL="457200" lvl="1" indent="0">
              <a:buNone/>
            </a:pPr>
            <a:r>
              <a:rPr lang="en-US" dirty="0"/>
              <a:t>Number, Boolean, String, Arrays, </a:t>
            </a:r>
            <a:r>
              <a:rPr lang="en-US" dirty="0" err="1"/>
              <a:t>enum</a:t>
            </a:r>
            <a:r>
              <a:rPr lang="en-US" dirty="0"/>
              <a:t>, Tuple</a:t>
            </a:r>
          </a:p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Classes, Modules, Interfaces</a:t>
            </a:r>
          </a:p>
          <a:p>
            <a:r>
              <a:rPr lang="en-US" dirty="0"/>
              <a:t>void</a:t>
            </a:r>
          </a:p>
          <a:p>
            <a:pPr marL="800100" lvl="1" indent="-342900"/>
            <a:r>
              <a:rPr lang="en-US" dirty="0"/>
              <a:t>Used as the return type of functions that don’t return any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281-CA69-4D9D-866E-948AA86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86C6-E6BF-4165-A62A-6B188FD7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Scalable application structuring</a:t>
            </a:r>
            <a:br>
              <a:rPr lang="en-US" dirty="0"/>
            </a:br>
            <a:r>
              <a:rPr lang="en-US" dirty="0"/>
              <a:t>Classes, Modules, and Interfaces enable clear contracts between components</a:t>
            </a:r>
          </a:p>
          <a:p>
            <a:pPr marL="0" indent="0">
              <a:buNone/>
            </a:pPr>
            <a:r>
              <a:rPr lang="en-US" b="1" dirty="0"/>
              <a:t>Aligned with emerging standards</a:t>
            </a:r>
          </a:p>
          <a:p>
            <a:pPr marL="0" indent="0">
              <a:buNone/>
            </a:pPr>
            <a:r>
              <a:rPr lang="en-US" dirty="0"/>
              <a:t>Class, Module, and Arrow Function syntax aligns with ECMAScript 6 proposals</a:t>
            </a:r>
          </a:p>
          <a:p>
            <a:pPr marL="0" indent="0">
              <a:buNone/>
            </a:pPr>
            <a:r>
              <a:rPr lang="en-US" b="1" dirty="0"/>
              <a:t>Supports popular module systems</a:t>
            </a:r>
          </a:p>
          <a:p>
            <a:pPr marL="0" indent="0">
              <a:buNone/>
            </a:pPr>
            <a:r>
              <a:rPr lang="en-US" dirty="0" err="1"/>
              <a:t>CommonJS</a:t>
            </a:r>
            <a:r>
              <a:rPr lang="en-US" dirty="0"/>
              <a:t> and AMD modules in any ECMAScript 3 compatible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135080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https://www.typescriptlang.org/index.html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0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2010 – Angular JS released</a:t>
            </a:r>
            <a:endParaRPr lang="en-US" dirty="0"/>
          </a:p>
          <a:p>
            <a:pPr lvl="1"/>
            <a:r>
              <a:rPr lang="en-US" dirty="0" err="1"/>
              <a:t>AngularJs</a:t>
            </a:r>
            <a:r>
              <a:rPr lang="en-US" dirty="0"/>
              <a:t> built on the concept of “scope” and controllers, </a:t>
            </a:r>
          </a:p>
          <a:p>
            <a:pPr marL="0" indent="0">
              <a:buNone/>
            </a:pPr>
            <a:r>
              <a:rPr lang="en-US" b="1" dirty="0"/>
              <a:t>2016 – Angular 2 Released</a:t>
            </a:r>
            <a:endParaRPr lang="en-US" dirty="0"/>
          </a:p>
          <a:p>
            <a:pPr lvl="1"/>
            <a:r>
              <a:rPr lang="en-US" dirty="0"/>
              <a:t>Angular is a complete </a:t>
            </a:r>
            <a:r>
              <a:rPr lang="en-US" b="1" i="1" dirty="0"/>
              <a:t>rewrite</a:t>
            </a:r>
            <a:r>
              <a:rPr lang="en-US" dirty="0"/>
              <a:t> of AngularJS</a:t>
            </a:r>
          </a:p>
          <a:p>
            <a:pPr lvl="1"/>
            <a:r>
              <a:rPr lang="en-US" dirty="0"/>
              <a:t>An Angular application and its architecture are different from AngularJS. The main building elements for Angular are </a:t>
            </a:r>
            <a:r>
              <a:rPr lang="en-US" b="1" i="1" dirty="0"/>
              <a:t>modules, components, templates, metadata, data binding, directives, services, and dependency injection</a:t>
            </a:r>
            <a:endParaRPr lang="en-US" dirty="0"/>
          </a:p>
          <a:p>
            <a:pPr lvl="1"/>
            <a:r>
              <a:rPr lang="en-US" dirty="0"/>
              <a:t>Angular 2 also recommends using the TypeScript language</a:t>
            </a:r>
          </a:p>
          <a:p>
            <a:pPr lvl="1"/>
            <a:r>
              <a:rPr lang="en-US" dirty="0"/>
              <a:t>Support reactive programming using </a:t>
            </a:r>
            <a:r>
              <a:rPr lang="en-US" b="1" i="1" dirty="0" err="1"/>
              <a:t>RxJS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Angular 3 </a:t>
            </a:r>
            <a:endParaRPr lang="en-US" dirty="0"/>
          </a:p>
          <a:p>
            <a:pPr lvl="1"/>
            <a:r>
              <a:rPr lang="en-US" i="1" dirty="0"/>
              <a:t>Angular 3 was not launched due to misalignment in </a:t>
            </a:r>
            <a:r>
              <a:rPr lang="en-US" i="1" dirty="0" err="1"/>
              <a:t>Angular’s</a:t>
            </a:r>
            <a:r>
              <a:rPr lang="en-US" i="1" dirty="0"/>
              <a:t> router packaging </a:t>
            </a:r>
            <a:r>
              <a:rPr lang="en-US" dirty="0"/>
              <a:t>which was already distributed as v3.3.0</a:t>
            </a:r>
            <a:r>
              <a:rPr lang="en-US" i="1" dirty="0"/>
              <a:t> at that 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2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2017 - Angular 4 </a:t>
            </a:r>
          </a:p>
          <a:p>
            <a:r>
              <a:rPr lang="en-US" dirty="0"/>
              <a:t> Introducing </a:t>
            </a:r>
            <a:r>
              <a:rPr lang="en-US" b="1" dirty="0" err="1"/>
              <a:t>HttpClient</a:t>
            </a:r>
            <a:r>
              <a:rPr lang="en-US" dirty="0"/>
              <a:t>, a smaller, easier to use, and more powerful library for making HTTP Requests.</a:t>
            </a:r>
          </a:p>
          <a:p>
            <a:pPr lvl="0"/>
            <a:r>
              <a:rPr lang="en-US" dirty="0"/>
              <a:t>New </a:t>
            </a:r>
            <a:r>
              <a:rPr lang="en-US" b="1" dirty="0"/>
              <a:t>router life cycle</a:t>
            </a:r>
            <a:r>
              <a:rPr lang="en-US" dirty="0"/>
              <a:t> events for Guards and Resolvers. </a:t>
            </a:r>
          </a:p>
          <a:p>
            <a:pPr lvl="0"/>
            <a:r>
              <a:rPr lang="en-US" dirty="0"/>
              <a:t>Allowed adding </a:t>
            </a:r>
            <a:r>
              <a:rPr lang="en-US" dirty="0" err="1"/>
              <a:t>BrowserAnimationsModule</a:t>
            </a:r>
            <a:r>
              <a:rPr lang="en-US" dirty="0"/>
              <a:t> in </a:t>
            </a:r>
            <a:r>
              <a:rPr lang="en-US" dirty="0" err="1"/>
              <a:t>NgModule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Angular 4 is compatible with TypeScript 2.1 and TypeScript 2.2.</a:t>
            </a:r>
          </a:p>
          <a:p>
            <a:pPr lvl="0"/>
            <a:r>
              <a:rPr lang="en-US" b="1" i="1" dirty="0"/>
              <a:t>Angular Universal</a:t>
            </a:r>
            <a:r>
              <a:rPr lang="en-US" dirty="0"/>
              <a:t>: The vast majority of the Angular Universal code has been merged into Angular core. </a:t>
            </a:r>
          </a:p>
          <a:p>
            <a:pPr marL="0" indent="0">
              <a:buNone/>
            </a:pPr>
            <a:r>
              <a:rPr lang="en-US" b="1" dirty="0"/>
              <a:t>2017 – Angular 5</a:t>
            </a:r>
          </a:p>
          <a:p>
            <a:r>
              <a:rPr lang="en-US" dirty="0"/>
              <a:t> support for </a:t>
            </a:r>
            <a:r>
              <a:rPr lang="en-US" u="sng" dirty="0">
                <a:hlinkClick r:id="rId2" tooltip="Progressive web app"/>
              </a:rPr>
              <a:t>progressive web apps</a:t>
            </a:r>
            <a:r>
              <a:rPr lang="en-US" dirty="0"/>
              <a:t>, a build optimizer and improvements related to Material Design</a:t>
            </a:r>
          </a:p>
          <a:p>
            <a:pPr lvl="0"/>
            <a:r>
              <a:rPr lang="en-US" b="1" dirty="0"/>
              <a:t>@angular/http</a:t>
            </a:r>
            <a:r>
              <a:rPr lang="en-US" dirty="0"/>
              <a:t> is replaced with </a:t>
            </a:r>
            <a:r>
              <a:rPr lang="en-US" b="1" dirty="0"/>
              <a:t>@angular/common/http</a:t>
            </a:r>
            <a:r>
              <a:rPr lang="en-US" dirty="0"/>
              <a:t> library.</a:t>
            </a:r>
          </a:p>
          <a:p>
            <a:pPr lvl="0"/>
            <a:r>
              <a:rPr lang="en-US" dirty="0"/>
              <a:t>An improved compiler that supports incremental compilation meaning faster rebuilds.</a:t>
            </a:r>
          </a:p>
          <a:p>
            <a:pPr lvl="0"/>
            <a:r>
              <a:rPr lang="en-US" dirty="0" err="1"/>
              <a:t>RxJS</a:t>
            </a:r>
            <a:r>
              <a:rPr lang="en-US" dirty="0"/>
              <a:t> (reactive programming library) has been updated to version 5.5.2 or later.</a:t>
            </a:r>
          </a:p>
          <a:p>
            <a:pPr marL="0" indent="0">
              <a:buNone/>
            </a:pPr>
            <a:r>
              <a:rPr lang="en-US" b="1" dirty="0"/>
              <a:t>2018 – Angular 6</a:t>
            </a:r>
          </a:p>
          <a:p>
            <a:r>
              <a:rPr lang="en-US" dirty="0"/>
              <a:t>Features like : ng update, ng add, Angular Elements, Angular Material + CDK Components, Angular Material Starter Components, CLI Workspaces, Library Support, Tree Shakable Providers, Animations Performance Improvements, and </a:t>
            </a:r>
            <a:r>
              <a:rPr lang="en-US" dirty="0" err="1"/>
              <a:t>RxJS</a:t>
            </a:r>
            <a:r>
              <a:rPr lang="en-US" dirty="0"/>
              <a:t> v6.</a:t>
            </a:r>
          </a:p>
          <a:p>
            <a:r>
              <a:rPr lang="en-US" dirty="0"/>
              <a:t> Added a new command to manage </a:t>
            </a:r>
            <a:r>
              <a:rPr lang="en-US" dirty="0" err="1"/>
              <a:t>npm</a:t>
            </a:r>
            <a:r>
              <a:rPr lang="en-US" dirty="0"/>
              <a:t> dependencies — </a:t>
            </a:r>
            <a:r>
              <a:rPr lang="en-US" b="1" dirty="0"/>
              <a:t>ng update, ng add</a:t>
            </a:r>
            <a:endParaRPr lang="en-US" dirty="0"/>
          </a:p>
          <a:p>
            <a:pPr lvl="0"/>
            <a:r>
              <a:rPr lang="en-US" dirty="0"/>
              <a:t>Angular Material + CDK Components.</a:t>
            </a:r>
          </a:p>
          <a:p>
            <a:pPr lvl="0"/>
            <a:r>
              <a:rPr lang="en-US" i="1" dirty="0"/>
              <a:t>Angular Elements</a:t>
            </a:r>
            <a:endParaRPr lang="en-US" dirty="0"/>
          </a:p>
          <a:p>
            <a:pPr lvl="0"/>
            <a:r>
              <a:rPr lang="en-US" i="1" dirty="0"/>
              <a:t>Ivy Renderer</a:t>
            </a:r>
            <a:endParaRPr lang="en-US" dirty="0"/>
          </a:p>
          <a:p>
            <a:pPr lvl="0"/>
            <a:r>
              <a:rPr lang="en-US" i="1" dirty="0"/>
              <a:t>Service Worker</a:t>
            </a:r>
            <a:endParaRPr lang="en-US" dirty="0"/>
          </a:p>
          <a:p>
            <a:pPr lvl="0"/>
            <a:r>
              <a:rPr lang="en-US" i="1" dirty="0"/>
              <a:t>Schematics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2018 – Angular  7</a:t>
            </a:r>
          </a:p>
          <a:p>
            <a:r>
              <a:rPr lang="en-US" dirty="0"/>
              <a:t>Angular 7 was released on October 18, 2018. Updates regarding Application Performance, Angular Material &amp; CDK, Virtual Scrolling, Improved Accessibility of Selects, now supports Content Projection using web standard for custom elements, and dependency updates regarding Typescript 3.1, </a:t>
            </a:r>
            <a:r>
              <a:rPr lang="en-US" dirty="0" err="1"/>
              <a:t>RxJS</a:t>
            </a:r>
            <a:r>
              <a:rPr lang="en-US" dirty="0"/>
              <a:t> 6.3, Node 10 </a:t>
            </a:r>
          </a:p>
          <a:p>
            <a:pPr lvl="0"/>
            <a:r>
              <a:rPr lang="en-US" b="1" dirty="0"/>
              <a:t>Drag &amp; Drop</a:t>
            </a:r>
            <a:r>
              <a:rPr lang="en-US" dirty="0"/>
              <a:t> API has been added.</a:t>
            </a:r>
          </a:p>
          <a:p>
            <a:pPr lvl="0"/>
            <a:r>
              <a:rPr lang="en-US" dirty="0"/>
              <a:t>Supported </a:t>
            </a:r>
            <a:r>
              <a:rPr lang="en-US" b="1" dirty="0"/>
              <a:t>Virtual Scrolling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CLI Prompts have been added.</a:t>
            </a:r>
          </a:p>
          <a:p>
            <a:pPr lvl="0"/>
            <a:r>
              <a:rPr lang="en-US" dirty="0"/>
              <a:t>Angular Elements now supports content projection using web standards for custom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2019 - Angular 8</a:t>
            </a:r>
          </a:p>
          <a:p>
            <a:r>
              <a:rPr lang="en-US" b="1" dirty="0"/>
              <a:t>Featuring Differential loading for all application code, Dynamic imports for lazy routes, Web workers, TypeScript 3.4 support, and Angular Ivy as an opt-in preview. Angular Ivy opt-in preview includes: </a:t>
            </a:r>
          </a:p>
          <a:p>
            <a:pPr lvl="0"/>
            <a:r>
              <a:rPr lang="en-US" dirty="0"/>
              <a:t>Generated code that is easier to read and debug at runtime</a:t>
            </a:r>
          </a:p>
          <a:p>
            <a:pPr lvl="0"/>
            <a:r>
              <a:rPr lang="en-US" dirty="0"/>
              <a:t>Faster re-build time</a:t>
            </a:r>
          </a:p>
          <a:p>
            <a:pPr lvl="0"/>
            <a:r>
              <a:rPr lang="en-US" dirty="0"/>
              <a:t>Improved payload size</a:t>
            </a:r>
          </a:p>
          <a:p>
            <a:pPr lvl="0"/>
            <a:r>
              <a:rPr lang="en-US" dirty="0"/>
              <a:t>Improved template type checking</a:t>
            </a:r>
          </a:p>
          <a:p>
            <a:pPr lvl="0"/>
            <a:r>
              <a:rPr lang="en-US" dirty="0"/>
              <a:t>Route Configurations use Dynamic Imports using </a:t>
            </a:r>
            <a:r>
              <a:rPr lang="en-US" dirty="0" err="1"/>
              <a:t>loadChildren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Added Web Worker Support.</a:t>
            </a:r>
          </a:p>
          <a:p>
            <a:pPr lvl="0"/>
            <a:r>
              <a:rPr lang="en-US" dirty="0"/>
              <a:t>Much-anticipated Ivy compiler as an opt-in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2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0A3-D876-40BD-88AD-61C3373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23A3-9E18-4532-A6F4-19777A7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2020 - Angular 9</a:t>
            </a:r>
          </a:p>
          <a:p>
            <a:r>
              <a:rPr lang="en-US" dirty="0"/>
              <a:t>Version 9 moves all applications to use the </a:t>
            </a:r>
            <a:r>
              <a:rPr lang="en-US" u="sng" dirty="0">
                <a:hlinkClick r:id="rId2"/>
              </a:rPr>
              <a:t>Ivy compiler and runtime</a:t>
            </a:r>
            <a:r>
              <a:rPr lang="en-US" dirty="0"/>
              <a:t> by default. Angular has been updated to work with TypeScript 3.6 and 3.7. In addition to hundreds of bug fixes, the Ivy compiler and runtime offers numerous advantages:</a:t>
            </a:r>
          </a:p>
          <a:p>
            <a:pPr lvl="0"/>
            <a:r>
              <a:rPr lang="en-US" dirty="0"/>
              <a:t>Smaller bundle sizes</a:t>
            </a:r>
          </a:p>
          <a:p>
            <a:pPr lvl="0"/>
            <a:r>
              <a:rPr lang="en-US" dirty="0"/>
              <a:t>Faster testing</a:t>
            </a:r>
          </a:p>
          <a:p>
            <a:pPr lvl="0"/>
            <a:r>
              <a:rPr lang="en-US" dirty="0"/>
              <a:t>Better debugging</a:t>
            </a:r>
          </a:p>
          <a:p>
            <a:pPr lvl="0"/>
            <a:r>
              <a:rPr lang="en-US" dirty="0"/>
              <a:t>Improved CSS class and style binding</a:t>
            </a:r>
          </a:p>
          <a:p>
            <a:pPr lvl="0"/>
            <a:r>
              <a:rPr lang="en-US" dirty="0"/>
              <a:t>Improved type checking</a:t>
            </a:r>
          </a:p>
          <a:p>
            <a:pPr lvl="0"/>
            <a:r>
              <a:rPr lang="en-US" dirty="0"/>
              <a:t>Improved build times, enabling AOT on by default</a:t>
            </a:r>
          </a:p>
          <a:p>
            <a:pPr lvl="0"/>
            <a:r>
              <a:rPr lang="en-US" dirty="0"/>
              <a:t>Improved </a:t>
            </a:r>
            <a:r>
              <a:rPr lang="en-US" u="sng" dirty="0">
                <a:hlinkClick r:id="rId3" tooltip="Internationalization and localization"/>
              </a:rPr>
              <a:t>Internationalization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b="1" dirty="0"/>
              <a:t>2020 - Angular 10 was released on June 24, 2020.</a:t>
            </a:r>
          </a:p>
          <a:p>
            <a:pPr lvl="0"/>
            <a:r>
              <a:rPr lang="en-US" dirty="0"/>
              <a:t>New date range picker.</a:t>
            </a:r>
          </a:p>
          <a:p>
            <a:pPr lvl="0"/>
            <a:r>
              <a:rPr lang="en-US" dirty="0"/>
              <a:t>Warnings about </a:t>
            </a:r>
            <a:r>
              <a:rPr lang="en-US" dirty="0" err="1"/>
              <a:t>CommonJS</a:t>
            </a:r>
            <a:r>
              <a:rPr lang="en-US" dirty="0"/>
              <a:t> imports </a:t>
            </a:r>
          </a:p>
          <a:p>
            <a:pPr lvl="0"/>
            <a:r>
              <a:rPr lang="en-US" dirty="0"/>
              <a:t>Optional stricter settings that can improve maintainability, help catch bugs, and enable advanced optimizations.</a:t>
            </a:r>
          </a:p>
          <a:p>
            <a:pPr lvl="0"/>
            <a:r>
              <a:rPr lang="en-US" dirty="0"/>
              <a:t>New versions supported of TypeScript 3.9, </a:t>
            </a:r>
            <a:r>
              <a:rPr lang="en-US" dirty="0" err="1"/>
              <a:t>TSLib</a:t>
            </a:r>
            <a:r>
              <a:rPr lang="en-US" dirty="0"/>
              <a:t> 2.0, </a:t>
            </a:r>
            <a:r>
              <a:rPr lang="en-US" dirty="0" err="1"/>
              <a:t>TSLint</a:t>
            </a:r>
            <a:r>
              <a:rPr lang="en-US" dirty="0"/>
              <a:t> 6.</a:t>
            </a:r>
          </a:p>
          <a:p>
            <a:r>
              <a:rPr lang="en-US" b="1" dirty="0"/>
              <a:t> New Default Browser Configuration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D</a:t>
            </a:r>
            <a:r>
              <a:rPr lang="en-US" dirty="0"/>
              <a:t>eprecating support for older browsers including IE 9, 10, and </a:t>
            </a:r>
            <a:r>
              <a:rPr lang="en-US" u="sng" dirty="0">
                <a:hlinkClick r:id="rId4"/>
              </a:rPr>
              <a:t>Internet Explorer Mobile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2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8A1C-0E49-4767-A728-F05EE8D5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3A7D-83EC-44A3-8905-3C7F4F5E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Progressive Web Apps</a:t>
            </a:r>
          </a:p>
          <a:p>
            <a:r>
              <a:rPr lang="en-US" dirty="0"/>
              <a:t>Use modern web platform capabilities to deliver app-like experiences. High performance, offline, and zero-step installation.</a:t>
            </a:r>
          </a:p>
          <a:p>
            <a:r>
              <a:rPr lang="en-US" dirty="0"/>
              <a:t>Native</a:t>
            </a:r>
          </a:p>
          <a:p>
            <a:r>
              <a:rPr lang="en-US" dirty="0"/>
              <a:t>Build native mobile apps with strategies from Cordova, Ionic, or </a:t>
            </a:r>
            <a:r>
              <a:rPr lang="en-US" dirty="0" err="1"/>
              <a:t>NativeScript</a:t>
            </a:r>
            <a:r>
              <a:rPr lang="en-US" dirty="0"/>
              <a:t>.</a:t>
            </a:r>
          </a:p>
          <a:p>
            <a:r>
              <a:rPr lang="en-US" dirty="0"/>
              <a:t>Desktop</a:t>
            </a:r>
          </a:p>
          <a:p>
            <a:r>
              <a:rPr lang="en-US" dirty="0"/>
              <a:t>Create desktop-installed apps across Mac, Windows, and Linux using the same Angular methods you've learned for the web plus the ability to access native OS APIs.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SPEED AND PERFORMANCE</a:t>
            </a:r>
          </a:p>
          <a:p>
            <a:r>
              <a:rPr lang="en-US" dirty="0"/>
              <a:t>Code Generation</a:t>
            </a:r>
          </a:p>
          <a:p>
            <a:r>
              <a:rPr lang="en-US" dirty="0"/>
              <a:t>Angular turns your templates into code that's highly optimized for today's JavaScript virtual machines, giving you all the benefits of hand-written code with the productivity of a framework.</a:t>
            </a:r>
          </a:p>
          <a:p>
            <a:r>
              <a:rPr lang="en-US" dirty="0"/>
              <a:t>Universal</a:t>
            </a:r>
          </a:p>
          <a:p>
            <a:r>
              <a:rPr lang="en-US" dirty="0"/>
              <a:t>Serve the first view of your application on Node.js®, .NET, PHP, and other servers for near-instant rendering in just HTML and CSS. Also paves the way for sites that optimize for SEO.</a:t>
            </a:r>
          </a:p>
          <a:p>
            <a:r>
              <a:rPr lang="en-US" dirty="0"/>
              <a:t>Code Splitting</a:t>
            </a:r>
          </a:p>
          <a:p>
            <a:r>
              <a:rPr lang="en-US" dirty="0"/>
              <a:t>Angular apps load quickly with the new Component Router, which delivers automatic code-splitting so users only load code required to render the view they request.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PRODUCTIVITY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Quickly create UI views with simple and powerful template syntax.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Command line tools: start building fast, add components and tests, then instantly deploy.</a:t>
            </a:r>
          </a:p>
          <a:p>
            <a:r>
              <a:rPr lang="en-US" dirty="0"/>
              <a:t>IDEs</a:t>
            </a:r>
          </a:p>
          <a:p>
            <a:r>
              <a:rPr lang="en-US" dirty="0"/>
              <a:t>Get intelligent code completion, instant errors, and other feedback in popular editors and IDEs.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FULL DEVELOPMENT STORY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With Karma for unit tests, you can know if you've broken things every time you save. And Protractor makes your scenario tests run faster and in a stable manner.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Create high-performance, complex choreographies and animation timelines with very little code through </a:t>
            </a:r>
            <a:r>
              <a:rPr lang="en-US" dirty="0" err="1"/>
              <a:t>Angular's</a:t>
            </a:r>
            <a:r>
              <a:rPr lang="en-US" dirty="0"/>
              <a:t> intuitive API.</a:t>
            </a:r>
          </a:p>
          <a:p>
            <a:r>
              <a:rPr lang="en-US" dirty="0"/>
              <a:t>Accessibility</a:t>
            </a:r>
          </a:p>
          <a:p>
            <a:r>
              <a:rPr lang="en-US" dirty="0"/>
              <a:t>Create accessible applications with ARIA-enabled components, developer guides, and built-in a11y test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61ED8-3C37-4FDC-9295-BAC12DB17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27" y="1964419"/>
            <a:ext cx="671606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Brendan </a:t>
            </a:r>
            <a:r>
              <a:rPr lang="en-US" b="1" dirty="0" err="1"/>
              <a:t>Eich</a:t>
            </a:r>
            <a:r>
              <a:rPr lang="en-US" b="1" dirty="0"/>
              <a:t> of </a:t>
            </a:r>
            <a:r>
              <a:rPr lang="en-US" dirty="0" err="1"/>
              <a:t>NetScape</a:t>
            </a:r>
            <a:r>
              <a:rPr lang="en-US" dirty="0"/>
              <a:t> 1995; initially it was named </a:t>
            </a:r>
            <a:r>
              <a:rPr lang="en-US" b="1" dirty="0"/>
              <a:t>Mocha</a:t>
            </a:r>
            <a:r>
              <a:rPr lang="en-US" dirty="0"/>
              <a:t>, later renamed to </a:t>
            </a:r>
            <a:r>
              <a:rPr lang="en-US" b="1" dirty="0" err="1"/>
              <a:t>LiveScript</a:t>
            </a:r>
            <a:r>
              <a:rPr lang="en-US" dirty="0"/>
              <a:t>, and finally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1995</a:t>
            </a:r>
            <a:r>
              <a:rPr lang="en-US" dirty="0"/>
              <a:t> – Netscape passed JavaScript to the European Computer Manufacturers Association (</a:t>
            </a:r>
            <a:r>
              <a:rPr lang="en-US" b="1" dirty="0"/>
              <a:t>ECMA</a:t>
            </a:r>
            <a:r>
              <a:rPr lang="en-US" dirty="0"/>
              <a:t>) for standardization</a:t>
            </a:r>
          </a:p>
          <a:p>
            <a:pPr marL="0" indent="0">
              <a:buNone/>
            </a:pPr>
            <a:r>
              <a:rPr lang="en-US" b="1" dirty="0"/>
              <a:t>1997</a:t>
            </a:r>
            <a:r>
              <a:rPr lang="en-US" dirty="0"/>
              <a:t> - the first standard version of JavaScript, ECMAScript 1, was released.</a:t>
            </a:r>
          </a:p>
          <a:p>
            <a:pPr marL="0" indent="0">
              <a:buNone/>
            </a:pPr>
            <a:r>
              <a:rPr lang="en-US" b="1" dirty="0"/>
              <a:t>1998</a:t>
            </a:r>
            <a:r>
              <a:rPr lang="en-US" dirty="0"/>
              <a:t> - ECMAScript 2 was released the next year, with minimal changes to the previous version to keep up with the ISO standard for the language.</a:t>
            </a:r>
          </a:p>
          <a:p>
            <a:pPr marL="0" indent="0">
              <a:buNone/>
            </a:pPr>
            <a:r>
              <a:rPr lang="en-US" b="1" dirty="0"/>
              <a:t>1999 - </a:t>
            </a:r>
            <a:r>
              <a:rPr lang="en-US" dirty="0"/>
              <a:t>ECMAScript 3 was released with introduction of the language’s regular expression and exception handling features.</a:t>
            </a:r>
          </a:p>
          <a:p>
            <a:pPr marL="0" indent="0">
              <a:buNone/>
            </a:pPr>
            <a:r>
              <a:rPr lang="en-US" b="1" dirty="0"/>
              <a:t>2003</a:t>
            </a:r>
            <a:r>
              <a:rPr lang="en-US" dirty="0"/>
              <a:t> - ECMAScript 4 was abandoned</a:t>
            </a:r>
          </a:p>
          <a:p>
            <a:pPr marL="0" indent="0">
              <a:buNone/>
            </a:pPr>
            <a:r>
              <a:rPr lang="en-US" b="1" dirty="0"/>
              <a:t>2009 - </a:t>
            </a:r>
            <a:r>
              <a:rPr lang="en-US" dirty="0"/>
              <a:t>ECMAScript 5 and came with lots of new features including </a:t>
            </a:r>
            <a:r>
              <a:rPr lang="en-US" b="1" dirty="0"/>
              <a:t>support for the parsing of JSON files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2009</a:t>
            </a:r>
            <a:r>
              <a:rPr lang="en-US" dirty="0"/>
              <a:t> - </a:t>
            </a:r>
            <a:r>
              <a:rPr lang="en-US" dirty="0" err="1"/>
              <a:t>commonJS</a:t>
            </a:r>
            <a:r>
              <a:rPr lang="en-US" dirty="0"/>
              <a:t> project is created</a:t>
            </a:r>
          </a:p>
          <a:p>
            <a:pPr marL="0" indent="0">
              <a:buNone/>
            </a:pPr>
            <a:r>
              <a:rPr lang="en-US" b="1" dirty="0"/>
              <a:t>2015 - ECMAScript 6 </a:t>
            </a:r>
            <a:r>
              <a:rPr lang="en-US" dirty="0"/>
              <a:t>was renamed to </a:t>
            </a:r>
            <a:r>
              <a:rPr lang="en-US" b="1" dirty="0"/>
              <a:t>ECMAScript 2015 (ES2015)</a:t>
            </a:r>
            <a:r>
              <a:rPr lang="en-US" dirty="0"/>
              <a:t>, and this naming pattern has continued for the latest releases of the JavaScript standard. Every year June month the standards are released. </a:t>
            </a:r>
          </a:p>
          <a:p>
            <a:pPr marL="0" indent="0">
              <a:buNone/>
            </a:pPr>
            <a:r>
              <a:rPr lang="en-US" dirty="0"/>
              <a:t>Currently Standard ES2020 is approved.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https://en.wikipedia.org/wiki/ECMAScript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</a:t>
            </a:r>
            <a:r>
              <a:rPr lang="en-US" sz="2900" dirty="0"/>
              <a:t>d “JavaScript is every where”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5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955C-5C13-4A36-A65C-2A65273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9CFD-6E5B-412E-AB01-28A209EC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Command Line Interface for building Angular applications</a:t>
            </a:r>
            <a:endParaRPr lang="en-US" b="1" dirty="0"/>
          </a:p>
          <a:p>
            <a:r>
              <a:rPr lang="en-US" b="1" dirty="0"/>
              <a:t>analytics</a:t>
            </a:r>
            <a:r>
              <a:rPr lang="en-US" dirty="0"/>
              <a:t> Configures the gathering of Angular CLI usage metrics. See </a:t>
            </a:r>
            <a:r>
              <a:rPr lang="en-US" dirty="0">
                <a:hlinkClick r:id="rId2"/>
              </a:rPr>
              <a:t>https://angular.io/cli/usage-analytics-gathering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build</a:t>
            </a:r>
            <a:r>
              <a:rPr lang="en-US" dirty="0"/>
              <a:t> (b) Compiles an Angular app into an output directory named </a:t>
            </a:r>
            <a:r>
              <a:rPr lang="en-US" dirty="0" err="1"/>
              <a:t>dist</a:t>
            </a:r>
            <a:r>
              <a:rPr lang="en-US" dirty="0"/>
              <a:t>/ at the given output path. Must be executed from within a workspace directory.</a:t>
            </a:r>
          </a:p>
          <a:p>
            <a:r>
              <a:rPr lang="en-US" dirty="0"/>
              <a:t> </a:t>
            </a:r>
            <a:r>
              <a:rPr lang="en-US" b="1" dirty="0"/>
              <a:t>deploy</a:t>
            </a:r>
            <a:r>
              <a:rPr lang="en-US" dirty="0"/>
              <a:t> Invokes the deploy builder for a specified project or for the default project in the workspace.</a:t>
            </a:r>
          </a:p>
          <a:p>
            <a:r>
              <a:rPr lang="en-US" dirty="0"/>
              <a:t> </a:t>
            </a:r>
            <a:r>
              <a:rPr lang="en-US" b="1" dirty="0"/>
              <a:t>config</a:t>
            </a:r>
            <a:r>
              <a:rPr lang="en-US" dirty="0"/>
              <a:t> Retrieves or sets Angular configuration values in the </a:t>
            </a:r>
            <a:r>
              <a:rPr lang="en-US" dirty="0" err="1"/>
              <a:t>angular.json</a:t>
            </a:r>
            <a:r>
              <a:rPr lang="en-US" dirty="0"/>
              <a:t> file for the workspace.</a:t>
            </a:r>
          </a:p>
          <a:p>
            <a:r>
              <a:rPr lang="en-US" dirty="0"/>
              <a:t> </a:t>
            </a:r>
            <a:r>
              <a:rPr lang="en-US" b="1" dirty="0"/>
              <a:t>doc</a:t>
            </a:r>
            <a:r>
              <a:rPr lang="en-US" dirty="0"/>
              <a:t> (d) Opens the official Angular documentation (angular.io) in a browser, and searches for a given keyword.</a:t>
            </a:r>
          </a:p>
          <a:p>
            <a:r>
              <a:rPr lang="en-US" dirty="0"/>
              <a:t>  </a:t>
            </a:r>
            <a:r>
              <a:rPr lang="en-US" b="1" dirty="0"/>
              <a:t>e2e</a:t>
            </a:r>
            <a:r>
              <a:rPr lang="en-US" dirty="0"/>
              <a:t> (e) Builds and serves an Angular app, then runs end-to-end tests using Protractor.</a:t>
            </a:r>
          </a:p>
          <a:p>
            <a:r>
              <a:rPr lang="en-US" dirty="0"/>
              <a:t>  </a:t>
            </a:r>
            <a:r>
              <a:rPr lang="en-US" b="1" dirty="0"/>
              <a:t>generate</a:t>
            </a:r>
            <a:r>
              <a:rPr lang="en-US" dirty="0"/>
              <a:t> (g) Generates and/or modifies files based on a schematic.</a:t>
            </a:r>
          </a:p>
          <a:p>
            <a:r>
              <a:rPr lang="en-US" dirty="0"/>
              <a:t>  </a:t>
            </a:r>
            <a:r>
              <a:rPr lang="en-US" b="1" dirty="0"/>
              <a:t>help</a:t>
            </a:r>
            <a:r>
              <a:rPr lang="en-US" dirty="0"/>
              <a:t> Lists available commands and their short descriptions.</a:t>
            </a:r>
          </a:p>
          <a:p>
            <a:r>
              <a:rPr lang="en-US" dirty="0"/>
              <a:t>  </a:t>
            </a:r>
            <a:r>
              <a:rPr lang="en-US" b="1" dirty="0"/>
              <a:t>lint</a:t>
            </a:r>
            <a:r>
              <a:rPr lang="en-US" dirty="0"/>
              <a:t> (l) Runs linting tools on Angular app code in a given project folder.</a:t>
            </a:r>
          </a:p>
          <a:p>
            <a:r>
              <a:rPr lang="en-US" dirty="0"/>
              <a:t>  </a:t>
            </a:r>
            <a:r>
              <a:rPr lang="en-US" b="1" dirty="0"/>
              <a:t>new</a:t>
            </a:r>
            <a:r>
              <a:rPr lang="en-US" dirty="0"/>
              <a:t> (n) Creates a new workspace and an initial Angular app.</a:t>
            </a:r>
          </a:p>
          <a:p>
            <a:r>
              <a:rPr lang="en-US" dirty="0"/>
              <a:t>  </a:t>
            </a:r>
            <a:r>
              <a:rPr lang="en-US" b="1" dirty="0"/>
              <a:t>run</a:t>
            </a:r>
            <a:r>
              <a:rPr lang="en-US" dirty="0"/>
              <a:t> Runs an Architect target with an optional custom builder configuration defined in your project.</a:t>
            </a:r>
          </a:p>
          <a:p>
            <a:r>
              <a:rPr lang="en-US" dirty="0"/>
              <a:t>  </a:t>
            </a:r>
            <a:r>
              <a:rPr lang="en-US" b="1" dirty="0"/>
              <a:t>serve</a:t>
            </a:r>
            <a:r>
              <a:rPr lang="en-US" dirty="0"/>
              <a:t> (s) Builds and serves your app, rebuilding on file changes.</a:t>
            </a:r>
          </a:p>
          <a:p>
            <a:r>
              <a:rPr lang="en-US" dirty="0"/>
              <a:t>  </a:t>
            </a:r>
            <a:r>
              <a:rPr lang="en-US" b="1" dirty="0"/>
              <a:t>test</a:t>
            </a:r>
            <a:r>
              <a:rPr lang="en-US" dirty="0"/>
              <a:t> (t) Runs unit tests in a project.</a:t>
            </a:r>
          </a:p>
          <a:p>
            <a:r>
              <a:rPr lang="en-US" dirty="0"/>
              <a:t>  </a:t>
            </a:r>
            <a:r>
              <a:rPr lang="en-US" b="1" dirty="0"/>
              <a:t>update</a:t>
            </a:r>
            <a:r>
              <a:rPr lang="en-US" dirty="0"/>
              <a:t> Updates your application and its dependencies. See </a:t>
            </a:r>
            <a:r>
              <a:rPr lang="en-US" dirty="0">
                <a:hlinkClick r:id="rId3"/>
              </a:rPr>
              <a:t>https://update.angular.io/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version</a:t>
            </a:r>
            <a:r>
              <a:rPr lang="en-US" dirty="0"/>
              <a:t> (v) Outputs Angular CLI version.</a:t>
            </a:r>
          </a:p>
          <a:p>
            <a:r>
              <a:rPr lang="en-US" dirty="0"/>
              <a:t>  </a:t>
            </a:r>
            <a:r>
              <a:rPr lang="en-US" b="1" dirty="0"/>
              <a:t>xi18n</a:t>
            </a:r>
            <a:r>
              <a:rPr lang="en-US" dirty="0"/>
              <a:t> (i18n-extract) Extracts i18n messages from source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9F73-CE1B-4F11-A35C-1EB8612E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18D31-691E-4C8B-AD1C-7BAB9B73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76" y="1999860"/>
            <a:ext cx="3372321" cy="2591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9AD68-8443-44DB-8EAF-007CC1865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97" y="1880971"/>
            <a:ext cx="325800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673F-FA3D-4744-97FE-6EA78BAD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1025" name="Picture 1" descr="Machine generated alternative text:&#10;Defining the Angular Module &#10;app.module.ts &#10;import { NgModu1e } from 'Oangular/core' ; &#10;import { BrowserModu1e } from 'Cangular/platform-browser' ; &#10;import { AppComponent from &#10;' . /app. component' ; &#10;CNgModu1e ( { &#10;imports: [ BrowserModu1e ] , &#10;declarations: [ AppComponent ] , &#10;bootstrap: [ AppComponent ] &#10;export class AppModu1e { } ">
            <a:extLst>
              <a:ext uri="{FF2B5EF4-FFF2-40B4-BE49-F238E27FC236}">
                <a16:creationId xmlns:a16="http://schemas.microsoft.com/office/drawing/2014/main" id="{5E6C0B2B-7A17-41E5-B21F-B40F4D08BB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74" y="1957138"/>
            <a:ext cx="6283962" cy="319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67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Interpolation</a:t>
            </a:r>
          </a:p>
          <a:p>
            <a:pPr lvl="1"/>
            <a:r>
              <a:rPr lang="en-US" dirty="0"/>
              <a:t>One way binding</a:t>
            </a:r>
          </a:p>
          <a:p>
            <a:pPr marL="0" indent="0">
              <a:buNone/>
            </a:pPr>
            <a:r>
              <a:rPr lang="en-US" dirty="0"/>
              <a:t> From component class property to an element property.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with double curly braces</a:t>
            </a:r>
          </a:p>
          <a:p>
            <a:r>
              <a:rPr lang="en-US" dirty="0"/>
              <a:t>- Contains a template expression</a:t>
            </a:r>
          </a:p>
          <a:p>
            <a:r>
              <a:rPr lang="en-US" dirty="0"/>
              <a:t>- No quote needed</a:t>
            </a:r>
          </a:p>
          <a:p>
            <a:endParaRPr lang="en-US" dirty="0"/>
          </a:p>
          <a:p>
            <a:r>
              <a:rPr lang="en-US" dirty="0"/>
              <a:t>Directive  (</a:t>
            </a:r>
          </a:p>
          <a:p>
            <a:pPr lvl="1"/>
            <a:r>
              <a:rPr lang="en-US" dirty="0"/>
              <a:t>Structural Directives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: If logic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: For loops</a:t>
            </a:r>
          </a:p>
        </p:txBody>
      </p:sp>
    </p:spTree>
    <p:extLst>
      <p:ext uri="{BB962C8B-B14F-4D97-AF65-F5344CB8AC3E}">
        <p14:creationId xmlns:p14="http://schemas.microsoft.com/office/powerpoint/2010/main" val="446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Interpolation </a:t>
            </a:r>
            <a:endParaRPr lang="en-US" dirty="0"/>
          </a:p>
          <a:p>
            <a:r>
              <a:rPr lang="en-US" dirty="0"/>
              <a:t>&lt;h1&gt;{{</a:t>
            </a:r>
            <a:r>
              <a:rPr lang="en-US" dirty="0" err="1"/>
              <a:t>pageTitle</a:t>
            </a:r>
            <a:r>
              <a:rPr lang="en-US" dirty="0"/>
              <a:t>}}&lt;/h1&gt;</a:t>
            </a:r>
          </a:p>
          <a:p>
            <a:r>
              <a:rPr lang="en-US" dirty="0"/>
              <a:t>{{'Title: ' + </a:t>
            </a:r>
            <a:r>
              <a:rPr lang="en-US" dirty="0" err="1"/>
              <a:t>pageTitle</a:t>
            </a:r>
            <a:r>
              <a:rPr lang="en-US" dirty="0"/>
              <a:t>}}</a:t>
            </a:r>
          </a:p>
          <a:p>
            <a:r>
              <a:rPr lang="en-US" dirty="0"/>
              <a:t>{{2*20+1}}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Directive</a:t>
            </a:r>
            <a:r>
              <a:rPr lang="en-US" dirty="0"/>
              <a:t> - </a:t>
            </a:r>
          </a:p>
          <a:p>
            <a:pPr marL="0" indent="0">
              <a:buNone/>
            </a:pPr>
            <a:r>
              <a:rPr lang="en-US" dirty="0"/>
              <a:t>Custom HTML element or attribute used to power up and extend our HTML.</a:t>
            </a:r>
          </a:p>
          <a:p>
            <a:r>
              <a:rPr lang="en-US" dirty="0"/>
              <a:t> Custom</a:t>
            </a:r>
          </a:p>
          <a:p>
            <a:r>
              <a:rPr lang="en-US" dirty="0"/>
              <a:t>Built-In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NgFor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- Show template variable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='let product of products'&gt;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BB8-0B73-4C83-866C-DD6B4740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28" y="3311461"/>
            <a:ext cx="624927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&amp;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Binding</a:t>
            </a:r>
            <a:endParaRPr lang="en-US" dirty="0"/>
          </a:p>
          <a:p>
            <a:r>
              <a:rPr lang="en-US" dirty="0"/>
              <a:t>Coordinates communication between the component's class and its template and often involves passing data.</a:t>
            </a:r>
          </a:p>
          <a:p>
            <a:pPr marL="0" indent="0">
              <a:buNone/>
            </a:pPr>
            <a:r>
              <a:rPr lang="en-US" dirty="0"/>
              <a:t>Pipes </a:t>
            </a:r>
          </a:p>
          <a:p>
            <a:pPr marL="0" indent="0">
              <a:buNone/>
            </a:pPr>
            <a:r>
              <a:rPr lang="en-US" dirty="0"/>
              <a:t>Transforming Data </a:t>
            </a:r>
          </a:p>
          <a:p>
            <a:pPr marL="0" indent="0">
              <a:buNone/>
            </a:pPr>
            <a:r>
              <a:rPr lang="en-US" b="1" dirty="0"/>
              <a:t>Pipe Examples</a:t>
            </a:r>
            <a:endParaRPr lang="en-US" dirty="0"/>
          </a:p>
          <a:p>
            <a:r>
              <a:rPr lang="en-US" dirty="0"/>
              <a:t>{{ </a:t>
            </a:r>
            <a:r>
              <a:rPr lang="en-US" dirty="0" err="1"/>
              <a:t>product.productCode</a:t>
            </a:r>
            <a:r>
              <a:rPr lang="en-US" dirty="0"/>
              <a:t> | lowercase }}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[</a:t>
            </a:r>
            <a:r>
              <a:rPr lang="en-US" dirty="0" err="1"/>
              <a:t>src</a:t>
            </a:r>
            <a:r>
              <a:rPr lang="en-US" dirty="0"/>
              <a:t>]='</a:t>
            </a:r>
            <a:r>
              <a:rPr lang="en-US" dirty="0" err="1"/>
              <a:t>product.imageUrl</a:t>
            </a:r>
            <a:r>
              <a:rPr lang="en-US" dirty="0"/>
              <a:t>'</a:t>
            </a:r>
          </a:p>
          <a:p>
            <a:r>
              <a:rPr lang="en-US" dirty="0"/>
              <a:t>[title]='</a:t>
            </a:r>
            <a:r>
              <a:rPr lang="en-US" dirty="0" err="1"/>
              <a:t>product.productName</a:t>
            </a:r>
            <a:r>
              <a:rPr lang="en-US" dirty="0"/>
              <a:t> | uppercase'&gt;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 | lowercase }}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currency:'USD':'symbol':'1.2-2' 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84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6FB78-1721-4B71-8D02-98E2278CC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Hooks for the Component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invoked when Angular creates a component or directive by calling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on the class.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every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time there is a change in one of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properties of the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given component has been initialized.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hook is only called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after the first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ngDoCheck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change detector of the given component is invoked. It allows us to implement our own change detection algorithm for the given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ngOnDestroy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method will be invoked just before Angular destroys the component.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Use this hook to unsubscribe observables and detach event handlers to avoid memory leaks.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Hooks for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the Component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’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 Children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These hooks are only called for components and not directives.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cover the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Components and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Directives 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next section.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after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Angular performs any content projection into the component’s view (see the previous lecture on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Content Projection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for more info).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content of the given component has been checked by the change detection mechanism of Angular.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component’s view has been fully initialized.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view of the given component has been checked by the change detection mechanism of Angular.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2CEF4-B8DF-47BA-A72C-07EF86DC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30" y="1515102"/>
            <a:ext cx="3483172" cy="38277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0CF54-4219-4BD6-86BC-9E87E0E9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139867"/>
            <a:ext cx="444879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CAC8-94A9-4F78-9C99-B63DCE71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Features</a:t>
            </a:r>
          </a:p>
          <a:p>
            <a:pPr fontAlgn="ctr"/>
            <a:r>
              <a:rPr lang="en-US" dirty="0"/>
              <a:t>In-built responsive designing.</a:t>
            </a:r>
          </a:p>
          <a:p>
            <a:pPr fontAlgn="ctr"/>
            <a:r>
              <a:rPr lang="en-US" dirty="0"/>
              <a:t>Standard CSS with minimal footprint.</a:t>
            </a:r>
          </a:p>
          <a:p>
            <a:pPr fontAlgn="ctr"/>
            <a:r>
              <a:rPr lang="en-US" dirty="0"/>
              <a:t>Includes new versions of common user interface controls such as buttons, check boxes, and text fields which are adapted to follow Material Design concepts.</a:t>
            </a:r>
          </a:p>
          <a:p>
            <a:pPr fontAlgn="ctr"/>
            <a:r>
              <a:rPr lang="en-US" dirty="0"/>
              <a:t>Includes enhanced and specialized features like cards, toolbar, speed dial, side nav, swipe, and so on.</a:t>
            </a:r>
          </a:p>
          <a:p>
            <a:pPr fontAlgn="ctr"/>
            <a:r>
              <a:rPr lang="en-US" dirty="0"/>
              <a:t>Cross-browser, and can be used to create reusable web components.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Extensible</a:t>
            </a:r>
          </a:p>
          <a:p>
            <a:pPr fontAlgn="ctr"/>
            <a:r>
              <a:rPr lang="en-US" dirty="0"/>
              <a:t>Angular Material is by design very minimal and flat.</a:t>
            </a:r>
          </a:p>
          <a:p>
            <a:pPr fontAlgn="ctr"/>
            <a:r>
              <a:rPr lang="en-US" dirty="0"/>
              <a:t>It is designed considering the fact that it is much easier to add new CSS rules than to overwrite existing CSS rules.</a:t>
            </a:r>
          </a:p>
          <a:p>
            <a:pPr fontAlgn="ctr"/>
            <a:r>
              <a:rPr lang="en-US" dirty="0"/>
              <a:t>It supports shadows and bold colors.</a:t>
            </a:r>
          </a:p>
          <a:p>
            <a:pPr fontAlgn="ctr"/>
            <a:r>
              <a:rPr lang="en-US" dirty="0"/>
              <a:t>The colors and shades remain uniform across various platforms and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Brendan </a:t>
            </a:r>
            <a:r>
              <a:rPr lang="en-US" b="1" dirty="0" err="1"/>
              <a:t>Eich</a:t>
            </a:r>
            <a:r>
              <a:rPr lang="en-US" b="1" dirty="0"/>
              <a:t> of </a:t>
            </a:r>
            <a:r>
              <a:rPr lang="en-US" dirty="0" err="1"/>
              <a:t>NetScape</a:t>
            </a:r>
            <a:r>
              <a:rPr lang="en-US" dirty="0"/>
              <a:t> 1995; initially it was named </a:t>
            </a:r>
            <a:r>
              <a:rPr lang="en-US" b="1" dirty="0"/>
              <a:t>Mocha</a:t>
            </a:r>
            <a:r>
              <a:rPr lang="en-US" dirty="0"/>
              <a:t>, later renamed to </a:t>
            </a:r>
            <a:r>
              <a:rPr lang="en-US" b="1" dirty="0" err="1"/>
              <a:t>LiveScript</a:t>
            </a:r>
            <a:r>
              <a:rPr lang="en-US" dirty="0"/>
              <a:t>, and finally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1995</a:t>
            </a:r>
            <a:r>
              <a:rPr lang="en-US" dirty="0"/>
              <a:t> – Netscape passed JavaScript to the European Computer Manufacturers Association (</a:t>
            </a:r>
            <a:r>
              <a:rPr lang="en-US" b="1" dirty="0"/>
              <a:t>ECMA</a:t>
            </a:r>
            <a:r>
              <a:rPr lang="en-US" dirty="0"/>
              <a:t>) for standardization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1</a:t>
            </a:r>
            <a:r>
              <a:rPr lang="en-US" altLang="en-US" baseline="30000" dirty="0"/>
              <a:t>st</a:t>
            </a:r>
            <a:r>
              <a:rPr lang="en-US" altLang="en-US" dirty="0"/>
              <a:t> Edition June 1997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ISO/IEC 16262 Approved April 1998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June 1998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3</a:t>
            </a:r>
            <a:r>
              <a:rPr lang="en-US" altLang="en-US" baseline="30000" dirty="0"/>
              <a:t>rd</a:t>
            </a:r>
            <a:r>
              <a:rPr lang="en-US" altLang="en-US" dirty="0"/>
              <a:t> Edition December 1999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5</a:t>
            </a:r>
            <a:r>
              <a:rPr lang="en-US" altLang="en-US" baseline="30000" dirty="0"/>
              <a:t>th</a:t>
            </a:r>
            <a:r>
              <a:rPr lang="en-US" altLang="en-US" dirty="0"/>
              <a:t> Edition December 2009</a:t>
            </a:r>
          </a:p>
          <a:p>
            <a:pPr marL="0" indent="0">
              <a:spcAft>
                <a:spcPct val="0"/>
              </a:spcAft>
            </a:pPr>
            <a:r>
              <a:rPr lang="en-US" altLang="en-US" dirty="0"/>
              <a:t>ECMA–262 5.1 Edition June 2011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27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E6A2F-37A4-4373-9B10-120058CB9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994"/>
            <a:ext cx="10515600" cy="4162599"/>
          </a:xfrm>
        </p:spPr>
      </p:pic>
    </p:spTree>
    <p:extLst>
      <p:ext uri="{BB962C8B-B14F-4D97-AF65-F5344CB8AC3E}">
        <p14:creationId xmlns:p14="http://schemas.microsoft.com/office/powerpoint/2010/main" val="2084183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BF90B5-EA42-4823-A63F-EABC344B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5" y="1601035"/>
            <a:ext cx="9467587" cy="4351338"/>
          </a:xfrm>
        </p:spPr>
      </p:pic>
    </p:spTree>
    <p:extLst>
      <p:ext uri="{BB962C8B-B14F-4D97-AF65-F5344CB8AC3E}">
        <p14:creationId xmlns:p14="http://schemas.microsoft.com/office/powerpoint/2010/main" val="2674825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2F0-7E4B-457E-8E36-23B3A873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2BB00-9753-4E00-AB2C-34C100B3A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1" y="1576973"/>
            <a:ext cx="6160472" cy="4351338"/>
          </a:xfrm>
        </p:spPr>
      </p:pic>
    </p:spTree>
    <p:extLst>
      <p:ext uri="{BB962C8B-B14F-4D97-AF65-F5344CB8AC3E}">
        <p14:creationId xmlns:p14="http://schemas.microsoft.com/office/powerpoint/2010/main" val="842726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7A5D-FBBC-4289-879C-2CAECCCC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Forms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BD09-EA5D-44C5-84EF-9B0B2B1C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NgForm</a:t>
            </a:r>
            <a:endParaRPr lang="en-US" dirty="0"/>
          </a:p>
          <a:p>
            <a:pPr lvl="1"/>
            <a:r>
              <a:rPr lang="en-US" dirty="0"/>
              <a:t>&lt;form #form=“ngForm”&gt;</a:t>
            </a:r>
          </a:p>
          <a:p>
            <a:r>
              <a:rPr lang="en-US" dirty="0" err="1"/>
              <a:t>NgModel</a:t>
            </a:r>
            <a:endParaRPr lang="en-US" dirty="0"/>
          </a:p>
          <a:p>
            <a:pPr lvl="1"/>
            <a:r>
              <a:rPr lang="en-US" dirty="0"/>
              <a:t>Builds </a:t>
            </a:r>
            <a:r>
              <a:rPr lang="en-US" dirty="0" err="1"/>
              <a:t>form.value</a:t>
            </a:r>
            <a:endParaRPr lang="en-US" dirty="0"/>
          </a:p>
          <a:p>
            <a:pPr lvl="1"/>
            <a:r>
              <a:rPr lang="en-US" dirty="0"/>
              <a:t>name attribute is required</a:t>
            </a:r>
          </a:p>
          <a:p>
            <a:r>
              <a:rPr lang="en-US" dirty="0"/>
              <a:t>Creating a Data Model</a:t>
            </a:r>
          </a:p>
          <a:p>
            <a:pPr lvl="1"/>
            <a:r>
              <a:rPr lang="en-US" dirty="0"/>
              <a:t>interface</a:t>
            </a:r>
          </a:p>
          <a:p>
            <a:r>
              <a:rPr lang="en-US" dirty="0"/>
              <a:t>Two-way Data Binding</a:t>
            </a:r>
          </a:p>
          <a:p>
            <a:pPr lvl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)]=“variable”</a:t>
            </a:r>
          </a:p>
        </p:txBody>
      </p:sp>
    </p:spTree>
    <p:extLst>
      <p:ext uri="{BB962C8B-B14F-4D97-AF65-F5344CB8AC3E}">
        <p14:creationId xmlns:p14="http://schemas.microsoft.com/office/powerpoint/2010/main" val="2937617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0DD-6CE6-4451-8EBF-A3388FD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95E-6999-4453-B062-DCF6C225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required, pattern</a:t>
            </a:r>
          </a:p>
          <a:p>
            <a:r>
              <a:rPr lang="en-US" dirty="0" err="1"/>
              <a:t>minlength</a:t>
            </a:r>
            <a:r>
              <a:rPr lang="en-US" dirty="0"/>
              <a:t>, </a:t>
            </a:r>
            <a:r>
              <a:rPr lang="en-US" dirty="0" err="1"/>
              <a:t>maxlength</a:t>
            </a:r>
            <a:r>
              <a:rPr lang="en-US" dirty="0"/>
              <a:t>, min, max</a:t>
            </a:r>
          </a:p>
        </p:txBody>
      </p:sp>
    </p:spTree>
    <p:extLst>
      <p:ext uri="{BB962C8B-B14F-4D97-AF65-F5344CB8AC3E}">
        <p14:creationId xmlns:p14="http://schemas.microsoft.com/office/powerpoint/2010/main" val="1290029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0DD-6CE6-4451-8EBF-A3388FD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Classes for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95E-6999-4453-B062-DCF6C225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&amp; Associated </a:t>
            </a:r>
            <a:r>
              <a:rPr lang="en-US" dirty="0" err="1"/>
              <a:t>NgModel</a:t>
            </a:r>
            <a:r>
              <a:rPr lang="en-US" dirty="0"/>
              <a:t> 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581F-3F3F-4F05-8C41-9CF46C8F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14" y="2754997"/>
            <a:ext cx="8058386" cy="28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17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46CD-1730-450E-A82E-CF9F83F8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3F30-6D45-4F9F-BBD7-19415A94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https://github.com/DeborahK/Angular-ReactiveForms</a:t>
            </a:r>
          </a:p>
        </p:txBody>
      </p:sp>
    </p:spTree>
    <p:extLst>
      <p:ext uri="{BB962C8B-B14F-4D97-AF65-F5344CB8AC3E}">
        <p14:creationId xmlns:p14="http://schemas.microsoft.com/office/powerpoint/2010/main" val="215403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0A6A-275F-42E7-9C28-C4C7F93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AF109-8AFA-4EF7-9FBC-EA5A3DA8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76" y="1440614"/>
            <a:ext cx="503414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4AD26-F84D-4150-9498-B6F363C0F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4" y="2174477"/>
            <a:ext cx="3922307" cy="2734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1729E-B8A0-4D74-ACEC-AAE1864E6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927" y="3791381"/>
            <a:ext cx="3535484" cy="24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8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F642-893F-47E6-8575-BAC977BD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Lab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9FA44-BA14-4547-AF98-5FFE0AB3B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2543765"/>
            <a:ext cx="9554908" cy="2915057"/>
          </a:xfrm>
        </p:spPr>
      </p:pic>
    </p:spTree>
    <p:extLst>
      <p:ext uri="{BB962C8B-B14F-4D97-AF65-F5344CB8AC3E}">
        <p14:creationId xmlns:p14="http://schemas.microsoft.com/office/powerpoint/2010/main" val="17234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0416-8175-42D3-A469-0EC88C8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9B7B-75E5-4E6F-8AB6-EDE69FE6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Application scale JavaScript development is hard.</a:t>
            </a:r>
          </a:p>
          <a:p>
            <a:pPr marL="0" indent="0">
              <a:buNone/>
            </a:pPr>
            <a:r>
              <a:rPr lang="en-US" dirty="0"/>
              <a:t>	JavaScript was designed for small things</a:t>
            </a:r>
          </a:p>
          <a:p>
            <a:pPr marL="0" indent="0">
              <a:buNone/>
            </a:pPr>
            <a:r>
              <a:rPr lang="en-US" dirty="0"/>
              <a:t>	When building large applications the </a:t>
            </a:r>
            <a:r>
              <a:rPr lang="en-AU" dirty="0"/>
              <a:t>JavaScript code gets 	complex; it becomes extremely hard to maintain.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Dynamic typing </a:t>
            </a:r>
          </a:p>
          <a:p>
            <a:pPr marL="0" indent="0">
              <a:buNone/>
            </a:pPr>
            <a:r>
              <a:rPr lang="en-US" dirty="0"/>
              <a:t>	Lack of compile time type checking</a:t>
            </a:r>
          </a:p>
          <a:p>
            <a:r>
              <a:rPr lang="en-US" dirty="0"/>
              <a:t>Scope can’t be defined at block level</a:t>
            </a:r>
          </a:p>
          <a:p>
            <a:r>
              <a:rPr lang="en-US" dirty="0"/>
              <a:t>Lack of modularity</a:t>
            </a:r>
          </a:p>
          <a:p>
            <a:r>
              <a:rPr lang="en-US" dirty="0"/>
              <a:t>OOPS is hard (</a:t>
            </a:r>
            <a:r>
              <a:rPr lang="en-US" dirty="0" err="1"/>
              <a:t>eg</a:t>
            </a:r>
            <a:r>
              <a:rPr lang="en-US" dirty="0"/>
              <a:t> Based on object extension. Not class inheritance )</a:t>
            </a:r>
            <a:br>
              <a:rPr lang="en-AU" dirty="0"/>
            </a:br>
            <a:endParaRPr lang="en-A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4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</a:t>
            </a:r>
            <a:r>
              <a:rPr lang="en-AU" baseline="0" dirty="0"/>
              <a:t>roblem - dynamic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629" y="1943105"/>
            <a:ext cx="8366321" cy="3631113"/>
          </a:xfrm>
        </p:spPr>
        <p:txBody>
          <a:bodyPr>
            <a:normAutofit fontScale="85000" lnSpcReduction="10000"/>
          </a:bodyPr>
          <a:lstStyle/>
          <a:p>
            <a:r>
              <a:rPr lang="en-AU" dirty="0">
                <a:effectLst/>
              </a:rPr>
              <a:t>Variables are </a:t>
            </a:r>
            <a:r>
              <a:rPr lang="en-AU" dirty="0" err="1">
                <a:effectLst/>
              </a:rPr>
              <a:t>untyped</a:t>
            </a:r>
            <a:r>
              <a:rPr lang="en-AU" dirty="0">
                <a:effectLst/>
              </a:rPr>
              <a:t> and dynamic.  They are flexible</a:t>
            </a:r>
          </a:p>
          <a:p>
            <a:r>
              <a:rPr lang="en-AU" dirty="0">
                <a:solidFill>
                  <a:schemeClr val="accent1"/>
                </a:solidFill>
                <a:effectLst/>
              </a:rPr>
              <a:t>Bad because it is so easy to get wrong</a:t>
            </a: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x = 1;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y = x + 1; 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// OK, type is inferred. can assume x and y are both numbers.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x = 1; x = "hello";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// NOT OK, type is mixed up.  We can't assume what type is x.</a:t>
            </a:r>
            <a:br>
              <a:rPr lang="en-AU" dirty="0">
                <a:effectLst/>
              </a:rPr>
            </a:br>
            <a:endParaRPr lang="en-AU" dirty="0"/>
          </a:p>
          <a:p>
            <a:r>
              <a:rPr lang="en-AU" dirty="0">
                <a:effectLst/>
              </a:rPr>
              <a:t>// JS is interpreted.  There are no design-time </a:t>
            </a:r>
            <a:r>
              <a:rPr lang="en-AU" dirty="0" err="1">
                <a:effectLst/>
              </a:rPr>
              <a:t>intellisense</a:t>
            </a:r>
            <a:r>
              <a:rPr lang="en-AU" dirty="0">
                <a:effectLst/>
              </a:rPr>
              <a:t> or compile-time assistance to help you point out errors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983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Problem -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JavaScript's scope looks like C#, but does not work at a block level.  It is at the function level.</a:t>
            </a:r>
          </a:p>
          <a:p>
            <a:r>
              <a:rPr lang="en-AU" dirty="0">
                <a:solidFill>
                  <a:schemeClr val="tx2"/>
                </a:solidFill>
                <a:effectLst/>
              </a:rPr>
              <a:t>It is so easy to get wrong</a:t>
            </a:r>
          </a:p>
          <a:p>
            <a:endParaRPr lang="en-AU" dirty="0">
              <a:effectLst/>
            </a:endParaRPr>
          </a:p>
          <a:p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1;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if (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== 1) {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  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2;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}</a:t>
            </a:r>
            <a:br>
              <a:rPr lang="en-AU" dirty="0">
                <a:effectLst/>
              </a:rPr>
            </a:b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y = function { </a:t>
            </a:r>
            <a:r>
              <a:rPr lang="en-AU" dirty="0" err="1">
                <a:effectLst/>
              </a:rPr>
              <a:t>var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i</a:t>
            </a:r>
            <a:r>
              <a:rPr lang="en-AU" dirty="0">
                <a:effectLst/>
              </a:rPr>
              <a:t> = 3; }</a:t>
            </a:r>
            <a:br>
              <a:rPr lang="en-AU" dirty="0">
                <a:effectLst/>
              </a:rPr>
            </a:b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569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TypeScript is a typed superset of JavaScript that compiles to plain JavaScript.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Any browser. Any Host. Any OS. Open source. </a:t>
            </a:r>
          </a:p>
          <a:p>
            <a:pPr marL="0" indent="0">
              <a:buNone/>
            </a:pPr>
            <a:r>
              <a:rPr lang="en-US" dirty="0"/>
              <a:t> Typescript was first made public in </a:t>
            </a:r>
            <a:r>
              <a:rPr lang="en-US" b="1" dirty="0"/>
              <a:t>October 2012</a:t>
            </a:r>
          </a:p>
          <a:p>
            <a:r>
              <a:rPr lang="en-US" dirty="0"/>
              <a:t> </a:t>
            </a:r>
            <a:r>
              <a:rPr lang="en-US" b="1" dirty="0"/>
              <a:t>Anders Hejlsberg</a:t>
            </a:r>
            <a:r>
              <a:rPr lang="en-US" dirty="0"/>
              <a:t>, lead architect of C# and creator of Delphi and Turbo Pascal, has worked on the development of </a:t>
            </a:r>
            <a:r>
              <a:rPr lang="en-US" b="1" dirty="0"/>
              <a:t>TypeScript</a:t>
            </a:r>
            <a:endParaRPr lang="en-US" dirty="0"/>
          </a:p>
          <a:p>
            <a:r>
              <a:rPr lang="en-US" dirty="0"/>
              <a:t>Made in Microsoft in 2012 and released as version 0.8</a:t>
            </a:r>
          </a:p>
          <a:p>
            <a:r>
              <a:rPr lang="en-US" dirty="0"/>
              <a:t>TypeScript adopts its basic language features from the ECMAScript5 specification</a:t>
            </a:r>
          </a:p>
          <a:p>
            <a:r>
              <a:rPr lang="en-US" b="1" dirty="0"/>
              <a:t>Around 30 versions released so far, latest being 3.9 released on May 2020. </a:t>
            </a:r>
          </a:p>
          <a:p>
            <a:r>
              <a:rPr lang="en-US" b="1" dirty="0"/>
              <a:t>Version 4.0 beta is now available.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A8C-E34B-41F2-AC8C-F15DA7BF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FB39-07E3-4C26-94D4-0784FC22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8" y="1825625"/>
            <a:ext cx="10607842" cy="30190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      Starts with JavaScript</a:t>
            </a:r>
          </a:p>
          <a:p>
            <a:pPr lvl="1"/>
            <a:r>
              <a:rPr lang="en-US" dirty="0"/>
              <a:t>All JavaScript code is TypeScript code</a:t>
            </a:r>
          </a:p>
          <a:p>
            <a:pPr lvl="1"/>
            <a:r>
              <a:rPr lang="en-US" dirty="0"/>
              <a:t>JavaScript libraries work with TypeScript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Optional static types, classes, modules</a:t>
            </a:r>
          </a:p>
          <a:p>
            <a:pPr marL="457200" lvl="1" indent="0">
              <a:buNone/>
            </a:pPr>
            <a:r>
              <a:rPr lang="en-US" dirty="0"/>
              <a:t>Enable scalable application development and excellent tooling</a:t>
            </a:r>
          </a:p>
          <a:p>
            <a:pPr marL="457200" lvl="1" indent="0">
              <a:buNone/>
            </a:pPr>
            <a:r>
              <a:rPr lang="en-US" b="1" dirty="0"/>
              <a:t>Type inference and structural typing</a:t>
            </a:r>
          </a:p>
          <a:p>
            <a:pPr marL="457200" lvl="1" indent="0">
              <a:buNone/>
            </a:pPr>
            <a:r>
              <a:rPr lang="en-US" dirty="0"/>
              <a:t>*In practice very few type annotations are necessary</a:t>
            </a:r>
          </a:p>
          <a:p>
            <a:pPr marL="457200" lvl="1" indent="0">
              <a:buNone/>
            </a:pPr>
            <a:r>
              <a:rPr lang="en-US" dirty="0"/>
              <a:t>Zero cost: Static types completely disappear at run-time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Ends with JavaScript</a:t>
            </a:r>
          </a:p>
          <a:p>
            <a:pPr marL="457200" lvl="1" indent="0">
              <a:buNone/>
            </a:pPr>
            <a:r>
              <a:rPr lang="en-US" dirty="0"/>
              <a:t>Compiles to idiomatic JavaScript</a:t>
            </a:r>
          </a:p>
          <a:p>
            <a:pPr marL="457200" lvl="1" indent="0">
              <a:buNone/>
            </a:pPr>
            <a:r>
              <a:rPr lang="en-US" dirty="0"/>
              <a:t>Runs in any browser or host, on any OS</a:t>
            </a:r>
          </a:p>
        </p:txBody>
      </p:sp>
      <p:sp>
        <p:nvSpPr>
          <p:cNvPr id="4" name="Right Arrow 24">
            <a:extLst>
              <a:ext uri="{FF2B5EF4-FFF2-40B4-BE49-F238E27FC236}">
                <a16:creationId xmlns:a16="http://schemas.microsoft.com/office/drawing/2014/main" id="{0291137A-66CF-47A3-9F58-5D3B159761CA}"/>
              </a:ext>
            </a:extLst>
          </p:cNvPr>
          <p:cNvSpPr/>
          <p:nvPr/>
        </p:nvSpPr>
        <p:spPr>
          <a:xfrm>
            <a:off x="6355768" y="5323254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D6AA0-E982-4D30-B36F-1E8552D92932}"/>
              </a:ext>
            </a:extLst>
          </p:cNvPr>
          <p:cNvSpPr/>
          <p:nvPr/>
        </p:nvSpPr>
        <p:spPr>
          <a:xfrm>
            <a:off x="2569969" y="6079197"/>
            <a:ext cx="790103" cy="377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JS</a:t>
            </a:r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7D1B3-F3D7-493E-B0F4-A74D6332BB54}"/>
              </a:ext>
            </a:extLst>
          </p:cNvPr>
          <p:cNvSpPr/>
          <p:nvPr/>
        </p:nvSpPr>
        <p:spPr>
          <a:xfrm>
            <a:off x="4916708" y="5974811"/>
            <a:ext cx="907908" cy="552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GB" b="1" dirty="0">
              <a:solidFill>
                <a:schemeClr val="tx1"/>
              </a:solidFill>
              <a:latin typeface="Segoe UI Light"/>
            </a:endParaRPr>
          </a:p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TS Code</a:t>
            </a:r>
          </a:p>
          <a:p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A765F-9670-4BE9-8658-710FDB49E85B}"/>
              </a:ext>
            </a:extLst>
          </p:cNvPr>
          <p:cNvSpPr/>
          <p:nvPr/>
        </p:nvSpPr>
        <p:spPr>
          <a:xfrm>
            <a:off x="7381252" y="6094460"/>
            <a:ext cx="1443363" cy="552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>
                <a:solidFill>
                  <a:schemeClr val="tx1"/>
                </a:solidFill>
                <a:latin typeface="Segoe UI Light"/>
              </a:rPr>
              <a:t>Compile to JavaScript</a:t>
            </a:r>
            <a:endParaRPr lang="en-GB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8" name="Plus 11">
            <a:extLst>
              <a:ext uri="{FF2B5EF4-FFF2-40B4-BE49-F238E27FC236}">
                <a16:creationId xmlns:a16="http://schemas.microsoft.com/office/drawing/2014/main" id="{BA9F6DBF-8A53-4D4D-BF6E-563444E0D985}"/>
              </a:ext>
            </a:extLst>
          </p:cNvPr>
          <p:cNvSpPr/>
          <p:nvPr/>
        </p:nvSpPr>
        <p:spPr>
          <a:xfrm>
            <a:off x="3831263" y="5323254"/>
            <a:ext cx="432048" cy="432048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3CCB5-9C95-4E68-AF7C-C79FB4003CA0}"/>
              </a:ext>
            </a:extLst>
          </p:cNvPr>
          <p:cNvSpPr/>
          <p:nvPr/>
        </p:nvSpPr>
        <p:spPr>
          <a:xfrm>
            <a:off x="2269958" y="5119033"/>
            <a:ext cx="1072210" cy="840490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JS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529E2-CD1B-4819-A7BC-1857E5FBD30B}"/>
              </a:ext>
            </a:extLst>
          </p:cNvPr>
          <p:cNvSpPr/>
          <p:nvPr/>
        </p:nvSpPr>
        <p:spPr>
          <a:xfrm>
            <a:off x="7318968" y="5085723"/>
            <a:ext cx="977265" cy="873800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JS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4067C-3732-4E5E-92D1-694335F3AF0A}"/>
              </a:ext>
            </a:extLst>
          </p:cNvPr>
          <p:cNvSpPr/>
          <p:nvPr/>
        </p:nvSpPr>
        <p:spPr>
          <a:xfrm>
            <a:off x="4752406" y="5112620"/>
            <a:ext cx="1072210" cy="840490"/>
          </a:xfrm>
          <a:prstGeom prst="rect">
            <a:avLst/>
          </a:prstGeom>
          <a:solidFill>
            <a:srgbClr val="009F3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FF"/>
                </a:solidFill>
                <a:latin typeface="Segoe UI Light"/>
              </a:rPr>
              <a:t>TS</a:t>
            </a:r>
            <a:endParaRPr lang="en-GB" sz="5400" dirty="0">
              <a:solidFill>
                <a:srgbClr val="1F497D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831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A8C-E34B-41F2-AC8C-F15DA7BF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FB39-07E3-4C26-94D4-0784FC2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TypeScript is a language for application scale JavaScript development.</a:t>
            </a:r>
          </a:p>
          <a:p>
            <a:pPr lvl="1"/>
            <a:r>
              <a:rPr lang="en-US" dirty="0"/>
              <a:t>Modular Development</a:t>
            </a:r>
          </a:p>
          <a:p>
            <a:pPr lvl="1"/>
            <a:r>
              <a:rPr lang="en-US" dirty="0"/>
              <a:t>Scalable HTML5 client side development</a:t>
            </a:r>
          </a:p>
          <a:p>
            <a:r>
              <a:rPr lang="en-US" dirty="0"/>
              <a:t>Static Typing / Optional Typing</a:t>
            </a:r>
          </a:p>
          <a:p>
            <a:pPr lvl="1"/>
            <a:r>
              <a:rPr lang="en-US" dirty="0"/>
              <a:t>Disappear at runtime with zero cost </a:t>
            </a:r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Syntax checking, type checking, com</a:t>
            </a:r>
          </a:p>
          <a:p>
            <a:r>
              <a:rPr lang="en-US" dirty="0"/>
              <a:t>Type Definitions (.</a:t>
            </a:r>
            <a:r>
              <a:rPr lang="en-US" dirty="0" err="1"/>
              <a:t>d.ts</a:t>
            </a:r>
            <a:r>
              <a:rPr lang="en-US" dirty="0"/>
              <a:t> extension)</a:t>
            </a:r>
          </a:p>
          <a:p>
            <a:pPr lvl="1"/>
            <a:r>
              <a:rPr lang="en-US" dirty="0"/>
              <a:t>Provides definitions for external JS libraries.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Classes, Interfaces, modules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2817</Words>
  <Application>Microsoft Office PowerPoint</Application>
  <PresentationFormat>Widescreen</PresentationFormat>
  <Paragraphs>354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Helvetica</vt:lpstr>
      <vt:lpstr>Segoe UI Light</vt:lpstr>
      <vt:lpstr>Office Theme</vt:lpstr>
      <vt:lpstr>Agenda</vt:lpstr>
      <vt:lpstr>JavaScript Journey</vt:lpstr>
      <vt:lpstr>JavaScript Journey</vt:lpstr>
      <vt:lpstr>What’s the problem with Javascript</vt:lpstr>
      <vt:lpstr>Problem - dynamic types</vt:lpstr>
      <vt:lpstr>Problem - scope</vt:lpstr>
      <vt:lpstr>Typescript overview</vt:lpstr>
      <vt:lpstr>Why Typescript?</vt:lpstr>
      <vt:lpstr>Why Typescript?</vt:lpstr>
      <vt:lpstr>TypeScript comprises of … </vt:lpstr>
      <vt:lpstr>Type Annotation</vt:lpstr>
      <vt:lpstr>Classes and modules</vt:lpstr>
      <vt:lpstr>TypeScript Lab</vt:lpstr>
      <vt:lpstr>Angular Journey</vt:lpstr>
      <vt:lpstr>Angular Journey</vt:lpstr>
      <vt:lpstr>Angular Journey</vt:lpstr>
      <vt:lpstr>Angular Journey</vt:lpstr>
      <vt:lpstr>Features &amp; Benefits</vt:lpstr>
      <vt:lpstr>Architecture</vt:lpstr>
      <vt:lpstr>Angular CLI</vt:lpstr>
      <vt:lpstr>Compilation </vt:lpstr>
      <vt:lpstr>Modules</vt:lpstr>
      <vt:lpstr>Templates, Interpolation, and Directives</vt:lpstr>
      <vt:lpstr>Templates, Interpolation, and Directives</vt:lpstr>
      <vt:lpstr>Directives</vt:lpstr>
      <vt:lpstr>Binding &amp; Pipes</vt:lpstr>
      <vt:lpstr>Life Cycle Hooks</vt:lpstr>
      <vt:lpstr>Life Cycle Hooks </vt:lpstr>
      <vt:lpstr>Angular Material</vt:lpstr>
      <vt:lpstr>Forms</vt:lpstr>
      <vt:lpstr>Forms</vt:lpstr>
      <vt:lpstr>Template Driven Forms</vt:lpstr>
      <vt:lpstr>Data Binding in Forms </vt:lpstr>
      <vt:lpstr>HTML 5 Validation</vt:lpstr>
      <vt:lpstr>CSS Classes for Validation</vt:lpstr>
      <vt:lpstr>PowerPoint Presentation</vt:lpstr>
      <vt:lpstr>Reactive Forms</vt:lpstr>
      <vt:lpstr>Angular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54</cp:revision>
  <dcterms:created xsi:type="dcterms:W3CDTF">2020-07-11T11:07:13Z</dcterms:created>
  <dcterms:modified xsi:type="dcterms:W3CDTF">2020-07-12T19:43:08Z</dcterms:modified>
</cp:coreProperties>
</file>