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302" r:id="rId3"/>
    <p:sldId id="260" r:id="rId4"/>
    <p:sldId id="303" r:id="rId5"/>
    <p:sldId id="267" r:id="rId6"/>
    <p:sldId id="304" r:id="rId7"/>
    <p:sldId id="299" r:id="rId8"/>
    <p:sldId id="269" r:id="rId9"/>
    <p:sldId id="300" r:id="rId10"/>
    <p:sldId id="293" r:id="rId11"/>
    <p:sldId id="309" r:id="rId12"/>
    <p:sldId id="305" r:id="rId13"/>
    <p:sldId id="306" r:id="rId14"/>
    <p:sldId id="30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AA959-99F8-4F27-976D-6355A8A24AE6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2206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14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8B0BB98-FC2A-4DB1-901A-638896D64A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1568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그룹 77">
            <a:extLst>
              <a:ext uri="{FF2B5EF4-FFF2-40B4-BE49-F238E27FC236}">
                <a16:creationId xmlns:a16="http://schemas.microsoft.com/office/drawing/2014/main" id="{C7D0F3E7-B662-4EF6-8E16-F60F81727C22}"/>
              </a:ext>
            </a:extLst>
          </p:cNvPr>
          <p:cNvGrpSpPr/>
          <p:nvPr userDrawn="1"/>
        </p:nvGrpSpPr>
        <p:grpSpPr>
          <a:xfrm>
            <a:off x="5071385" y="1063756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617F14CF-5E88-410D-BAA1-9F910565C148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614A67FA-FC16-4379-B0F3-0EF7432FEA2F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873532B6-979E-413B-83E0-333CA7A4819B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54E3AC9E-AB8F-4E04-84A9-FA282DE577C4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204C0E0A-7944-423A-81A5-57AE0279B317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4A8E128F-689E-410E-AFD2-5A4AD529221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6461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components/lifecycle-hooks/#_hooks_for_the_component_s_childr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9BEF-66F5-4339-875A-96D761D1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36821"/>
            <a:ext cx="5157787" cy="4352842"/>
          </a:xfrm>
        </p:spPr>
        <p:txBody>
          <a:bodyPr>
            <a:normAutofit/>
          </a:bodyPr>
          <a:lstStyle/>
          <a:p>
            <a:r>
              <a:rPr lang="en-US" dirty="0"/>
              <a:t>Life Cycle Hooks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Angular Material</a:t>
            </a:r>
          </a:p>
          <a:p>
            <a:r>
              <a:rPr lang="en-US" dirty="0"/>
              <a:t>Services &amp; Dependency Injection</a:t>
            </a:r>
          </a:p>
          <a:p>
            <a:r>
              <a:rPr lang="en-US" dirty="0"/>
              <a:t>Http, Observables, </a:t>
            </a:r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Routing &amp; Navigation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6821"/>
            <a:ext cx="5183188" cy="4352842"/>
          </a:xfrm>
        </p:spPr>
        <p:txBody>
          <a:bodyPr>
            <a:normAutofit/>
          </a:bodyPr>
          <a:lstStyle/>
          <a:p>
            <a:r>
              <a:rPr lang="en-US" dirty="0"/>
              <a:t>Binding </a:t>
            </a:r>
          </a:p>
          <a:p>
            <a:r>
              <a:rPr lang="en-US" dirty="0"/>
              <a:t>Routing &amp; Navigation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E6A2F-37A4-4373-9B10-120058CB9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994"/>
            <a:ext cx="10515600" cy="4162599"/>
          </a:xfrm>
        </p:spPr>
      </p:pic>
    </p:spTree>
    <p:extLst>
      <p:ext uri="{BB962C8B-B14F-4D97-AF65-F5344CB8AC3E}">
        <p14:creationId xmlns:p14="http://schemas.microsoft.com/office/powerpoint/2010/main" val="208418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BF90B5-EA42-4823-A63F-EABC344B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5" y="1601035"/>
            <a:ext cx="9467587" cy="4351338"/>
          </a:xfrm>
        </p:spPr>
      </p:pic>
    </p:spTree>
    <p:extLst>
      <p:ext uri="{BB962C8B-B14F-4D97-AF65-F5344CB8AC3E}">
        <p14:creationId xmlns:p14="http://schemas.microsoft.com/office/powerpoint/2010/main" val="267482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7A5D-FBBC-4289-879C-2CAECCCC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Forms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BD09-EA5D-44C5-84EF-9B0B2B1C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NgForm</a:t>
            </a:r>
            <a:endParaRPr lang="en-US" dirty="0"/>
          </a:p>
          <a:p>
            <a:pPr lvl="1"/>
            <a:r>
              <a:rPr lang="en-US" dirty="0"/>
              <a:t>&lt;form #form=“ngForm”&gt;</a:t>
            </a:r>
          </a:p>
          <a:p>
            <a:r>
              <a:rPr lang="en-US" dirty="0" err="1"/>
              <a:t>NgModel</a:t>
            </a:r>
            <a:endParaRPr lang="en-US" dirty="0"/>
          </a:p>
          <a:p>
            <a:pPr lvl="1"/>
            <a:r>
              <a:rPr lang="en-US" dirty="0"/>
              <a:t>Builds </a:t>
            </a:r>
            <a:r>
              <a:rPr lang="en-US" dirty="0" err="1"/>
              <a:t>form.value</a:t>
            </a:r>
            <a:endParaRPr lang="en-US" dirty="0"/>
          </a:p>
          <a:p>
            <a:pPr lvl="1"/>
            <a:r>
              <a:rPr lang="en-US" dirty="0"/>
              <a:t>name attribute is required</a:t>
            </a:r>
          </a:p>
          <a:p>
            <a:r>
              <a:rPr lang="en-US" dirty="0"/>
              <a:t>Creating a Data Model</a:t>
            </a:r>
          </a:p>
          <a:p>
            <a:pPr lvl="1"/>
            <a:r>
              <a:rPr lang="en-US" dirty="0"/>
              <a:t>interface</a:t>
            </a:r>
          </a:p>
          <a:p>
            <a:r>
              <a:rPr lang="en-US" dirty="0"/>
              <a:t>Two-way Data Binding</a:t>
            </a:r>
          </a:p>
          <a:p>
            <a:pPr lvl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)]=“variable”</a:t>
            </a:r>
          </a:p>
        </p:txBody>
      </p:sp>
    </p:spTree>
    <p:extLst>
      <p:ext uri="{BB962C8B-B14F-4D97-AF65-F5344CB8AC3E}">
        <p14:creationId xmlns:p14="http://schemas.microsoft.com/office/powerpoint/2010/main" val="29376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0DD-6CE6-4451-8EBF-A3388FD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95E-6999-4453-B062-DCF6C225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required, pattern</a:t>
            </a:r>
          </a:p>
          <a:p>
            <a:r>
              <a:rPr lang="en-US" dirty="0" err="1"/>
              <a:t>minlength</a:t>
            </a:r>
            <a:r>
              <a:rPr lang="en-US" dirty="0"/>
              <a:t>, </a:t>
            </a:r>
            <a:r>
              <a:rPr lang="en-US" dirty="0" err="1"/>
              <a:t>maxlength</a:t>
            </a:r>
            <a:r>
              <a:rPr lang="en-US" dirty="0"/>
              <a:t>, min, max</a:t>
            </a:r>
          </a:p>
        </p:txBody>
      </p:sp>
    </p:spTree>
    <p:extLst>
      <p:ext uri="{BB962C8B-B14F-4D97-AF65-F5344CB8AC3E}">
        <p14:creationId xmlns:p14="http://schemas.microsoft.com/office/powerpoint/2010/main" val="129002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0DD-6CE6-4451-8EBF-A3388FD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Classes for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95E-6999-4453-B062-DCF6C225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&amp; Associated </a:t>
            </a:r>
            <a:r>
              <a:rPr lang="en-US" dirty="0" err="1"/>
              <a:t>NgModel</a:t>
            </a:r>
            <a:r>
              <a:rPr lang="en-US" dirty="0"/>
              <a:t> 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581F-3F3F-4F05-8C41-9CF46C8F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14" y="2754997"/>
            <a:ext cx="8058386" cy="28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1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2F0-7E4B-457E-8E36-23B3A873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2BB00-9753-4E00-AB2C-34C100B3A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1" y="1576973"/>
            <a:ext cx="6160472" cy="4351338"/>
          </a:xfrm>
        </p:spPr>
      </p:pic>
    </p:spTree>
    <p:extLst>
      <p:ext uri="{BB962C8B-B14F-4D97-AF65-F5344CB8AC3E}">
        <p14:creationId xmlns:p14="http://schemas.microsoft.com/office/powerpoint/2010/main" val="84272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0A6A-275F-42E7-9C28-C4C7F93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AF109-8AFA-4EF7-9FBC-EA5A3DA8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76" y="1440614"/>
            <a:ext cx="503414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4AD26-F84D-4150-9498-B6F363C0F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4" y="2174477"/>
            <a:ext cx="3922307" cy="2734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1729E-B8A0-4D74-ACEC-AAE1864E6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927" y="3791381"/>
            <a:ext cx="3535484" cy="24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9F73-CE1B-4F11-A35C-1EB8612E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18D31-691E-4C8B-AD1C-7BAB9B73B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76" y="1999860"/>
            <a:ext cx="3372321" cy="2591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9AD68-8443-44DB-8EAF-007CC1865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97" y="1880971"/>
            <a:ext cx="325800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Interpolation</a:t>
            </a:r>
          </a:p>
          <a:p>
            <a:pPr lvl="1"/>
            <a:r>
              <a:rPr lang="en-US" dirty="0"/>
              <a:t>One way binding</a:t>
            </a:r>
          </a:p>
          <a:p>
            <a:pPr marL="0" indent="0">
              <a:buNone/>
            </a:pPr>
            <a:r>
              <a:rPr lang="en-US" dirty="0"/>
              <a:t> From component class property to an element property.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Defined with double curly braces</a:t>
            </a:r>
          </a:p>
          <a:p>
            <a:r>
              <a:rPr lang="en-US" dirty="0"/>
              <a:t>- Contains a template expression</a:t>
            </a:r>
          </a:p>
          <a:p>
            <a:r>
              <a:rPr lang="en-US" dirty="0"/>
              <a:t>- No quote needed</a:t>
            </a:r>
          </a:p>
          <a:p>
            <a:endParaRPr lang="en-US" dirty="0"/>
          </a:p>
          <a:p>
            <a:r>
              <a:rPr lang="en-US" dirty="0"/>
              <a:t>Directive  (</a:t>
            </a:r>
          </a:p>
          <a:p>
            <a:pPr lvl="1"/>
            <a:r>
              <a:rPr lang="en-US" dirty="0"/>
              <a:t>Structural Directives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: If logic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: For loops</a:t>
            </a:r>
          </a:p>
        </p:txBody>
      </p:sp>
    </p:spTree>
    <p:extLst>
      <p:ext uri="{BB962C8B-B14F-4D97-AF65-F5344CB8AC3E}">
        <p14:creationId xmlns:p14="http://schemas.microsoft.com/office/powerpoint/2010/main" val="4463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Templates, Interpolation, and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Interpolation </a:t>
            </a:r>
            <a:endParaRPr lang="en-US" dirty="0"/>
          </a:p>
          <a:p>
            <a:r>
              <a:rPr lang="en-US" dirty="0"/>
              <a:t>&lt;h1&gt;{{</a:t>
            </a:r>
            <a:r>
              <a:rPr lang="en-US" dirty="0" err="1"/>
              <a:t>pageTitle</a:t>
            </a:r>
            <a:r>
              <a:rPr lang="en-US" dirty="0"/>
              <a:t>}}&lt;/h1&gt;</a:t>
            </a:r>
          </a:p>
          <a:p>
            <a:r>
              <a:rPr lang="en-US" dirty="0"/>
              <a:t>{{'Title: ' + </a:t>
            </a:r>
            <a:r>
              <a:rPr lang="en-US" dirty="0" err="1"/>
              <a:t>pageTitle</a:t>
            </a:r>
            <a:r>
              <a:rPr lang="en-US" dirty="0"/>
              <a:t>}}</a:t>
            </a:r>
          </a:p>
          <a:p>
            <a:r>
              <a:rPr lang="en-US" dirty="0"/>
              <a:t>{{2*20+1}}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Directive</a:t>
            </a:r>
            <a:r>
              <a:rPr lang="en-US" dirty="0"/>
              <a:t> - </a:t>
            </a:r>
          </a:p>
          <a:p>
            <a:pPr marL="0" indent="0">
              <a:buNone/>
            </a:pPr>
            <a:r>
              <a:rPr lang="en-US" dirty="0"/>
              <a:t>Custom HTML element or attribute used to power up and extend our HTML.</a:t>
            </a:r>
          </a:p>
          <a:p>
            <a:r>
              <a:rPr lang="en-US" dirty="0"/>
              <a:t> Custom</a:t>
            </a:r>
          </a:p>
          <a:p>
            <a:r>
              <a:rPr lang="en-US" dirty="0"/>
              <a:t>Built-In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NgFor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- Show template variable</a:t>
            </a:r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='let product of products'&gt;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68BB8-0B73-4C83-866C-DD6B4740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528" y="3311461"/>
            <a:ext cx="624927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&amp;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FCC3-ECB4-4F1A-B6E5-6D5CBAD6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Binding</a:t>
            </a:r>
            <a:endParaRPr lang="en-US" dirty="0"/>
          </a:p>
          <a:p>
            <a:r>
              <a:rPr lang="en-US" dirty="0"/>
              <a:t>Coordinates communication between the component's class and its template and often involves passing data.</a:t>
            </a:r>
          </a:p>
          <a:p>
            <a:pPr marL="0" indent="0">
              <a:buNone/>
            </a:pPr>
            <a:r>
              <a:rPr lang="en-US" dirty="0"/>
              <a:t>Pipes </a:t>
            </a:r>
          </a:p>
          <a:p>
            <a:pPr marL="0" indent="0">
              <a:buNone/>
            </a:pPr>
            <a:r>
              <a:rPr lang="en-US" dirty="0"/>
              <a:t>Transforming Data </a:t>
            </a:r>
          </a:p>
          <a:p>
            <a:pPr marL="0" indent="0">
              <a:buNone/>
            </a:pPr>
            <a:r>
              <a:rPr lang="en-US" b="1" dirty="0"/>
              <a:t>Pipe Examples</a:t>
            </a:r>
            <a:endParaRPr lang="en-US" dirty="0"/>
          </a:p>
          <a:p>
            <a:r>
              <a:rPr lang="en-US" dirty="0"/>
              <a:t>{{ </a:t>
            </a:r>
            <a:r>
              <a:rPr lang="en-US" dirty="0" err="1"/>
              <a:t>product.productCode</a:t>
            </a:r>
            <a:r>
              <a:rPr lang="en-US" dirty="0"/>
              <a:t> | lowercase }}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[</a:t>
            </a:r>
            <a:r>
              <a:rPr lang="en-US" dirty="0" err="1"/>
              <a:t>src</a:t>
            </a:r>
            <a:r>
              <a:rPr lang="en-US" dirty="0"/>
              <a:t>]='</a:t>
            </a:r>
            <a:r>
              <a:rPr lang="en-US" dirty="0" err="1"/>
              <a:t>product.imageUrl</a:t>
            </a:r>
            <a:r>
              <a:rPr lang="en-US" dirty="0"/>
              <a:t>'</a:t>
            </a:r>
          </a:p>
          <a:p>
            <a:r>
              <a:rPr lang="en-US" dirty="0"/>
              <a:t>[title]='</a:t>
            </a:r>
            <a:r>
              <a:rPr lang="en-US" dirty="0" err="1"/>
              <a:t>product.productName</a:t>
            </a:r>
            <a:r>
              <a:rPr lang="en-US" dirty="0"/>
              <a:t> | uppercase'&gt;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 | lowercase }}</a:t>
            </a:r>
          </a:p>
          <a:p>
            <a:r>
              <a:rPr lang="en-US" dirty="0"/>
              <a:t>{{ </a:t>
            </a:r>
            <a:r>
              <a:rPr lang="en-US" dirty="0" err="1"/>
              <a:t>product.price</a:t>
            </a:r>
            <a:r>
              <a:rPr lang="en-US" dirty="0"/>
              <a:t> | currency:'USD':'symbol':'1.2-2' }}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8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6FB78-1721-4B71-8D02-98E2278CC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9079"/>
            <a:ext cx="11631389" cy="51244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invoked when Angular creates a component or directive by calling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on the class.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every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time there is a change in one of 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properties of the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given component has been initialized.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hook is only called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after the first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464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ngOnChanges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ngDoCheck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change detector of the given component is invoked. It allows us to implement our own change detection algorithm for the given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ngOnDestroy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method will be invoked just before Angular destroys the component.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Use this hook to unsubscribe observables and detach event handlers to avoid memory leaks.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Hooks for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 Component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’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 Children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These hooks are only called for components and not directives.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cover the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Components and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Directives 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next section.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after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Angular performs any content projection into the component’s view (see the previous lecture on 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Content Projection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for more info).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ngAfterContentChecked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content of the given component has been checked by the change detection mechanism of Angular.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ngAfterViewInit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when the component’s view has been fully initialized.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ngAfterViewChecked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Invoked each time the view of the given component has been checked by the change detection mechanism of Angular.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Hooks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2CEF4-B8DF-47BA-A72C-07EF86DCB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30" y="1515102"/>
            <a:ext cx="3483172" cy="38277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0CF54-4219-4BD6-86BC-9E87E0E9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139867"/>
            <a:ext cx="444879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Material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CAC8-94A9-4F78-9C99-B63DCE71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Features</a:t>
            </a:r>
          </a:p>
          <a:p>
            <a:pPr fontAlgn="ctr"/>
            <a:r>
              <a:rPr lang="en-US" dirty="0"/>
              <a:t>In-built responsive designing.</a:t>
            </a:r>
          </a:p>
          <a:p>
            <a:pPr fontAlgn="ctr"/>
            <a:r>
              <a:rPr lang="en-US" dirty="0"/>
              <a:t>Standard CSS with minimal footprint.</a:t>
            </a:r>
          </a:p>
          <a:p>
            <a:pPr fontAlgn="ctr"/>
            <a:r>
              <a:rPr lang="en-US" dirty="0"/>
              <a:t>Includes new versions of common user interface controls such as buttons, check boxes, and text fields which are adapted to follow Material Design concepts.</a:t>
            </a:r>
          </a:p>
          <a:p>
            <a:pPr fontAlgn="ctr"/>
            <a:r>
              <a:rPr lang="en-US" dirty="0"/>
              <a:t>Includes enhanced and specialized features like cards, toolbar, speed dial, side nav, swipe, and so on.</a:t>
            </a:r>
          </a:p>
          <a:p>
            <a:pPr fontAlgn="ctr"/>
            <a:r>
              <a:rPr lang="en-US" dirty="0"/>
              <a:t>Cross-browser, and can be used to create reusable web components.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Extensible</a:t>
            </a:r>
          </a:p>
          <a:p>
            <a:pPr fontAlgn="ctr"/>
            <a:r>
              <a:rPr lang="en-US" dirty="0"/>
              <a:t>Angular Material is by design very minimal and flat.</a:t>
            </a:r>
          </a:p>
          <a:p>
            <a:pPr fontAlgn="ctr"/>
            <a:r>
              <a:rPr lang="en-US" dirty="0"/>
              <a:t>It is designed considering the fact that it is much easier to add new CSS rules than to overwrite existing CSS rules.</a:t>
            </a:r>
          </a:p>
          <a:p>
            <a:pPr fontAlgn="ctr"/>
            <a:r>
              <a:rPr lang="en-US" dirty="0"/>
              <a:t>It supports shadows and bold colors.</a:t>
            </a:r>
          </a:p>
          <a:p>
            <a:pPr fontAlgn="ctr"/>
            <a:r>
              <a:rPr lang="en-US" dirty="0"/>
              <a:t>The colors and shades remain uniform across various platforms and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628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Helvetica</vt:lpstr>
      <vt:lpstr>Office Theme</vt:lpstr>
      <vt:lpstr>Agenda</vt:lpstr>
      <vt:lpstr>Compilation </vt:lpstr>
      <vt:lpstr>Templates, Interpolation, and Directives</vt:lpstr>
      <vt:lpstr>Templates, Interpolation, and Directives</vt:lpstr>
      <vt:lpstr>Directives</vt:lpstr>
      <vt:lpstr>Binding &amp; Pipes</vt:lpstr>
      <vt:lpstr>Life Cycle Hooks</vt:lpstr>
      <vt:lpstr>Life Cycle Hooks </vt:lpstr>
      <vt:lpstr>Angular Material</vt:lpstr>
      <vt:lpstr>Forms</vt:lpstr>
      <vt:lpstr>Forms</vt:lpstr>
      <vt:lpstr>Data Binding in Forms </vt:lpstr>
      <vt:lpstr>HTML 5 Validation</vt:lpstr>
      <vt:lpstr>CSS Classes for Validation</vt:lpstr>
      <vt:lpstr>Template Driven Forms</vt:lpstr>
      <vt:lpstr>Reactive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65</cp:revision>
  <dcterms:created xsi:type="dcterms:W3CDTF">2020-07-11T11:07:13Z</dcterms:created>
  <dcterms:modified xsi:type="dcterms:W3CDTF">2020-08-17T15:34:45Z</dcterms:modified>
</cp:coreProperties>
</file>