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608" r:id="rId5"/>
    <p:sldId id="623" r:id="rId6"/>
    <p:sldId id="621" r:id="rId7"/>
    <p:sldId id="721" r:id="rId8"/>
    <p:sldId id="734" r:id="rId9"/>
    <p:sldId id="744" r:id="rId10"/>
    <p:sldId id="746" r:id="rId11"/>
    <p:sldId id="747" r:id="rId12"/>
    <p:sldId id="748" r:id="rId13"/>
    <p:sldId id="735" r:id="rId14"/>
    <p:sldId id="743" r:id="rId15"/>
    <p:sldId id="732" r:id="rId16"/>
    <p:sldId id="733" r:id="rId17"/>
    <p:sldId id="740" r:id="rId18"/>
    <p:sldId id="738" r:id="rId19"/>
    <p:sldId id="728" r:id="rId20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6039" userDrawn="1">
          <p15:clr>
            <a:srgbClr val="F26B43"/>
          </p15:clr>
        </p15:guide>
        <p15:guide id="8" pos="201" userDrawn="1">
          <p15:clr>
            <a:srgbClr val="F26B43"/>
          </p15:clr>
        </p15:guide>
        <p15:guide id="9" orient="horz" pos="1112" userDrawn="1">
          <p15:clr>
            <a:srgbClr val="F26B43"/>
          </p15:clr>
        </p15:guide>
        <p15:guide id="11" orient="horz" pos="4056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규석(LEE GYU SEOG)" initials="이GS" lastIdx="2" clrIdx="0">
    <p:extLst>
      <p:ext uri="{19B8F6BF-5375-455C-9EA6-DF929625EA0E}">
        <p15:presenceInfo xmlns:p15="http://schemas.microsoft.com/office/powerpoint/2012/main" userId="S-1-5-21-2744081170-2288272215-2929651082-213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77422"/>
    <a:srgbClr val="F68B32"/>
    <a:srgbClr val="DDDDDD"/>
    <a:srgbClr val="EC721E"/>
    <a:srgbClr val="A3BDDD"/>
    <a:srgbClr val="2F70BF"/>
    <a:srgbClr val="8EB4E3"/>
    <a:srgbClr val="DCE6F2"/>
    <a:srgbClr val="F5B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429" autoAdjust="0"/>
  </p:normalViewPr>
  <p:slideViewPr>
    <p:cSldViewPr>
      <p:cViewPr varScale="1">
        <p:scale>
          <a:sx n="116" d="100"/>
          <a:sy n="116" d="100"/>
        </p:scale>
        <p:origin x="942" y="108"/>
      </p:cViewPr>
      <p:guideLst>
        <p:guide pos="6039"/>
        <p:guide pos="201"/>
        <p:guide orient="horz" pos="1112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4" d="100"/>
        <a:sy n="194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340" y="90"/>
      </p:cViewPr>
      <p:guideLst>
        <p:guide orient="horz" pos="3107"/>
        <p:guide pos="2122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26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695259CB-EFEF-4668-9CD0-E69FB543CB1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2445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26" y="9372445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BD6E7CEE-107E-4DE6-B59B-72707202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8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17319FD7-CF0A-4631-985D-65F3C38CB26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2E42AF5-1196-4743-8E97-BE4488147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0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4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67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86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2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9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1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8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0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8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0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38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42AF5-1196-4743-8E97-BE44881478A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77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마지막페이지_영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3073345"/>
            <a:ext cx="9906001" cy="32861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0" y="2451655"/>
            <a:ext cx="9906000" cy="111776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0" t="-5816" r="-18154" b="25985"/>
          <a:stretch/>
        </p:blipFill>
        <p:spPr bwMode="auto">
          <a:xfrm rot="16200000" flipH="1" flipV="1">
            <a:off x="2854322" y="712011"/>
            <a:ext cx="219073" cy="592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>
            <a:grpSpLocks noChangeAspect="1"/>
          </p:cNvGrpSpPr>
          <p:nvPr userDrawn="1"/>
        </p:nvGrpSpPr>
        <p:grpSpPr>
          <a:xfrm>
            <a:off x="7527065" y="3010535"/>
            <a:ext cx="1884831" cy="432000"/>
            <a:chOff x="393811" y="3075365"/>
            <a:chExt cx="3141386" cy="720000"/>
          </a:xfrm>
        </p:grpSpPr>
        <p:pic>
          <p:nvPicPr>
            <p:cNvPr id="5" name="그림 4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811" y="3075365"/>
              <a:ext cx="720000" cy="720000"/>
            </a:xfrm>
            <a:prstGeom prst="rect">
              <a:avLst/>
            </a:prstGeom>
          </p:spPr>
        </p:pic>
        <p:pic>
          <p:nvPicPr>
            <p:cNvPr id="6" name="그림 5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0940" y="3075365"/>
              <a:ext cx="720000" cy="720000"/>
            </a:xfrm>
            <a:prstGeom prst="rect">
              <a:avLst/>
            </a:prstGeom>
          </p:spPr>
        </p:pic>
        <p:pic>
          <p:nvPicPr>
            <p:cNvPr id="7" name="그림 6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8069" y="3075365"/>
              <a:ext cx="720000" cy="720000"/>
            </a:xfrm>
            <a:prstGeom prst="rect">
              <a:avLst/>
            </a:prstGeom>
          </p:spPr>
        </p:pic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5197" y="3075365"/>
              <a:ext cx="720000" cy="720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913698" y="2065029"/>
            <a:ext cx="1898299" cy="246221"/>
            <a:chOff x="736195" y="1876867"/>
            <a:chExt cx="1898299" cy="246221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736195" y="1876867"/>
              <a:ext cx="86882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6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한화건설</a:t>
              </a:r>
              <a:r>
                <a:rPr lang="en-US" altLang="ko-KR" sz="1600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60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640632" y="1876867"/>
              <a:ext cx="993862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6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 </a:t>
              </a:r>
              <a:r>
                <a:rPr lang="ko-KR" altLang="en-US" sz="160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endParaRPr lang="ko-KR" altLang="en-US" sz="160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연결선 21"/>
          <p:cNvCxnSpPr/>
          <p:nvPr userDrawn="1"/>
        </p:nvCxnSpPr>
        <p:spPr>
          <a:xfrm>
            <a:off x="-11895" y="2420232"/>
            <a:ext cx="9928800" cy="0"/>
          </a:xfrm>
          <a:prstGeom prst="line">
            <a:avLst/>
          </a:prstGeom>
          <a:ln w="47625">
            <a:gradFill flip="none" rotWithShape="1">
              <a:gsLst>
                <a:gs pos="38000">
                  <a:srgbClr val="F99A5C"/>
                </a:gs>
                <a:gs pos="51000">
                  <a:srgbClr val="FFBE8A"/>
                </a:gs>
                <a:gs pos="20000">
                  <a:srgbClr val="F77422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0" y="181718"/>
            <a:ext cx="1265973" cy="468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70" y="6465491"/>
            <a:ext cx="1153895" cy="252000"/>
          </a:xfrm>
          <a:prstGeom prst="rect">
            <a:avLst/>
          </a:prstGeom>
        </p:spPr>
      </p:pic>
      <p:grpSp>
        <p:nvGrpSpPr>
          <p:cNvPr id="26" name="그룹 25"/>
          <p:cNvGrpSpPr>
            <a:grpSpLocks noChangeAspect="1"/>
          </p:cNvGrpSpPr>
          <p:nvPr userDrawn="1"/>
        </p:nvGrpSpPr>
        <p:grpSpPr>
          <a:xfrm>
            <a:off x="8684120" y="6539467"/>
            <a:ext cx="898904" cy="108000"/>
            <a:chOff x="5183187" y="3522663"/>
            <a:chExt cx="2166938" cy="260350"/>
          </a:xfrm>
        </p:grpSpPr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5183187" y="3522663"/>
              <a:ext cx="165100" cy="260350"/>
            </a:xfrm>
            <a:custGeom>
              <a:avLst/>
              <a:gdLst>
                <a:gd name="T0" fmla="*/ 34 w 74"/>
                <a:gd name="T1" fmla="*/ 116 h 116"/>
                <a:gd name="T2" fmla="*/ 1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39 w 74"/>
                <a:gd name="T13" fmla="*/ 0 h 116"/>
                <a:gd name="T14" fmla="*/ 72 w 74"/>
                <a:gd name="T15" fmla="*/ 34 h 116"/>
                <a:gd name="T16" fmla="*/ 49 w 74"/>
                <a:gd name="T17" fmla="*/ 34 h 116"/>
                <a:gd name="T18" fmla="*/ 38 w 74"/>
                <a:gd name="T19" fmla="*/ 17 h 116"/>
                <a:gd name="T20" fmla="*/ 26 w 74"/>
                <a:gd name="T21" fmla="*/ 29 h 116"/>
                <a:gd name="T22" fmla="*/ 74 w 74"/>
                <a:gd name="T23" fmla="*/ 83 h 116"/>
                <a:gd name="T24" fmla="*/ 34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4" y="116"/>
                  </a:moveTo>
                  <a:cubicBezTo>
                    <a:pt x="5" y="116"/>
                    <a:pt x="0" y="99"/>
                    <a:pt x="1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39" y="0"/>
                  </a:cubicBezTo>
                  <a:cubicBezTo>
                    <a:pt x="62" y="0"/>
                    <a:pt x="74" y="10"/>
                    <a:pt x="72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25"/>
                    <a:pt x="48" y="17"/>
                    <a:pt x="38" y="17"/>
                  </a:cubicBezTo>
                  <a:cubicBezTo>
                    <a:pt x="31" y="17"/>
                    <a:pt x="26" y="21"/>
                    <a:pt x="26" y="29"/>
                  </a:cubicBezTo>
                  <a:cubicBezTo>
                    <a:pt x="26" y="50"/>
                    <a:pt x="74" y="48"/>
                    <a:pt x="74" y="83"/>
                  </a:cubicBezTo>
                  <a:cubicBezTo>
                    <a:pt x="74" y="112"/>
                    <a:pt x="52" y="116"/>
                    <a:pt x="34" y="116"/>
                  </a:cubicBezTo>
                  <a:close/>
                </a:path>
              </a:pathLst>
            </a:custGeom>
            <a:solidFill>
              <a:srgbClr val="164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53"/>
            <p:cNvSpPr>
              <a:spLocks noEditPoints="1"/>
            </p:cNvSpPr>
            <p:nvPr userDrawn="1"/>
          </p:nvSpPr>
          <p:spPr bwMode="auto">
            <a:xfrm>
              <a:off x="5364163" y="3522663"/>
              <a:ext cx="204788" cy="250825"/>
            </a:xfrm>
            <a:custGeom>
              <a:avLst/>
              <a:gdLst>
                <a:gd name="T0" fmla="*/ 0 w 129"/>
                <a:gd name="T1" fmla="*/ 158 h 158"/>
                <a:gd name="T2" fmla="*/ 43 w 129"/>
                <a:gd name="T3" fmla="*/ 0 h 158"/>
                <a:gd name="T4" fmla="*/ 87 w 129"/>
                <a:gd name="T5" fmla="*/ 0 h 158"/>
                <a:gd name="T6" fmla="*/ 129 w 129"/>
                <a:gd name="T7" fmla="*/ 158 h 158"/>
                <a:gd name="T8" fmla="*/ 95 w 129"/>
                <a:gd name="T9" fmla="*/ 158 h 158"/>
                <a:gd name="T10" fmla="*/ 86 w 129"/>
                <a:gd name="T11" fmla="*/ 123 h 158"/>
                <a:gd name="T12" fmla="*/ 41 w 129"/>
                <a:gd name="T13" fmla="*/ 123 h 158"/>
                <a:gd name="T14" fmla="*/ 32 w 129"/>
                <a:gd name="T15" fmla="*/ 158 h 158"/>
                <a:gd name="T16" fmla="*/ 0 w 129"/>
                <a:gd name="T17" fmla="*/ 158 h 158"/>
                <a:gd name="T18" fmla="*/ 63 w 129"/>
                <a:gd name="T19" fmla="*/ 30 h 158"/>
                <a:gd name="T20" fmla="*/ 63 w 129"/>
                <a:gd name="T21" fmla="*/ 30 h 158"/>
                <a:gd name="T22" fmla="*/ 48 w 129"/>
                <a:gd name="T23" fmla="*/ 99 h 158"/>
                <a:gd name="T24" fmla="*/ 79 w 129"/>
                <a:gd name="T25" fmla="*/ 99 h 158"/>
                <a:gd name="T26" fmla="*/ 63 w 129"/>
                <a:gd name="T27" fmla="*/ 3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158">
                  <a:moveTo>
                    <a:pt x="0" y="158"/>
                  </a:moveTo>
                  <a:lnTo>
                    <a:pt x="43" y="0"/>
                  </a:lnTo>
                  <a:lnTo>
                    <a:pt x="87" y="0"/>
                  </a:lnTo>
                  <a:lnTo>
                    <a:pt x="129" y="158"/>
                  </a:lnTo>
                  <a:lnTo>
                    <a:pt x="95" y="158"/>
                  </a:lnTo>
                  <a:lnTo>
                    <a:pt x="86" y="123"/>
                  </a:lnTo>
                  <a:lnTo>
                    <a:pt x="41" y="123"/>
                  </a:lnTo>
                  <a:lnTo>
                    <a:pt x="32" y="158"/>
                  </a:lnTo>
                  <a:lnTo>
                    <a:pt x="0" y="158"/>
                  </a:lnTo>
                  <a:close/>
                  <a:moveTo>
                    <a:pt x="63" y="30"/>
                  </a:moveTo>
                  <a:lnTo>
                    <a:pt x="63" y="30"/>
                  </a:lnTo>
                  <a:lnTo>
                    <a:pt x="48" y="99"/>
                  </a:lnTo>
                  <a:lnTo>
                    <a:pt x="79" y="99"/>
                  </a:lnTo>
                  <a:lnTo>
                    <a:pt x="63" y="30"/>
                  </a:lnTo>
                  <a:close/>
                </a:path>
              </a:pathLst>
            </a:custGeom>
            <a:solidFill>
              <a:srgbClr val="164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591175" y="3522663"/>
              <a:ext cx="247650" cy="250825"/>
            </a:xfrm>
            <a:custGeom>
              <a:avLst/>
              <a:gdLst>
                <a:gd name="T0" fmla="*/ 0 w 156"/>
                <a:gd name="T1" fmla="*/ 158 h 158"/>
                <a:gd name="T2" fmla="*/ 0 w 156"/>
                <a:gd name="T3" fmla="*/ 0 h 158"/>
                <a:gd name="T4" fmla="*/ 54 w 156"/>
                <a:gd name="T5" fmla="*/ 0 h 158"/>
                <a:gd name="T6" fmla="*/ 77 w 156"/>
                <a:gd name="T7" fmla="*/ 107 h 158"/>
                <a:gd name="T8" fmla="*/ 79 w 156"/>
                <a:gd name="T9" fmla="*/ 107 h 158"/>
                <a:gd name="T10" fmla="*/ 104 w 156"/>
                <a:gd name="T11" fmla="*/ 0 h 158"/>
                <a:gd name="T12" fmla="*/ 156 w 156"/>
                <a:gd name="T13" fmla="*/ 0 h 158"/>
                <a:gd name="T14" fmla="*/ 156 w 156"/>
                <a:gd name="T15" fmla="*/ 158 h 158"/>
                <a:gd name="T16" fmla="*/ 124 w 156"/>
                <a:gd name="T17" fmla="*/ 158 h 158"/>
                <a:gd name="T18" fmla="*/ 124 w 156"/>
                <a:gd name="T19" fmla="*/ 37 h 158"/>
                <a:gd name="T20" fmla="*/ 124 w 156"/>
                <a:gd name="T21" fmla="*/ 37 h 158"/>
                <a:gd name="T22" fmla="*/ 93 w 156"/>
                <a:gd name="T23" fmla="*/ 158 h 158"/>
                <a:gd name="T24" fmla="*/ 62 w 156"/>
                <a:gd name="T25" fmla="*/ 158 h 158"/>
                <a:gd name="T26" fmla="*/ 33 w 156"/>
                <a:gd name="T27" fmla="*/ 37 h 158"/>
                <a:gd name="T28" fmla="*/ 33 w 156"/>
                <a:gd name="T29" fmla="*/ 37 h 158"/>
                <a:gd name="T30" fmla="*/ 33 w 156"/>
                <a:gd name="T31" fmla="*/ 158 h 158"/>
                <a:gd name="T32" fmla="*/ 0 w 156"/>
                <a:gd name="T3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158">
                  <a:moveTo>
                    <a:pt x="0" y="158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104" y="0"/>
                  </a:lnTo>
                  <a:lnTo>
                    <a:pt x="156" y="0"/>
                  </a:lnTo>
                  <a:lnTo>
                    <a:pt x="156" y="158"/>
                  </a:lnTo>
                  <a:lnTo>
                    <a:pt x="124" y="158"/>
                  </a:lnTo>
                  <a:lnTo>
                    <a:pt x="124" y="37"/>
                  </a:lnTo>
                  <a:lnTo>
                    <a:pt x="124" y="37"/>
                  </a:lnTo>
                  <a:lnTo>
                    <a:pt x="93" y="158"/>
                  </a:lnTo>
                  <a:lnTo>
                    <a:pt x="62" y="158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33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164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5870575" y="3522663"/>
              <a:ext cx="165100" cy="260350"/>
            </a:xfrm>
            <a:custGeom>
              <a:avLst/>
              <a:gdLst>
                <a:gd name="T0" fmla="*/ 35 w 74"/>
                <a:gd name="T1" fmla="*/ 116 h 116"/>
                <a:gd name="T2" fmla="*/ 1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40 w 74"/>
                <a:gd name="T13" fmla="*/ 0 h 116"/>
                <a:gd name="T14" fmla="*/ 72 w 74"/>
                <a:gd name="T15" fmla="*/ 34 h 116"/>
                <a:gd name="T16" fmla="*/ 49 w 74"/>
                <a:gd name="T17" fmla="*/ 34 h 116"/>
                <a:gd name="T18" fmla="*/ 39 w 74"/>
                <a:gd name="T19" fmla="*/ 17 h 116"/>
                <a:gd name="T20" fmla="*/ 26 w 74"/>
                <a:gd name="T21" fmla="*/ 29 h 116"/>
                <a:gd name="T22" fmla="*/ 74 w 74"/>
                <a:gd name="T23" fmla="*/ 83 h 116"/>
                <a:gd name="T24" fmla="*/ 35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5" y="116"/>
                  </a:moveTo>
                  <a:cubicBezTo>
                    <a:pt x="6" y="116"/>
                    <a:pt x="0" y="99"/>
                    <a:pt x="1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40" y="0"/>
                  </a:cubicBezTo>
                  <a:cubicBezTo>
                    <a:pt x="63" y="0"/>
                    <a:pt x="74" y="10"/>
                    <a:pt x="72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25"/>
                    <a:pt x="48" y="17"/>
                    <a:pt x="39" y="17"/>
                  </a:cubicBezTo>
                  <a:cubicBezTo>
                    <a:pt x="31" y="17"/>
                    <a:pt x="26" y="21"/>
                    <a:pt x="26" y="29"/>
                  </a:cubicBezTo>
                  <a:cubicBezTo>
                    <a:pt x="26" y="50"/>
                    <a:pt x="74" y="48"/>
                    <a:pt x="74" y="83"/>
                  </a:cubicBezTo>
                  <a:cubicBezTo>
                    <a:pt x="74" y="112"/>
                    <a:pt x="52" y="116"/>
                    <a:pt x="35" y="116"/>
                  </a:cubicBezTo>
                  <a:close/>
                </a:path>
              </a:pathLst>
            </a:custGeom>
            <a:solidFill>
              <a:srgbClr val="164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069013" y="3522663"/>
              <a:ext cx="169863" cy="255588"/>
            </a:xfrm>
            <a:custGeom>
              <a:avLst/>
              <a:gdLst>
                <a:gd name="T0" fmla="*/ 76 w 76"/>
                <a:gd name="T1" fmla="*/ 0 h 114"/>
                <a:gd name="T2" fmla="*/ 76 w 76"/>
                <a:gd name="T3" fmla="*/ 79 h 114"/>
                <a:gd name="T4" fmla="*/ 38 w 76"/>
                <a:gd name="T5" fmla="*/ 114 h 114"/>
                <a:gd name="T6" fmla="*/ 0 w 76"/>
                <a:gd name="T7" fmla="*/ 79 h 114"/>
                <a:gd name="T8" fmla="*/ 0 w 76"/>
                <a:gd name="T9" fmla="*/ 0 h 114"/>
                <a:gd name="T10" fmla="*/ 24 w 76"/>
                <a:gd name="T11" fmla="*/ 0 h 114"/>
                <a:gd name="T12" fmla="*/ 24 w 76"/>
                <a:gd name="T13" fmla="*/ 78 h 114"/>
                <a:gd name="T14" fmla="*/ 38 w 76"/>
                <a:gd name="T15" fmla="*/ 97 h 114"/>
                <a:gd name="T16" fmla="*/ 53 w 76"/>
                <a:gd name="T17" fmla="*/ 78 h 114"/>
                <a:gd name="T18" fmla="*/ 53 w 76"/>
                <a:gd name="T19" fmla="*/ 0 h 114"/>
                <a:gd name="T20" fmla="*/ 76 w 76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4">
                  <a:moveTo>
                    <a:pt x="76" y="0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6" y="96"/>
                    <a:pt x="67" y="114"/>
                    <a:pt x="38" y="114"/>
                  </a:cubicBezTo>
                  <a:cubicBezTo>
                    <a:pt x="13" y="114"/>
                    <a:pt x="0" y="101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4" y="92"/>
                    <a:pt x="30" y="97"/>
                    <a:pt x="38" y="97"/>
                  </a:cubicBezTo>
                  <a:cubicBezTo>
                    <a:pt x="48" y="97"/>
                    <a:pt x="53" y="90"/>
                    <a:pt x="53" y="78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164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280150" y="3522663"/>
              <a:ext cx="187325" cy="250825"/>
            </a:xfrm>
            <a:custGeom>
              <a:avLst/>
              <a:gdLst>
                <a:gd name="T0" fmla="*/ 0 w 118"/>
                <a:gd name="T1" fmla="*/ 158 h 158"/>
                <a:gd name="T2" fmla="*/ 0 w 118"/>
                <a:gd name="T3" fmla="*/ 0 h 158"/>
                <a:gd name="T4" fmla="*/ 45 w 118"/>
                <a:gd name="T5" fmla="*/ 0 h 158"/>
                <a:gd name="T6" fmla="*/ 86 w 118"/>
                <a:gd name="T7" fmla="*/ 110 h 158"/>
                <a:gd name="T8" fmla="*/ 87 w 118"/>
                <a:gd name="T9" fmla="*/ 110 h 158"/>
                <a:gd name="T10" fmla="*/ 87 w 118"/>
                <a:gd name="T11" fmla="*/ 0 h 158"/>
                <a:gd name="T12" fmla="*/ 118 w 118"/>
                <a:gd name="T13" fmla="*/ 0 h 158"/>
                <a:gd name="T14" fmla="*/ 118 w 118"/>
                <a:gd name="T15" fmla="*/ 158 h 158"/>
                <a:gd name="T16" fmla="*/ 75 w 118"/>
                <a:gd name="T17" fmla="*/ 158 h 158"/>
                <a:gd name="T18" fmla="*/ 31 w 118"/>
                <a:gd name="T19" fmla="*/ 43 h 158"/>
                <a:gd name="T20" fmla="*/ 31 w 118"/>
                <a:gd name="T21" fmla="*/ 43 h 158"/>
                <a:gd name="T22" fmla="*/ 31 w 118"/>
                <a:gd name="T23" fmla="*/ 158 h 158"/>
                <a:gd name="T24" fmla="*/ 0 w 118"/>
                <a:gd name="T25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8">
                  <a:moveTo>
                    <a:pt x="0" y="158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6" y="110"/>
                  </a:lnTo>
                  <a:lnTo>
                    <a:pt x="87" y="110"/>
                  </a:lnTo>
                  <a:lnTo>
                    <a:pt x="87" y="0"/>
                  </a:lnTo>
                  <a:lnTo>
                    <a:pt x="118" y="0"/>
                  </a:lnTo>
                  <a:lnTo>
                    <a:pt x="118" y="158"/>
                  </a:lnTo>
                  <a:lnTo>
                    <a:pt x="75" y="158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1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164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505575" y="3522663"/>
              <a:ext cx="171450" cy="260350"/>
            </a:xfrm>
            <a:custGeom>
              <a:avLst/>
              <a:gdLst>
                <a:gd name="T0" fmla="*/ 53 w 77"/>
                <a:gd name="T1" fmla="*/ 36 h 116"/>
                <a:gd name="T2" fmla="*/ 39 w 77"/>
                <a:gd name="T3" fmla="*/ 17 h 116"/>
                <a:gd name="T4" fmla="*/ 24 w 77"/>
                <a:gd name="T5" fmla="*/ 58 h 116"/>
                <a:gd name="T6" fmla="*/ 41 w 77"/>
                <a:gd name="T7" fmla="*/ 99 h 116"/>
                <a:gd name="T8" fmla="*/ 53 w 77"/>
                <a:gd name="T9" fmla="*/ 97 h 116"/>
                <a:gd name="T10" fmla="*/ 53 w 77"/>
                <a:gd name="T11" fmla="*/ 72 h 116"/>
                <a:gd name="T12" fmla="*/ 40 w 77"/>
                <a:gd name="T13" fmla="*/ 72 h 116"/>
                <a:gd name="T14" fmla="*/ 40 w 77"/>
                <a:gd name="T15" fmla="*/ 55 h 116"/>
                <a:gd name="T16" fmla="*/ 76 w 77"/>
                <a:gd name="T17" fmla="*/ 55 h 116"/>
                <a:gd name="T18" fmla="*/ 76 w 77"/>
                <a:gd name="T19" fmla="*/ 112 h 116"/>
                <a:gd name="T20" fmla="*/ 44 w 77"/>
                <a:gd name="T21" fmla="*/ 116 h 116"/>
                <a:gd name="T22" fmla="*/ 0 w 77"/>
                <a:gd name="T23" fmla="*/ 57 h 116"/>
                <a:gd name="T24" fmla="*/ 40 w 77"/>
                <a:gd name="T25" fmla="*/ 0 h 116"/>
                <a:gd name="T26" fmla="*/ 76 w 77"/>
                <a:gd name="T27" fmla="*/ 36 h 116"/>
                <a:gd name="T28" fmla="*/ 53 w 77"/>
                <a:gd name="T29" fmla="*/ 3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16">
                  <a:moveTo>
                    <a:pt x="53" y="36"/>
                  </a:moveTo>
                  <a:cubicBezTo>
                    <a:pt x="53" y="26"/>
                    <a:pt x="51" y="17"/>
                    <a:pt x="39" y="17"/>
                  </a:cubicBezTo>
                  <a:cubicBezTo>
                    <a:pt x="24" y="17"/>
                    <a:pt x="24" y="36"/>
                    <a:pt x="24" y="58"/>
                  </a:cubicBezTo>
                  <a:cubicBezTo>
                    <a:pt x="24" y="93"/>
                    <a:pt x="28" y="99"/>
                    <a:pt x="41" y="99"/>
                  </a:cubicBezTo>
                  <a:cubicBezTo>
                    <a:pt x="45" y="99"/>
                    <a:pt x="49" y="99"/>
                    <a:pt x="53" y="97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0" y="113"/>
                    <a:pt x="54" y="116"/>
                    <a:pt x="44" y="116"/>
                  </a:cubicBezTo>
                  <a:cubicBezTo>
                    <a:pt x="5" y="116"/>
                    <a:pt x="0" y="99"/>
                    <a:pt x="0" y="57"/>
                  </a:cubicBezTo>
                  <a:cubicBezTo>
                    <a:pt x="0" y="29"/>
                    <a:pt x="2" y="0"/>
                    <a:pt x="40" y="0"/>
                  </a:cubicBezTo>
                  <a:cubicBezTo>
                    <a:pt x="63" y="0"/>
                    <a:pt x="77" y="13"/>
                    <a:pt x="76" y="36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164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784975" y="3522663"/>
              <a:ext cx="165100" cy="260350"/>
            </a:xfrm>
            <a:custGeom>
              <a:avLst/>
              <a:gdLst>
                <a:gd name="T0" fmla="*/ 35 w 74"/>
                <a:gd name="T1" fmla="*/ 116 h 116"/>
                <a:gd name="T2" fmla="*/ 2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40 w 74"/>
                <a:gd name="T13" fmla="*/ 0 h 116"/>
                <a:gd name="T14" fmla="*/ 73 w 74"/>
                <a:gd name="T15" fmla="*/ 34 h 116"/>
                <a:gd name="T16" fmla="*/ 50 w 74"/>
                <a:gd name="T17" fmla="*/ 34 h 116"/>
                <a:gd name="T18" fmla="*/ 39 w 74"/>
                <a:gd name="T19" fmla="*/ 17 h 116"/>
                <a:gd name="T20" fmla="*/ 27 w 74"/>
                <a:gd name="T21" fmla="*/ 29 h 116"/>
                <a:gd name="T22" fmla="*/ 74 w 74"/>
                <a:gd name="T23" fmla="*/ 83 h 116"/>
                <a:gd name="T24" fmla="*/ 35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5" y="116"/>
                  </a:moveTo>
                  <a:cubicBezTo>
                    <a:pt x="6" y="116"/>
                    <a:pt x="0" y="99"/>
                    <a:pt x="2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40" y="0"/>
                  </a:cubicBezTo>
                  <a:cubicBezTo>
                    <a:pt x="63" y="0"/>
                    <a:pt x="74" y="10"/>
                    <a:pt x="73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25"/>
                    <a:pt x="48" y="17"/>
                    <a:pt x="39" y="17"/>
                  </a:cubicBezTo>
                  <a:cubicBezTo>
                    <a:pt x="31" y="17"/>
                    <a:pt x="27" y="21"/>
                    <a:pt x="27" y="29"/>
                  </a:cubicBezTo>
                  <a:cubicBezTo>
                    <a:pt x="27" y="50"/>
                    <a:pt x="74" y="48"/>
                    <a:pt x="74" y="83"/>
                  </a:cubicBezTo>
                  <a:cubicBezTo>
                    <a:pt x="74" y="112"/>
                    <a:pt x="53" y="116"/>
                    <a:pt x="35" y="116"/>
                  </a:cubicBezTo>
                  <a:close/>
                </a:path>
              </a:pathLst>
            </a:custGeom>
            <a:solidFill>
              <a:srgbClr val="164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60"/>
            <p:cNvSpPr>
              <a:spLocks noEditPoints="1"/>
            </p:cNvSpPr>
            <p:nvPr userDrawn="1"/>
          </p:nvSpPr>
          <p:spPr bwMode="auto">
            <a:xfrm>
              <a:off x="6985000" y="3522663"/>
              <a:ext cx="176213" cy="250825"/>
            </a:xfrm>
            <a:custGeom>
              <a:avLst/>
              <a:gdLst>
                <a:gd name="T0" fmla="*/ 0 w 79"/>
                <a:gd name="T1" fmla="*/ 0 h 112"/>
                <a:gd name="T2" fmla="*/ 39 w 79"/>
                <a:gd name="T3" fmla="*/ 0 h 112"/>
                <a:gd name="T4" fmla="*/ 76 w 79"/>
                <a:gd name="T5" fmla="*/ 55 h 112"/>
                <a:gd name="T6" fmla="*/ 39 w 79"/>
                <a:gd name="T7" fmla="*/ 112 h 112"/>
                <a:gd name="T8" fmla="*/ 0 w 79"/>
                <a:gd name="T9" fmla="*/ 112 h 112"/>
                <a:gd name="T10" fmla="*/ 0 w 79"/>
                <a:gd name="T11" fmla="*/ 0 h 112"/>
                <a:gd name="T12" fmla="*/ 24 w 79"/>
                <a:gd name="T13" fmla="*/ 95 h 112"/>
                <a:gd name="T14" fmla="*/ 35 w 79"/>
                <a:gd name="T15" fmla="*/ 95 h 112"/>
                <a:gd name="T16" fmla="*/ 52 w 79"/>
                <a:gd name="T17" fmla="*/ 56 h 112"/>
                <a:gd name="T18" fmla="*/ 36 w 79"/>
                <a:gd name="T19" fmla="*/ 17 h 112"/>
                <a:gd name="T20" fmla="*/ 24 w 79"/>
                <a:gd name="T21" fmla="*/ 17 h 112"/>
                <a:gd name="T22" fmla="*/ 24 w 79"/>
                <a:gd name="T23" fmla="*/ 9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112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70" y="0"/>
                    <a:pt x="76" y="20"/>
                    <a:pt x="76" y="55"/>
                  </a:cubicBezTo>
                  <a:cubicBezTo>
                    <a:pt x="76" y="73"/>
                    <a:pt x="79" y="112"/>
                    <a:pt x="39" y="112"/>
                  </a:cubicBezTo>
                  <a:cubicBezTo>
                    <a:pt x="0" y="112"/>
                    <a:pt x="0" y="112"/>
                    <a:pt x="0" y="112"/>
                  </a:cubicBezTo>
                  <a:lnTo>
                    <a:pt x="0" y="0"/>
                  </a:lnTo>
                  <a:close/>
                  <a:moveTo>
                    <a:pt x="24" y="95"/>
                  </a:moveTo>
                  <a:cubicBezTo>
                    <a:pt x="35" y="95"/>
                    <a:pt x="35" y="95"/>
                    <a:pt x="35" y="95"/>
                  </a:cubicBezTo>
                  <a:cubicBezTo>
                    <a:pt x="49" y="95"/>
                    <a:pt x="52" y="84"/>
                    <a:pt x="52" y="56"/>
                  </a:cubicBezTo>
                  <a:cubicBezTo>
                    <a:pt x="52" y="35"/>
                    <a:pt x="52" y="17"/>
                    <a:pt x="36" y="17"/>
                  </a:cubicBezTo>
                  <a:cubicBezTo>
                    <a:pt x="24" y="17"/>
                    <a:pt x="24" y="17"/>
                    <a:pt x="24" y="17"/>
                  </a:cubicBezTo>
                  <a:lnTo>
                    <a:pt x="24" y="95"/>
                  </a:lnTo>
                  <a:close/>
                </a:path>
              </a:pathLst>
            </a:custGeom>
            <a:solidFill>
              <a:srgbClr val="164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7185025" y="3522663"/>
              <a:ext cx="165100" cy="260350"/>
            </a:xfrm>
            <a:custGeom>
              <a:avLst/>
              <a:gdLst>
                <a:gd name="T0" fmla="*/ 34 w 74"/>
                <a:gd name="T1" fmla="*/ 116 h 116"/>
                <a:gd name="T2" fmla="*/ 1 w 74"/>
                <a:gd name="T3" fmla="*/ 79 h 116"/>
                <a:gd name="T4" fmla="*/ 25 w 74"/>
                <a:gd name="T5" fmla="*/ 79 h 116"/>
                <a:gd name="T6" fmla="*/ 38 w 74"/>
                <a:gd name="T7" fmla="*/ 99 h 116"/>
                <a:gd name="T8" fmla="*/ 50 w 74"/>
                <a:gd name="T9" fmla="*/ 86 h 116"/>
                <a:gd name="T10" fmla="*/ 3 w 74"/>
                <a:gd name="T11" fmla="*/ 31 h 116"/>
                <a:gd name="T12" fmla="*/ 40 w 74"/>
                <a:gd name="T13" fmla="*/ 0 h 116"/>
                <a:gd name="T14" fmla="*/ 72 w 74"/>
                <a:gd name="T15" fmla="*/ 34 h 116"/>
                <a:gd name="T16" fmla="*/ 49 w 74"/>
                <a:gd name="T17" fmla="*/ 34 h 116"/>
                <a:gd name="T18" fmla="*/ 38 w 74"/>
                <a:gd name="T19" fmla="*/ 17 h 116"/>
                <a:gd name="T20" fmla="*/ 26 w 74"/>
                <a:gd name="T21" fmla="*/ 29 h 116"/>
                <a:gd name="T22" fmla="*/ 74 w 74"/>
                <a:gd name="T23" fmla="*/ 83 h 116"/>
                <a:gd name="T24" fmla="*/ 34 w 74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16">
                  <a:moveTo>
                    <a:pt x="34" y="116"/>
                  </a:moveTo>
                  <a:cubicBezTo>
                    <a:pt x="5" y="116"/>
                    <a:pt x="0" y="99"/>
                    <a:pt x="1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90"/>
                    <a:pt x="25" y="99"/>
                    <a:pt x="38" y="99"/>
                  </a:cubicBezTo>
                  <a:cubicBezTo>
                    <a:pt x="46" y="99"/>
                    <a:pt x="50" y="94"/>
                    <a:pt x="50" y="86"/>
                  </a:cubicBezTo>
                  <a:cubicBezTo>
                    <a:pt x="50" y="66"/>
                    <a:pt x="3" y="65"/>
                    <a:pt x="3" y="31"/>
                  </a:cubicBezTo>
                  <a:cubicBezTo>
                    <a:pt x="3" y="14"/>
                    <a:pt x="11" y="0"/>
                    <a:pt x="40" y="0"/>
                  </a:cubicBezTo>
                  <a:cubicBezTo>
                    <a:pt x="62" y="0"/>
                    <a:pt x="74" y="10"/>
                    <a:pt x="72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25"/>
                    <a:pt x="48" y="17"/>
                    <a:pt x="38" y="17"/>
                  </a:cubicBezTo>
                  <a:cubicBezTo>
                    <a:pt x="31" y="17"/>
                    <a:pt x="26" y="21"/>
                    <a:pt x="26" y="29"/>
                  </a:cubicBezTo>
                  <a:cubicBezTo>
                    <a:pt x="26" y="50"/>
                    <a:pt x="74" y="48"/>
                    <a:pt x="74" y="83"/>
                  </a:cubicBezTo>
                  <a:cubicBezTo>
                    <a:pt x="74" y="112"/>
                    <a:pt x="52" y="116"/>
                    <a:pt x="34" y="116"/>
                  </a:cubicBezTo>
                  <a:close/>
                </a:path>
              </a:pathLst>
            </a:custGeom>
            <a:solidFill>
              <a:srgbClr val="164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510297" y="1469"/>
            <a:ext cx="4395703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6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6491" y="5290247"/>
            <a:ext cx="3019425" cy="762000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4056256" y="0"/>
            <a:ext cx="5849743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6491" y="1052940"/>
            <a:ext cx="2691629" cy="67710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763974" y="894536"/>
            <a:ext cx="1362634" cy="176972"/>
            <a:chOff x="784885" y="1390964"/>
            <a:chExt cx="1362634" cy="176972"/>
          </a:xfrm>
        </p:grpSpPr>
        <p:sp>
          <p:nvSpPr>
            <p:cNvPr id="22" name="TextBox 21"/>
            <p:cNvSpPr txBox="1"/>
            <p:nvPr/>
          </p:nvSpPr>
          <p:spPr>
            <a:xfrm>
              <a:off x="784885" y="1390964"/>
              <a:ext cx="602729" cy="1769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50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150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한화건설</a:t>
              </a:r>
              <a:r>
                <a:rPr lang="en-US" altLang="ko-KR" sz="1150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15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58228" y="1390964"/>
              <a:ext cx="689291" cy="1769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5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 </a:t>
              </a:r>
              <a:r>
                <a:rPr lang="ko-KR" altLang="en-US" sz="1150" b="1" spc="-1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endParaRPr lang="ko-KR" altLang="en-US" sz="1150" b="1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4" name="직선 연결선 13"/>
          <p:cNvCxnSpPr/>
          <p:nvPr userDrawn="1"/>
        </p:nvCxnSpPr>
        <p:spPr>
          <a:xfrm>
            <a:off x="-11895" y="13789"/>
            <a:ext cx="9928800" cy="0"/>
          </a:xfrm>
          <a:prstGeom prst="line">
            <a:avLst/>
          </a:prstGeom>
          <a:ln w="47625">
            <a:gradFill flip="none" rotWithShape="1">
              <a:gsLst>
                <a:gs pos="38000">
                  <a:srgbClr val="F99A5C"/>
                </a:gs>
                <a:gs pos="51000">
                  <a:srgbClr val="FFBE8A"/>
                </a:gs>
                <a:gs pos="0">
                  <a:srgbClr val="F77422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4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1475" y="207963"/>
            <a:ext cx="885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ko-KR" altLang="en-US" sz="2400" b="1" spc="-227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algn="l" defTabSz="839876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 userDrawn="1">
            <p:ph sz="quarter" idx="10" hasCustomPrompt="1"/>
          </p:nvPr>
        </p:nvSpPr>
        <p:spPr>
          <a:xfrm>
            <a:off x="355002" y="952955"/>
            <a:ext cx="9309698" cy="29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914125" fontAlgn="base" latinLnBrk="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9" y="6474600"/>
            <a:ext cx="876443" cy="324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04" y="6528600"/>
            <a:ext cx="989053" cy="216000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870" y="6582600"/>
            <a:ext cx="7661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239075"/>
            <a:ext cx="9904476" cy="621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000"/>
                </a:schemeClr>
              </a:gs>
              <a:gs pos="74000">
                <a:schemeClr val="bg1">
                  <a:lumMod val="85000"/>
                  <a:alpha val="55000"/>
                </a:schemeClr>
              </a:gs>
              <a:gs pos="92792">
                <a:srgbClr val="D9D9D9">
                  <a:alpha val="7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-11895" y="13789"/>
            <a:ext cx="9928800" cy="0"/>
          </a:xfrm>
          <a:prstGeom prst="line">
            <a:avLst/>
          </a:prstGeom>
          <a:ln w="47625">
            <a:gradFill flip="none" rotWithShape="1">
              <a:gsLst>
                <a:gs pos="38000">
                  <a:srgbClr val="F99A5C"/>
                </a:gs>
                <a:gs pos="51000">
                  <a:srgbClr val="FFBE8A"/>
                </a:gs>
                <a:gs pos="20000">
                  <a:srgbClr val="F77422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811140" y="6604203"/>
            <a:ext cx="2821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>
              <a:defRPr kumimoji="1" sz="900" b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  <a:lvl2pPr marL="742950" indent="-285750" algn="ctr" eaLnBrk="0" hangingPunct="0">
              <a:defRPr kumimoji="1" b="1">
                <a:latin typeface="-윤고딕330" pitchFamily="18" charset="-127"/>
                <a:ea typeface="-윤고딕330" pitchFamily="18" charset="-127"/>
              </a:defRPr>
            </a:lvl2pPr>
            <a:lvl3pPr marL="1143000" indent="-228600" algn="ctr" eaLnBrk="0" hangingPunct="0">
              <a:defRPr kumimoji="1" b="1">
                <a:latin typeface="-윤고딕330" pitchFamily="18" charset="-127"/>
                <a:ea typeface="-윤고딕330" pitchFamily="18" charset="-127"/>
              </a:defRPr>
            </a:lvl3pPr>
            <a:lvl4pPr marL="1600200" indent="-228600" algn="ctr" eaLnBrk="0" hangingPunct="0">
              <a:defRPr kumimoji="1" b="1">
                <a:latin typeface="-윤고딕330" pitchFamily="18" charset="-127"/>
                <a:ea typeface="-윤고딕330" pitchFamily="18" charset="-127"/>
              </a:defRPr>
            </a:lvl4pPr>
            <a:lvl5pPr marL="2057400" indent="-228600" algn="ctr" eaLnBrk="0" hangingPunct="0">
              <a:defRPr kumimoji="1" b="1">
                <a:latin typeface="-윤고딕330" pitchFamily="18" charset="-127"/>
                <a:ea typeface="-윤고딕330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-윤고딕330" pitchFamily="18" charset="-127"/>
                <a:ea typeface="-윤고딕330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-윤고딕330" pitchFamily="18" charset="-127"/>
                <a:ea typeface="-윤고딕330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-윤고딕330" pitchFamily="18" charset="-127"/>
                <a:ea typeface="-윤고딕330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latin typeface="-윤고딕330" pitchFamily="18" charset="-127"/>
                <a:ea typeface="-윤고딕330" pitchFamily="18" charset="-127"/>
              </a:defRPr>
            </a:lvl9pPr>
          </a:lstStyle>
          <a:p>
            <a:pPr lvl="0"/>
            <a:fld id="{4E2E905B-828D-4F20-A1BB-9606BA51BD13}" type="slidenum">
              <a:rPr lang="ko-KR" altLang="en-US" sz="800" smtClean="0">
                <a:solidFill>
                  <a:srgbClr val="5F5F5F"/>
                </a:solidFill>
                <a:latin typeface="+mn-ea"/>
                <a:ea typeface="+mn-ea"/>
              </a:rPr>
              <a:pPr lvl="0"/>
              <a:t>‹#›</a:t>
            </a:fld>
            <a:r>
              <a:rPr kumimoji="1" lang="en-US" altLang="ko-KR" sz="800" b="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F5F5F"/>
                </a:solidFill>
                <a:latin typeface="+mn-ea"/>
                <a:ea typeface="+mn-ea"/>
                <a:cs typeface="+mn-cs"/>
              </a:rPr>
              <a:t>/15</a:t>
            </a:r>
            <a:endParaRPr kumimoji="1" lang="ko-KR" altLang="en-US" sz="800" b="0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F5F5F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520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98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 userDrawn="1"/>
        </p:nvSpPr>
        <p:spPr>
          <a:xfrm>
            <a:off x="2022526" y="3059876"/>
            <a:ext cx="590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End of Document</a:t>
            </a:r>
            <a:endParaRPr lang="ko-KR" altLang="en-US" sz="3600" b="1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680033" y="2003364"/>
            <a:ext cx="7236000" cy="0"/>
          </a:xfrm>
          <a:prstGeom prst="line">
            <a:avLst/>
          </a:prstGeom>
          <a:ln w="44450">
            <a:gradFill flip="none" rotWithShape="1">
              <a:gsLst>
                <a:gs pos="38000">
                  <a:srgbClr val="F99A5C"/>
                </a:gs>
                <a:gs pos="51000">
                  <a:srgbClr val="FFBE8A"/>
                </a:gs>
                <a:gs pos="20000">
                  <a:srgbClr val="F77422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1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7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56" r:id="rId3"/>
    <p:sldLayoutId id="2147483654" r:id="rId4"/>
    <p:sldLayoutId id="2147483670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내용 개체 틀 3"/>
          <p:cNvSpPr txBox="1">
            <a:spLocks/>
          </p:cNvSpPr>
          <p:nvPr/>
        </p:nvSpPr>
        <p:spPr>
          <a:xfrm>
            <a:off x="715693" y="2518177"/>
            <a:ext cx="6138155" cy="1032320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>
              <a:lnSpc>
                <a:spcPts val="2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POC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시나리오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80000">
              <a:lnSpc>
                <a:spcPts val="2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기술아키텍처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UI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솔루션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9323" y="3808615"/>
            <a:ext cx="115416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600" b="1" spc="-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기술아키텍처</a:t>
            </a:r>
            <a:endParaRPr lang="ko-KR" altLang="en-US" sz="1600" b="1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2485" y="4141818"/>
            <a:ext cx="106760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600" spc="-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2019. 08. 30</a:t>
            </a:r>
            <a:endParaRPr lang="ko-KR" altLang="en-US" sz="160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/>
              <a:t>4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기능 검토 사항 </a:t>
            </a:r>
            <a:r>
              <a:rPr lang="en-US" altLang="ko-KR" spc="-100" dirty="0" smtClean="0"/>
              <a:t>(1/2)</a:t>
            </a:r>
            <a:endParaRPr lang="en-US" altLang="ko-KR" sz="2000" spc="-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840"/>
              </p:ext>
            </p:extLst>
          </p:nvPr>
        </p:nvGraphicFramePr>
        <p:xfrm>
          <a:off x="199749" y="1805359"/>
          <a:ext cx="9387163" cy="47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530"/>
                <a:gridCol w="3570058"/>
                <a:gridCol w="946379"/>
                <a:gridCol w="3663196"/>
              </a:tblGrid>
              <a:tr h="44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검토사항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적합도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Gap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151">
                <a:tc rowSpan="6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개발툴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업무화면에 대한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퍼블리싱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생산성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34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제공되는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대해 자동완성 기능 제공여부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디자인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(CSS)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조작 편의성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Library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있는가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사용하고자 할 경우 과정이 쉬운가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개발자의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생성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셀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Handling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쉬운가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그리드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데이터셋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자동생성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추가 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WYSIWYG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제공여부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컴포넌트 및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Wizard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Copy&amp;Paste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가능한가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솔루션 내 관련 기본 기능 탑재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rowSpan="4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사용자의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조작 편의성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복사가 가능한가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로우의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틀고정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솔루션 내 관련 기본 기능 탑재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사용자의 셀 조작 편의성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셀병합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Grouping/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멀티복사 등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Import/Export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기능제공 여부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 &amp; Paste (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멀티로우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컬럼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셀서식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 포함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내용 개체 틀 5"/>
          <p:cNvSpPr txBox="1">
            <a:spLocks/>
          </p:cNvSpPr>
          <p:nvPr/>
        </p:nvSpPr>
        <p:spPr>
          <a:xfrm>
            <a:off x="329411" y="894536"/>
            <a:ext cx="9257502" cy="30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ko-KR" altLang="en-US" sz="1400" spc="-70" dirty="0">
                <a:latin typeface="맑은 고딕" panose="020B0503020000020004" pitchFamily="50" charset="-127"/>
              </a:rPr>
              <a:t>아래 시스템 기능요구사항에 대한 솔루션 적합도 분석 및 개발공수 산정 요청</a:t>
            </a:r>
            <a:endParaRPr lang="en-US" altLang="ko-KR" sz="1400" spc="-70" dirty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en-US" altLang="ko-KR" sz="1400" spc="-70" dirty="0">
                <a:latin typeface="맑은 고딕" panose="020B0503020000020004" pitchFamily="50" charset="-127"/>
              </a:rPr>
              <a:t>(</a:t>
            </a:r>
            <a:r>
              <a:rPr lang="ko-KR" altLang="en-US" sz="1400" spc="-70" dirty="0">
                <a:latin typeface="맑은 고딕" panose="020B0503020000020004" pitchFamily="50" charset="-127"/>
              </a:rPr>
              <a:t>향후 시스템 상세설계 단계에서 추가</a:t>
            </a:r>
            <a:r>
              <a:rPr lang="en-US" altLang="ko-KR" sz="1400" spc="-70" dirty="0">
                <a:latin typeface="맑은 고딕" panose="020B0503020000020004" pitchFamily="50" charset="-127"/>
              </a:rPr>
              <a:t>/</a:t>
            </a:r>
            <a:r>
              <a:rPr lang="ko-KR" altLang="en-US" sz="1400" spc="-70" dirty="0">
                <a:latin typeface="맑은 고딕" panose="020B0503020000020004" pitchFamily="50" charset="-127"/>
              </a:rPr>
              <a:t>변경 가능</a:t>
            </a:r>
            <a:r>
              <a:rPr lang="en-US" altLang="ko-KR" sz="1400" spc="-70" dirty="0">
                <a:latin typeface="맑은 고딕" panose="020B0503020000020004" pitchFamily="50" charset="-127"/>
              </a:rPr>
              <a:t>)</a:t>
            </a:r>
            <a:endParaRPr lang="ko-KR" altLang="en-US" sz="1400" spc="-70" dirty="0">
              <a:latin typeface="맑은 고딕" panose="020B0503020000020004" pitchFamily="50" charset="-127"/>
            </a:endParaRPr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7012252" y="886068"/>
            <a:ext cx="2564338" cy="87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spc="-70" dirty="0" smtClean="0">
                <a:latin typeface="맑은 고딕" panose="020B0503020000020004" pitchFamily="50" charset="-127"/>
              </a:rPr>
              <a:t>[ </a:t>
            </a:r>
            <a:r>
              <a:rPr lang="ko-KR" altLang="en-US" sz="900" spc="-70" dirty="0" smtClean="0">
                <a:latin typeface="맑은 고딕" panose="020B0503020000020004" pitchFamily="50" charset="-127"/>
              </a:rPr>
              <a:t>기능적합도 범례 </a:t>
            </a:r>
            <a:r>
              <a:rPr lang="en-US" altLang="ko-KR" sz="900" spc="-70" dirty="0" smtClean="0">
                <a:latin typeface="맑은 고딕" panose="020B0503020000020004" pitchFamily="50" charset="-127"/>
              </a:rPr>
              <a:t>]</a:t>
            </a:r>
            <a:endParaRPr lang="en-US" altLang="ko-KR" sz="900" spc="-70" dirty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b="0" spc="-7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상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솔루션 기본 기능으로 수행 가능</a:t>
            </a:r>
            <a:endParaRPr lang="en-US" altLang="ko-KR" sz="900" b="0" spc="-70" dirty="0" smtClean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b="0" spc="-7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중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솔루션 기능 일부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Customizing</a:t>
            </a:r>
            <a:r>
              <a:rPr lang="ko-KR" altLang="en-US" sz="900" b="0" spc="-70" dirty="0">
                <a:latin typeface="맑은 고딕" panose="020B0503020000020004" pitchFamily="50" charset="-127"/>
              </a:rPr>
              <a:t>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필요</a:t>
            </a:r>
            <a:endParaRPr lang="en-US" altLang="ko-KR" sz="900" b="0" spc="-70" dirty="0" smtClean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b="0" spc="-70" dirty="0">
                <a:latin typeface="맑은 고딕" panose="020B0503020000020004" pitchFamily="50" charset="-127"/>
              </a:rPr>
              <a:t>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하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솔루션 기능은 있으나 대규모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Customizing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필요</a:t>
            </a:r>
            <a:endParaRPr lang="en-US" altLang="ko-KR" sz="900" b="0" spc="-70" dirty="0" smtClean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b="0" spc="-70" dirty="0">
                <a:latin typeface="맑은 고딕" panose="020B0503020000020004" pitchFamily="50" charset="-127"/>
              </a:rPr>
              <a:t>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신규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 :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해당 기능 부재로 신규 개발 필요</a:t>
            </a:r>
            <a:endParaRPr lang="ko-KR" altLang="en-US" sz="900" b="0" spc="-7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2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/>
              <a:t>4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기능 검토 사항 </a:t>
            </a:r>
            <a:r>
              <a:rPr lang="en-US" altLang="ko-KR" spc="-100" dirty="0" smtClean="0"/>
              <a:t>(1/2)</a:t>
            </a:r>
            <a:endParaRPr lang="en-US" altLang="ko-KR" sz="2000" spc="-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59681"/>
              </p:ext>
            </p:extLst>
          </p:nvPr>
        </p:nvGraphicFramePr>
        <p:xfrm>
          <a:off x="199750" y="1805359"/>
          <a:ext cx="938716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529"/>
                <a:gridCol w="3570059"/>
                <a:gridCol w="946379"/>
                <a:gridCol w="3663196"/>
              </a:tblGrid>
              <a:tr h="377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검토사항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적합도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Gap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151">
                <a:tc row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성능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대용량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렌더링시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백화현상 및 성능이 느려지지 않는가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스크롤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처리에 대한 성능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백화현상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리프레쉬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다국어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다국어 처리 기능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 및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확장성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언어에 따른 컴포넌트 사이즈 제어 가능여부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언어에 따른 좌측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우측 배치 가능여부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아랍어는 우측부터 채워짐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-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 메타정보 관리가 가능한가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CI/CD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빌드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플랫폼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(OS)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 범위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- Linux, Windows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- Cloud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(AWS)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렌더링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레이아웃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반응형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웹 지원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기본적으로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IE11, Chrome, Firefox, Safari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문제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없어야 함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솔루션 내 관련 기본 기능 탑재 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내용 개체 틀 5"/>
          <p:cNvSpPr txBox="1">
            <a:spLocks/>
          </p:cNvSpPr>
          <p:nvPr/>
        </p:nvSpPr>
        <p:spPr>
          <a:xfrm>
            <a:off x="329411" y="894536"/>
            <a:ext cx="9257502" cy="30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ko-KR" altLang="en-US" sz="1400" spc="-70" dirty="0">
                <a:latin typeface="맑은 고딕" panose="020B0503020000020004" pitchFamily="50" charset="-127"/>
              </a:rPr>
              <a:t>아래 시스템 기능요구사항에 대한 솔루션 적합도 분석 및 개발공수 산정 요청</a:t>
            </a:r>
            <a:endParaRPr lang="en-US" altLang="ko-KR" sz="1400" spc="-70" dirty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en-US" altLang="ko-KR" sz="1400" spc="-70" dirty="0">
                <a:latin typeface="맑은 고딕" panose="020B0503020000020004" pitchFamily="50" charset="-127"/>
              </a:rPr>
              <a:t>(</a:t>
            </a:r>
            <a:r>
              <a:rPr lang="ko-KR" altLang="en-US" sz="1400" spc="-70" dirty="0">
                <a:latin typeface="맑은 고딕" panose="020B0503020000020004" pitchFamily="50" charset="-127"/>
              </a:rPr>
              <a:t>향후 시스템 상세설계 단계에서 추가</a:t>
            </a:r>
            <a:r>
              <a:rPr lang="en-US" altLang="ko-KR" sz="1400" spc="-70" dirty="0">
                <a:latin typeface="맑은 고딕" panose="020B0503020000020004" pitchFamily="50" charset="-127"/>
              </a:rPr>
              <a:t>/</a:t>
            </a:r>
            <a:r>
              <a:rPr lang="ko-KR" altLang="en-US" sz="1400" spc="-70" dirty="0">
                <a:latin typeface="맑은 고딕" panose="020B0503020000020004" pitchFamily="50" charset="-127"/>
              </a:rPr>
              <a:t>변경 가능</a:t>
            </a:r>
            <a:r>
              <a:rPr lang="en-US" altLang="ko-KR" sz="1400" spc="-70" dirty="0">
                <a:latin typeface="맑은 고딕" panose="020B0503020000020004" pitchFamily="50" charset="-127"/>
              </a:rPr>
              <a:t>)</a:t>
            </a:r>
            <a:endParaRPr lang="ko-KR" altLang="en-US" sz="1400" spc="-70" dirty="0">
              <a:latin typeface="맑은 고딕" panose="020B0503020000020004" pitchFamily="50" charset="-127"/>
            </a:endParaRPr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7012252" y="886068"/>
            <a:ext cx="2564338" cy="87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spc="-70" dirty="0" smtClean="0">
                <a:latin typeface="맑은 고딕" panose="020B0503020000020004" pitchFamily="50" charset="-127"/>
              </a:rPr>
              <a:t>[ </a:t>
            </a:r>
            <a:r>
              <a:rPr lang="ko-KR" altLang="en-US" sz="900" spc="-70" dirty="0" smtClean="0">
                <a:latin typeface="맑은 고딕" panose="020B0503020000020004" pitchFamily="50" charset="-127"/>
              </a:rPr>
              <a:t>기능적합도 범례 </a:t>
            </a:r>
            <a:r>
              <a:rPr lang="en-US" altLang="ko-KR" sz="900" spc="-70" dirty="0" smtClean="0">
                <a:latin typeface="맑은 고딕" panose="020B0503020000020004" pitchFamily="50" charset="-127"/>
              </a:rPr>
              <a:t>]</a:t>
            </a:r>
            <a:endParaRPr lang="en-US" altLang="ko-KR" sz="900" spc="-70" dirty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b="0" spc="-7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상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솔루션 기본 기능으로 수행 가능</a:t>
            </a:r>
            <a:endParaRPr lang="en-US" altLang="ko-KR" sz="900" b="0" spc="-70" dirty="0" smtClean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b="0" spc="-7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중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솔루션 기능 일부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Customizing</a:t>
            </a:r>
            <a:r>
              <a:rPr lang="ko-KR" altLang="en-US" sz="900" b="0" spc="-70" dirty="0">
                <a:latin typeface="맑은 고딕" panose="020B0503020000020004" pitchFamily="50" charset="-127"/>
              </a:rPr>
              <a:t>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필요</a:t>
            </a:r>
            <a:endParaRPr lang="en-US" altLang="ko-KR" sz="900" b="0" spc="-70" dirty="0" smtClean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b="0" spc="-70" dirty="0">
                <a:latin typeface="맑은 고딕" panose="020B0503020000020004" pitchFamily="50" charset="-127"/>
              </a:rPr>
              <a:t>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하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: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솔루션 기능은 있으나 대규모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Customizing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필요</a:t>
            </a:r>
            <a:endParaRPr lang="en-US" altLang="ko-KR" sz="900" b="0" spc="-70" dirty="0" smtClean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b="0" spc="-70" dirty="0">
                <a:latin typeface="맑은 고딕" panose="020B0503020000020004" pitchFamily="50" charset="-127"/>
              </a:rPr>
              <a:t> 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신규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 : 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해당 기능 부재로 신규 개발 필요</a:t>
            </a:r>
            <a:endParaRPr lang="ko-KR" altLang="en-US" sz="900" b="0" spc="-7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0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/>
              <a:t>5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기술 검토 사항 </a:t>
            </a:r>
            <a:r>
              <a:rPr lang="en-US" altLang="ko-KR" spc="-100" dirty="0" smtClean="0"/>
              <a:t>1/2 (</a:t>
            </a:r>
            <a:r>
              <a:rPr lang="ko-KR" altLang="en-US" spc="-100" dirty="0" smtClean="0"/>
              <a:t>솔루션 공통</a:t>
            </a:r>
            <a:r>
              <a:rPr lang="en-US" altLang="ko-KR" spc="-100" dirty="0" smtClean="0"/>
              <a:t>)</a:t>
            </a:r>
            <a:endParaRPr lang="en-US" altLang="ko-KR" sz="2000" spc="-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31748"/>
              </p:ext>
            </p:extLst>
          </p:nvPr>
        </p:nvGraphicFramePr>
        <p:xfrm>
          <a:off x="280082" y="1211344"/>
          <a:ext cx="9240198" cy="506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26"/>
                <a:gridCol w="3603691"/>
                <a:gridCol w="3484888"/>
                <a:gridCol w="1121993"/>
              </a:tblGrid>
              <a:tr h="377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 검토 사항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검토 내용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 첨부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5151">
                <a:tc rowSpan="10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아키텍처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환경 제약 여부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의존성 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 플랫폼 사양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OS – LINUX, Java 8, DB-Oracle )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지원 방안 및 제약사항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구축사례포함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지원방안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웹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하이브리드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Platform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변경가능 여부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 패키지 솔루션과의 호환성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(API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지원수준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프로토콜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국제화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지원기능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 셋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포맷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등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가용성 및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확장성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지원 기능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</a:t>
                      </a: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보안성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지원 기능 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성능 최적화 방안 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rowSpan="4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방식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라이선스 종류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(ex.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도메인 단위 여부 확인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유지보수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기술지원 방식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온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오프라인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151">
                <a:tc vMerge="1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기술문서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시스템구성도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매뉴얼 제공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내용 개체 틀 5"/>
          <p:cNvSpPr txBox="1">
            <a:spLocks/>
          </p:cNvSpPr>
          <p:nvPr/>
        </p:nvSpPr>
        <p:spPr>
          <a:xfrm>
            <a:off x="7131055" y="221319"/>
            <a:ext cx="2574065" cy="55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spc="-70" dirty="0" smtClean="0">
                <a:latin typeface="맑은 고딕" panose="020B0503020000020004" pitchFamily="50" charset="-127"/>
              </a:rPr>
              <a:t>[ </a:t>
            </a:r>
            <a:r>
              <a:rPr lang="ko-KR" altLang="en-US" sz="900" spc="-70" dirty="0" smtClean="0">
                <a:latin typeface="맑은 고딕" panose="020B0503020000020004" pitchFamily="50" charset="-127"/>
              </a:rPr>
              <a:t>검토 내용 </a:t>
            </a:r>
            <a:r>
              <a:rPr lang="en-US" altLang="ko-KR" sz="900" spc="-70" dirty="0" smtClean="0">
                <a:latin typeface="맑은 고딕" panose="020B0503020000020004" pitchFamily="50" charset="-127"/>
              </a:rPr>
              <a:t>]</a:t>
            </a:r>
            <a:endParaRPr lang="en-US" altLang="ko-KR" sz="900" spc="-70" dirty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ko-KR" altLang="en-US" sz="900" b="0" spc="-70" dirty="0" smtClean="0">
                <a:latin typeface="맑은 고딕" panose="020B0503020000020004" pitchFamily="50" charset="-127"/>
              </a:rPr>
              <a:t>검토 항목 중 대상 솔루션과 무관한 경우 기입 불 필요</a:t>
            </a:r>
            <a:endParaRPr lang="en-US" altLang="ko-KR" sz="900" b="0" spc="-70" dirty="0" smtClean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ko-KR" altLang="en-US" sz="900" b="0" spc="-70" dirty="0" smtClean="0">
                <a:latin typeface="맑은 고딕" panose="020B0503020000020004" pitchFamily="50" charset="-127"/>
              </a:rPr>
              <a:t>유사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중복 사항은 중복 기입 필요</a:t>
            </a:r>
            <a:endParaRPr lang="ko-KR" altLang="en-US" sz="900" b="0" spc="-7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6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60177"/>
              </p:ext>
            </p:extLst>
          </p:nvPr>
        </p:nvGraphicFramePr>
        <p:xfrm>
          <a:off x="319683" y="1132142"/>
          <a:ext cx="9240198" cy="399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25"/>
                <a:gridCol w="3514166"/>
                <a:gridCol w="3336212"/>
                <a:gridCol w="1201195"/>
              </a:tblGrid>
              <a:tr h="404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 검토사항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검토 내용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파일 첨부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9524">
                <a:tc rowSpan="4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인증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권한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인증처리 기능 지원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권한기반 처리 기능 지원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데이터 연동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 지원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인증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권한 연동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가능여부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IAM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SSO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적용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524">
                <a:tc rowSpan="6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운영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개발도구 지원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 프레임워크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유무 및 유지보수 지원 범위 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 중 솔루션 전문 인력 필요여부</a:t>
                      </a:r>
                      <a:endParaRPr lang="en-US" altLang="ko-KR" sz="1000" u="non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변경 시 배포 방식 및 버전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 관리 기능 지원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운영안정성 지원방안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5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모니터링 기능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로그관리 및 추적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/>
              <a:t>5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기술 검토 사항 </a:t>
            </a:r>
            <a:r>
              <a:rPr lang="en-US" altLang="ko-KR" spc="-100" dirty="0" smtClean="0"/>
              <a:t>2/2 (</a:t>
            </a:r>
            <a:r>
              <a:rPr lang="ko-KR" altLang="en-US" spc="-100" dirty="0" smtClean="0"/>
              <a:t>솔루션 공통</a:t>
            </a:r>
            <a:r>
              <a:rPr lang="en-US" altLang="ko-KR" spc="-100" dirty="0" smtClean="0"/>
              <a:t>)</a:t>
            </a:r>
            <a:endParaRPr lang="en-US" altLang="ko-KR" sz="2000" spc="-100" dirty="0"/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7131055" y="221319"/>
            <a:ext cx="2574065" cy="55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altLang="ko-KR" sz="900" spc="-70" dirty="0" smtClean="0">
                <a:latin typeface="맑은 고딕" panose="020B0503020000020004" pitchFamily="50" charset="-127"/>
              </a:rPr>
              <a:t>[ </a:t>
            </a:r>
            <a:r>
              <a:rPr lang="ko-KR" altLang="en-US" sz="900" spc="-70" dirty="0" smtClean="0">
                <a:latin typeface="맑은 고딕" panose="020B0503020000020004" pitchFamily="50" charset="-127"/>
              </a:rPr>
              <a:t>검토 내용 </a:t>
            </a:r>
            <a:r>
              <a:rPr lang="en-US" altLang="ko-KR" sz="900" spc="-70" dirty="0" smtClean="0">
                <a:latin typeface="맑은 고딕" panose="020B0503020000020004" pitchFamily="50" charset="-127"/>
              </a:rPr>
              <a:t>]</a:t>
            </a:r>
            <a:endParaRPr lang="en-US" altLang="ko-KR" sz="900" spc="-70" dirty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ko-KR" altLang="en-US" sz="900" b="0" spc="-70" dirty="0" smtClean="0">
                <a:latin typeface="맑은 고딕" panose="020B0503020000020004" pitchFamily="50" charset="-127"/>
              </a:rPr>
              <a:t>검토 항목 중 대상 솔루션과 무관한 경우 기입 불 필요</a:t>
            </a:r>
            <a:endParaRPr lang="en-US" altLang="ko-KR" sz="900" b="0" spc="-70" dirty="0" smtClean="0">
              <a:latin typeface="맑은 고딕" panose="020B0503020000020004" pitchFamily="50" charset="-127"/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</a:pPr>
            <a:r>
              <a:rPr lang="ko-KR" altLang="en-US" sz="900" b="0" spc="-70" dirty="0" smtClean="0">
                <a:latin typeface="맑은 고딕" panose="020B0503020000020004" pitchFamily="50" charset="-127"/>
              </a:rPr>
              <a:t>유사</a:t>
            </a:r>
            <a:r>
              <a:rPr lang="en-US" altLang="ko-KR" sz="900" b="0" spc="-7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900" b="0" spc="-70" dirty="0" smtClean="0">
                <a:latin typeface="맑은 고딕" panose="020B0503020000020004" pitchFamily="50" charset="-127"/>
              </a:rPr>
              <a:t>중복 사항은 중복 기입 필요</a:t>
            </a:r>
            <a:endParaRPr lang="ko-KR" altLang="en-US" sz="900" b="0" spc="-7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0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/>
              <a:t>6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기본 정보</a:t>
            </a:r>
            <a:endParaRPr lang="en-US" altLang="ko-KR" sz="2000" spc="-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3350"/>
              </p:ext>
            </p:extLst>
          </p:nvPr>
        </p:nvGraphicFramePr>
        <p:xfrm>
          <a:off x="359284" y="1124792"/>
          <a:ext cx="9108230" cy="260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095"/>
                <a:gridCol w="5346135"/>
              </a:tblGrid>
              <a:tr h="330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0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 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70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벤더사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설립연도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인력구성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및 솔루션 인증 정보 등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75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 및 시장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레퍼런스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7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1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 smtClean="0"/>
              <a:t>#</a:t>
            </a:r>
            <a:r>
              <a:rPr lang="ko-KR" altLang="en-US" spc="-100" dirty="0" smtClean="0"/>
              <a:t>별첨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준비 사항 및 작성 관련</a:t>
            </a:r>
            <a:endParaRPr lang="en-US" altLang="ko-KR" sz="2000" spc="-1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19681" y="1013339"/>
            <a:ext cx="2574066" cy="306583"/>
            <a:chOff x="1230506" y="1988672"/>
            <a:chExt cx="1504839" cy="306583"/>
          </a:xfrm>
        </p:grpSpPr>
        <p:sp>
          <p:nvSpPr>
            <p:cNvPr id="27" name="내용 개체 틀 5"/>
            <p:cNvSpPr txBox="1">
              <a:spLocks/>
            </p:cNvSpPr>
            <p:nvPr/>
          </p:nvSpPr>
          <p:spPr>
            <a:xfrm>
              <a:off x="1230507" y="1988672"/>
              <a:ext cx="1504838" cy="306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ko-KR" altLang="en-US" sz="18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spcBef>
                  <a:spcPts val="0"/>
                </a:spcBef>
              </a:pPr>
              <a:r>
                <a:rPr lang="ko-KR" altLang="en-US" sz="14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유형</a:t>
              </a:r>
              <a:endParaRPr lang="en-US" sz="14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230506" y="2240970"/>
              <a:ext cx="150483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091753" y="1013339"/>
            <a:ext cx="6534847" cy="306583"/>
            <a:chOff x="1230506" y="1988672"/>
            <a:chExt cx="1504839" cy="306583"/>
          </a:xfrm>
        </p:grpSpPr>
        <p:sp>
          <p:nvSpPr>
            <p:cNvPr id="30" name="내용 개체 틀 5"/>
            <p:cNvSpPr txBox="1">
              <a:spLocks/>
            </p:cNvSpPr>
            <p:nvPr/>
          </p:nvSpPr>
          <p:spPr>
            <a:xfrm>
              <a:off x="1230507" y="1988672"/>
              <a:ext cx="1504838" cy="306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ko-KR" altLang="en-US" sz="18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spcBef>
                  <a:spcPts val="0"/>
                </a:spcBef>
              </a:pPr>
              <a:r>
                <a:rPr lang="ko-KR" altLang="en-US" sz="14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세부 공유 사항</a:t>
              </a:r>
              <a:endParaRPr lang="en-US" sz="1400" spc="-7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230506" y="2240970"/>
              <a:ext cx="150483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319680" y="1409348"/>
            <a:ext cx="2574067" cy="170284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err="1" smtClean="0">
                <a:solidFill>
                  <a:sysClr val="windowText" lastClr="000000"/>
                </a:solidFill>
              </a:rPr>
              <a:t>PoC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시나리오 시연 관련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91753" y="1409349"/>
            <a:ext cx="6534843" cy="138603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시나리오 전반에 대해 가능한 동일한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Data-Set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으로 시연 요청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시나리오 내용과 대상 영역 솔루션에 따라 필수적 요소는 아님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솔루션 기능 부재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타 시스템과의 인터페이스 등 시나리오 시연이 불가능한 부분은 관련 화면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기능 소개 또는 구두 설명으로 진행 가능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향후 시스템 추가 개발로 구현 가능한 부분에 대한 추가 설명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제시한 시나리오 외 솔루션 제공 특장점 기능에 대한 소개 가능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시나리오에 대한 정량적 평가 대상은 아님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3168" y="3270595"/>
            <a:ext cx="2574067" cy="31763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작성 관련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91753" y="3270595"/>
            <a:ext cx="6534843" cy="3174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솔루션 기능 검토사항 목록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제시된 </a:t>
            </a:r>
            <a:r>
              <a:rPr lang="ko-KR" altLang="en-US" sz="1000" dirty="0" smtClean="0">
                <a:solidFill>
                  <a:schemeClr val="tx1"/>
                </a:solidFill>
              </a:rPr>
              <a:t>기능 검토사항 </a:t>
            </a:r>
            <a:r>
              <a:rPr lang="ko-KR" altLang="en-US" sz="1000" dirty="0">
                <a:solidFill>
                  <a:schemeClr val="tx1"/>
                </a:solidFill>
              </a:rPr>
              <a:t>별로 자사 솔루션과의 </a:t>
            </a:r>
            <a:r>
              <a:rPr lang="en-US" altLang="ko-KR" sz="1000" dirty="0" err="1">
                <a:solidFill>
                  <a:schemeClr val="tx1"/>
                </a:solidFill>
              </a:rPr>
              <a:t>Fit&amp;Gap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ko-KR" altLang="en-US" sz="1000" dirty="0" smtClean="0">
                <a:solidFill>
                  <a:schemeClr val="tx1"/>
                </a:solidFill>
              </a:rPr>
              <a:t>객관적으로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1000" dirty="0">
                <a:solidFill>
                  <a:schemeClr val="tx1"/>
                </a:solidFill>
              </a:rPr>
              <a:t>    - Gap</a:t>
            </a:r>
            <a:r>
              <a:rPr lang="ko-KR" altLang="en-US" sz="1000" dirty="0">
                <a:solidFill>
                  <a:schemeClr val="tx1"/>
                </a:solidFill>
              </a:rPr>
              <a:t>에 대한 내용을 기입하고</a:t>
            </a:r>
            <a:r>
              <a:rPr lang="en-US" altLang="ko-KR" sz="1000" dirty="0">
                <a:solidFill>
                  <a:schemeClr val="tx1"/>
                </a:solidFill>
              </a:rPr>
              <a:t>, Gap </a:t>
            </a:r>
            <a:r>
              <a:rPr lang="ko-KR" altLang="en-US" sz="1000" dirty="0">
                <a:solidFill>
                  <a:schemeClr val="tx1"/>
                </a:solidFill>
              </a:rPr>
              <a:t>해소를 위한 시스템 추가 개발 공수를 </a:t>
            </a:r>
            <a:r>
              <a:rPr lang="ko-KR" altLang="en-US" sz="1000" dirty="0" smtClean="0">
                <a:solidFill>
                  <a:schemeClr val="tx1"/>
                </a:solidFill>
              </a:rPr>
              <a:t>산정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-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제시된 검토 사항에 대한 추가 설명 및 추가 검토  사항이 있으면 별도의 파일로 작성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솔루션 기술 검토사항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목록</a:t>
            </a:r>
          </a:p>
          <a:p>
            <a:pPr>
              <a:spcAft>
                <a:spcPts val="60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제시된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 검토사항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별로 자사 솔루션의 기술특성을 검토하고 검토 내용을 기입</a:t>
            </a:r>
          </a:p>
          <a:p>
            <a:pPr>
              <a:spcAft>
                <a:spcPts val="600"/>
              </a:spcAft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별도 추가 설명자료가 필요할 경우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파일첨부란에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“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O”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표기 후 자료 제출</a:t>
            </a:r>
          </a:p>
          <a:p>
            <a:pPr>
              <a:spcAft>
                <a:spcPts val="600"/>
              </a:spcAft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솔루션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및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기본 정보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객관적인 내용으로 기입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추가 사항은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“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항목에 기입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131354" y="3151793"/>
            <a:ext cx="62965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5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idx="4294967295"/>
          </p:nvPr>
        </p:nvSpPr>
        <p:spPr>
          <a:xfrm>
            <a:off x="4992601" y="1092540"/>
            <a:ext cx="4057661" cy="3880899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요구사항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시나리오 검토 사항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검토 사항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기술 검토 사항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정보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별첨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준비사항 및 작성 관련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 smtClean="0"/>
              <a:t>1. </a:t>
            </a:r>
            <a:r>
              <a:rPr lang="en-US" altLang="ko-KR" spc="-100" dirty="0" err="1" smtClean="0"/>
              <a:t>PoC</a:t>
            </a:r>
            <a:r>
              <a:rPr lang="en-US" altLang="ko-KR" spc="-100" dirty="0" smtClean="0"/>
              <a:t> </a:t>
            </a:r>
            <a:r>
              <a:rPr lang="ko-KR" altLang="en-US" spc="-100" dirty="0" smtClean="0"/>
              <a:t>개요 </a:t>
            </a:r>
            <a:r>
              <a:rPr lang="en-US" altLang="ko-KR" spc="-100" dirty="0" smtClean="0"/>
              <a:t>– </a:t>
            </a:r>
            <a:r>
              <a:rPr lang="ko-KR" altLang="en-US" spc="-100" dirty="0" smtClean="0"/>
              <a:t>전체 수행 계획</a:t>
            </a:r>
            <a:endParaRPr lang="en-US" altLang="ko-KR" sz="2000" spc="-1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4243"/>
              </p:ext>
            </p:extLst>
          </p:nvPr>
        </p:nvGraphicFramePr>
        <p:xfrm>
          <a:off x="307152" y="1369748"/>
          <a:ext cx="9269624" cy="5008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556"/>
                <a:gridCol w="2759068"/>
                <a:gridCol w="2916000"/>
                <a:gridCol w="2592000"/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3" marR="7003" marT="7003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사전준비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3" marR="7003" marT="7003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솔루션 평가 실시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3" marR="7003" marT="7003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검증 및 선정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3" marR="7003" marT="7003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286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한화건설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003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0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0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0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솔루션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벤더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003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0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0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003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67"/>
          <p:cNvSpPr>
            <a:spLocks noChangeArrowheads="1"/>
          </p:cNvSpPr>
          <p:nvPr/>
        </p:nvSpPr>
        <p:spPr bwMode="gray">
          <a:xfrm>
            <a:off x="1781074" y="2190741"/>
            <a:ext cx="1584175" cy="316808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>
            <a:lvl1pPr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 err="1" smtClean="0">
                <a:latin typeface="맑은 고딕" pitchFamily="50" charset="-127"/>
                <a:ea typeface="맑은 고딕" pitchFamily="50" charset="-127"/>
              </a:rPr>
              <a:t>PoC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시나리오 정의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64122" y="2497403"/>
            <a:ext cx="2059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주요업무 프로세스 중심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데이터 흐름 및 기능</a:t>
            </a:r>
            <a:endParaRPr lang="ko-KR" altLang="en-US" sz="800" dirty="0">
              <a:latin typeface="+mn-ea"/>
            </a:endParaRPr>
          </a:p>
        </p:txBody>
      </p:sp>
      <p:sp>
        <p:nvSpPr>
          <p:cNvPr id="34" name="Rectangle 67"/>
          <p:cNvSpPr>
            <a:spLocks noChangeArrowheads="1"/>
          </p:cNvSpPr>
          <p:nvPr/>
        </p:nvSpPr>
        <p:spPr bwMode="gray">
          <a:xfrm>
            <a:off x="1781074" y="2938436"/>
            <a:ext cx="1584175" cy="316808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>
            <a:lvl1pPr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기능 요구사항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67"/>
          <p:cNvSpPr>
            <a:spLocks noChangeArrowheads="1"/>
          </p:cNvSpPr>
          <p:nvPr/>
        </p:nvSpPr>
        <p:spPr bwMode="gray">
          <a:xfrm>
            <a:off x="1781074" y="5117126"/>
            <a:ext cx="1584175" cy="316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/>
          <a:p>
            <a:pPr algn="ctr" eaLnBrk="0" fontAlgn="base" latinLnBrk="0" hangingPunct="0"/>
            <a:r>
              <a:rPr kumimoji="1"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업무 설명회</a:t>
            </a:r>
            <a:endParaRPr kumimoji="1"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67"/>
          <p:cNvSpPr>
            <a:spLocks noChangeArrowheads="1"/>
          </p:cNvSpPr>
          <p:nvPr/>
        </p:nvSpPr>
        <p:spPr bwMode="gray">
          <a:xfrm>
            <a:off x="1781074" y="5574666"/>
            <a:ext cx="1584175" cy="4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>
            <a:lvl1pPr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 err="1" smtClean="0">
                <a:latin typeface="맑은 고딕" pitchFamily="50" charset="-127"/>
                <a:ea typeface="맑은 고딕" pitchFamily="50" charset="-127"/>
              </a:rPr>
              <a:t>PoC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(Demo)</a:t>
            </a: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준비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67"/>
          <p:cNvSpPr>
            <a:spLocks noChangeArrowheads="1"/>
          </p:cNvSpPr>
          <p:nvPr/>
        </p:nvSpPr>
        <p:spPr bwMode="gray">
          <a:xfrm>
            <a:off x="4643730" y="2190741"/>
            <a:ext cx="1584175" cy="316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/>
          <a:p>
            <a:pPr algn="ctr" eaLnBrk="0" fontAlgn="base" latinLnBrk="0" hangingPunct="0"/>
            <a:r>
              <a:rPr kumimoji="1"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평가기준 </a:t>
            </a:r>
            <a:r>
              <a:rPr kumimoji="1"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수립 </a:t>
            </a:r>
            <a:r>
              <a:rPr kumimoji="1" lang="en-US" altLang="ko-KR" sz="9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9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가중치</a:t>
            </a:r>
            <a:r>
              <a:rPr kumimoji="1" lang="en-US" altLang="ko-KR" sz="9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586616" y="2497403"/>
            <a:ext cx="13464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기능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기술평가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9" name="Rectangle 67"/>
          <p:cNvSpPr>
            <a:spLocks noChangeArrowheads="1"/>
          </p:cNvSpPr>
          <p:nvPr/>
        </p:nvSpPr>
        <p:spPr bwMode="gray">
          <a:xfrm>
            <a:off x="4643729" y="2938436"/>
            <a:ext cx="1584175" cy="316808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>
            <a:lvl1pPr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평가위원 선정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86616" y="3236326"/>
            <a:ext cx="1623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컨설턴트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, TFT,</a:t>
            </a:r>
            <a:br>
              <a:rPr lang="en-US" altLang="ko-KR" sz="800" b="1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800" b="1" u="sng" dirty="0" smtClean="0">
                <a:solidFill>
                  <a:srgbClr val="000000"/>
                </a:solidFill>
                <a:latin typeface="+mn-ea"/>
              </a:rPr>
              <a:t>Working Group</a:t>
            </a:r>
            <a:endParaRPr lang="ko-KR" altLang="en-US" sz="800" b="1" u="sng" dirty="0">
              <a:latin typeface="+mn-ea"/>
            </a:endParaRPr>
          </a:p>
        </p:txBody>
      </p:sp>
      <p:sp>
        <p:nvSpPr>
          <p:cNvPr id="41" name="Rectangle 67"/>
          <p:cNvSpPr>
            <a:spLocks noChangeArrowheads="1"/>
          </p:cNvSpPr>
          <p:nvPr/>
        </p:nvSpPr>
        <p:spPr bwMode="gray">
          <a:xfrm>
            <a:off x="4643729" y="4032085"/>
            <a:ext cx="1584175" cy="316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>
            <a:lvl1pPr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솔루션 </a:t>
            </a:r>
            <a:r>
              <a:rPr lang="en-US" altLang="ko-KR" sz="1200" b="1" kern="0" dirty="0" err="1" smtClean="0">
                <a:latin typeface="맑은 고딕" pitchFamily="50" charset="-127"/>
                <a:ea typeface="맑은 고딕" pitchFamily="50" charset="-127"/>
              </a:rPr>
              <a:t>PoC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수행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67"/>
          <p:cNvSpPr>
            <a:spLocks noChangeArrowheads="1"/>
          </p:cNvSpPr>
          <p:nvPr/>
        </p:nvSpPr>
        <p:spPr bwMode="gray">
          <a:xfrm>
            <a:off x="4643728" y="5286984"/>
            <a:ext cx="1584175" cy="316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>
            <a:lvl1pPr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개발공수 산정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69807" y="5607055"/>
            <a:ext cx="15444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솔루션 기능 外 추가 기능</a:t>
            </a: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에 대해서 프로세스 </a:t>
            </a:r>
            <a:r>
              <a:rPr lang="en-US" altLang="ko-KR" sz="800" b="1" u="sng" dirty="0" smtClean="0">
                <a:solidFill>
                  <a:srgbClr val="000000"/>
                </a:solidFill>
                <a:latin typeface="+mn-ea"/>
              </a:rPr>
              <a:t>L3 </a:t>
            </a:r>
            <a:r>
              <a:rPr lang="ko-KR" altLang="en-US" sz="800" b="1" u="sng" dirty="0" smtClean="0">
                <a:solidFill>
                  <a:srgbClr val="000000"/>
                </a:solidFill>
                <a:latin typeface="+mn-ea"/>
              </a:rPr>
              <a:t>기준</a:t>
            </a:r>
            <a:r>
              <a:rPr lang="en-US" altLang="ko-KR" sz="800" b="1" u="sng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800" b="1" u="sng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으로 </a:t>
            </a:r>
            <a:r>
              <a:rPr lang="ko-KR" altLang="en-US" sz="800" b="1" u="sng" dirty="0" smtClean="0">
                <a:solidFill>
                  <a:srgbClr val="000000"/>
                </a:solidFill>
                <a:latin typeface="+mn-ea"/>
              </a:rPr>
              <a:t>설계</a:t>
            </a:r>
            <a:r>
              <a:rPr lang="en-US" altLang="ko-KR" sz="800" b="1" u="sng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800" b="1" u="sng" dirty="0" smtClean="0">
                <a:solidFill>
                  <a:srgbClr val="000000"/>
                </a:solidFill>
                <a:latin typeface="+mn-ea"/>
              </a:rPr>
              <a:t>개발 공수 산정</a:t>
            </a:r>
            <a:endParaRPr lang="ko-KR" altLang="en-US" sz="500" b="1" u="sng" dirty="0">
              <a:latin typeface="+mn-ea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gray">
          <a:xfrm>
            <a:off x="7487464" y="2190741"/>
            <a:ext cx="1584175" cy="316808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>
            <a:lvl1pPr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솔루션 적정성 검토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67"/>
          <p:cNvSpPr>
            <a:spLocks noChangeArrowheads="1"/>
          </p:cNvSpPr>
          <p:nvPr/>
        </p:nvSpPr>
        <p:spPr bwMode="gray">
          <a:xfrm>
            <a:off x="7484649" y="4032085"/>
            <a:ext cx="1584175" cy="316808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>
            <a:lvl1pPr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최종 솔루션 선정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67"/>
          <p:cNvSpPr>
            <a:spLocks noChangeArrowheads="1"/>
          </p:cNvSpPr>
          <p:nvPr/>
        </p:nvSpPr>
        <p:spPr bwMode="gray">
          <a:xfrm>
            <a:off x="7484648" y="5286984"/>
            <a:ext cx="1584175" cy="316808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18000" tIns="46800" rIns="18000" bIns="46800" anchor="ctr"/>
          <a:lstStyle>
            <a:lvl1pPr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결과 통보</a:t>
            </a:r>
            <a:endParaRPr lang="en-US" altLang="ko-KR" sz="12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67"/>
          <p:cNvSpPr>
            <a:spLocks noChangeArrowheads="1"/>
          </p:cNvSpPr>
          <p:nvPr/>
        </p:nvSpPr>
        <p:spPr bwMode="gray">
          <a:xfrm>
            <a:off x="1781074" y="4181419"/>
            <a:ext cx="1584175" cy="31680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18000" tIns="46800" rIns="18000" bIns="46800" anchor="ctr"/>
          <a:lstStyle>
            <a:lvl1pPr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RFP</a:t>
            </a:r>
            <a:r>
              <a:rPr lang="ko-KR" altLang="en-US" sz="1200" kern="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발송</a:t>
            </a:r>
            <a:endParaRPr lang="en-US" altLang="ko-KR" sz="1200" kern="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>
            <a:stCxn id="48" idx="2"/>
            <a:endCxn id="35" idx="0"/>
          </p:cNvCxnSpPr>
          <p:nvPr/>
        </p:nvCxnSpPr>
        <p:spPr>
          <a:xfrm>
            <a:off x="2573162" y="4498227"/>
            <a:ext cx="0" cy="61889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2" idx="1"/>
            <a:endCxn id="48" idx="1"/>
          </p:cNvCxnSpPr>
          <p:nvPr/>
        </p:nvCxnSpPr>
        <p:spPr>
          <a:xfrm rot="10800000" flipV="1">
            <a:off x="1781074" y="2349145"/>
            <a:ext cx="12700" cy="1990678"/>
          </a:xfrm>
          <a:prstGeom prst="bentConnector3">
            <a:avLst>
              <a:gd name="adj1" fmla="val 180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4" idx="3"/>
            <a:endCxn id="48" idx="3"/>
          </p:cNvCxnSpPr>
          <p:nvPr/>
        </p:nvCxnSpPr>
        <p:spPr>
          <a:xfrm>
            <a:off x="3365249" y="3096840"/>
            <a:ext cx="12700" cy="1242983"/>
          </a:xfrm>
          <a:prstGeom prst="bentConnector3">
            <a:avLst>
              <a:gd name="adj1" fmla="val 180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2"/>
            <a:endCxn id="36" idx="0"/>
          </p:cNvCxnSpPr>
          <p:nvPr/>
        </p:nvCxnSpPr>
        <p:spPr>
          <a:xfrm>
            <a:off x="2573162" y="5433934"/>
            <a:ext cx="0" cy="14073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6" idx="3"/>
            <a:endCxn id="41" idx="1"/>
          </p:cNvCxnSpPr>
          <p:nvPr/>
        </p:nvCxnSpPr>
        <p:spPr>
          <a:xfrm flipV="1">
            <a:off x="3365249" y="4190489"/>
            <a:ext cx="1278480" cy="1618177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1" idx="3"/>
            <a:endCxn id="45" idx="1"/>
          </p:cNvCxnSpPr>
          <p:nvPr/>
        </p:nvCxnSpPr>
        <p:spPr>
          <a:xfrm flipV="1">
            <a:off x="6227904" y="2349145"/>
            <a:ext cx="1259560" cy="1841344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3" idx="3"/>
            <a:endCxn id="45" idx="1"/>
          </p:cNvCxnSpPr>
          <p:nvPr/>
        </p:nvCxnSpPr>
        <p:spPr>
          <a:xfrm flipV="1">
            <a:off x="6227903" y="2349145"/>
            <a:ext cx="1259561" cy="309624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6" idx="2"/>
            <a:endCxn id="47" idx="0"/>
          </p:cNvCxnSpPr>
          <p:nvPr/>
        </p:nvCxnSpPr>
        <p:spPr>
          <a:xfrm flipH="1">
            <a:off x="8276736" y="4348893"/>
            <a:ext cx="1" cy="93809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5" idx="2"/>
            <a:endCxn id="46" idx="0"/>
          </p:cNvCxnSpPr>
          <p:nvPr/>
        </p:nvCxnSpPr>
        <p:spPr>
          <a:xfrm flipH="1">
            <a:off x="8276737" y="2507549"/>
            <a:ext cx="2815" cy="152453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253503" y="2497403"/>
            <a:ext cx="13464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기능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기술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가격</a:t>
            </a:r>
            <a:endParaRPr lang="ko-KR" altLang="en-US" sz="800" b="1" dirty="0">
              <a:latin typeface="+mn-ea"/>
            </a:endParaRPr>
          </a:p>
        </p:txBody>
      </p:sp>
      <p:cxnSp>
        <p:nvCxnSpPr>
          <p:cNvPr id="59" name="직선 화살표 연결선 58"/>
          <p:cNvCxnSpPr>
            <a:stCxn id="37" idx="2"/>
            <a:endCxn id="39" idx="0"/>
          </p:cNvCxnSpPr>
          <p:nvPr/>
        </p:nvCxnSpPr>
        <p:spPr>
          <a:xfrm flipH="1">
            <a:off x="5435817" y="2507549"/>
            <a:ext cx="1" cy="43088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1" idx="2"/>
            <a:endCxn id="43" idx="0"/>
          </p:cNvCxnSpPr>
          <p:nvPr/>
        </p:nvCxnSpPr>
        <p:spPr>
          <a:xfrm flipH="1">
            <a:off x="5435816" y="4348893"/>
            <a:ext cx="1" cy="93809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9" idx="2"/>
            <a:endCxn id="41" idx="0"/>
          </p:cNvCxnSpPr>
          <p:nvPr/>
        </p:nvCxnSpPr>
        <p:spPr>
          <a:xfrm>
            <a:off x="5435817" y="3255244"/>
            <a:ext cx="0" cy="77684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4122" y="3236326"/>
            <a:ext cx="2197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* To-BE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프로세스를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800" b="1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지원하는 기능 요건</a:t>
            </a: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→ </a:t>
            </a: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기능</a:t>
            </a: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프로세스체계도</a:t>
            </a: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기능요구사항</a:t>
            </a: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>      [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기술 </a:t>
            </a:r>
            <a:r>
              <a:rPr lang="ko-KR" altLang="en-US" sz="800" dirty="0" err="1" smtClean="0">
                <a:solidFill>
                  <a:srgbClr val="000000"/>
                </a:solidFill>
                <a:latin typeface="+mn-ea"/>
              </a:rPr>
              <a:t>아키텍쳐</a:t>
            </a: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>] To-BE </a:t>
            </a:r>
            <a:r>
              <a:rPr lang="ko-KR" altLang="en-US" sz="800" dirty="0" err="1" smtClean="0">
                <a:solidFill>
                  <a:srgbClr val="000000"/>
                </a:solidFill>
                <a:latin typeface="+mn-ea"/>
              </a:rPr>
              <a:t>아키텍쳐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 요건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63" name="꺾인 연결선 62"/>
          <p:cNvCxnSpPr>
            <a:stCxn id="35" idx="3"/>
            <a:endCxn id="37" idx="1"/>
          </p:cNvCxnSpPr>
          <p:nvPr/>
        </p:nvCxnSpPr>
        <p:spPr>
          <a:xfrm flipV="1">
            <a:off x="3365249" y="2349145"/>
            <a:ext cx="1278481" cy="2926385"/>
          </a:xfrm>
          <a:prstGeom prst="bentConnector3">
            <a:avLst>
              <a:gd name="adj1" fmla="val 47139"/>
            </a:avLst>
          </a:prstGeom>
          <a:ln w="63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804272" y="1970265"/>
            <a:ext cx="13464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(09/11)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804272" y="5092242"/>
            <a:ext cx="13464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미정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01728" y="1970265"/>
            <a:ext cx="13464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(08/23)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01728" y="2755783"/>
            <a:ext cx="13464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(08/23)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4272" y="3825010"/>
            <a:ext cx="13464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(09/20)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255513" y="5629217"/>
            <a:ext cx="1346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우선협상 대상 선정</a:t>
            </a: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800" dirty="0" smtClean="0">
                <a:solidFill>
                  <a:srgbClr val="000000"/>
                </a:solidFill>
                <a:latin typeface="+mn-ea"/>
              </a:rPr>
              <a:t>→ 협상 후 계약 체결</a:t>
            </a:r>
            <a:endParaRPr lang="ko-KR" altLang="en-US" sz="8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07678" y="4888318"/>
            <a:ext cx="13464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en-US" sz="800" b="1" dirty="0" err="1" smtClean="0">
                <a:solidFill>
                  <a:srgbClr val="000000"/>
                </a:solidFill>
                <a:latin typeface="+mn-ea"/>
              </a:rPr>
              <a:t>필요시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 자료제공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(PDF)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1" name="내용 개체 틀 5"/>
          <p:cNvSpPr txBox="1">
            <a:spLocks/>
          </p:cNvSpPr>
          <p:nvPr/>
        </p:nvSpPr>
        <p:spPr>
          <a:xfrm>
            <a:off x="329411" y="1063165"/>
            <a:ext cx="9257502" cy="30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ko-KR" altLang="en-US" sz="1400" spc="-70" dirty="0" smtClean="0">
                <a:latin typeface="맑은 고딕" panose="020B0503020000020004" pitchFamily="50" charset="-127"/>
              </a:rPr>
              <a:t>한화건설 내부 사정에 따라 일정 변경 가능</a:t>
            </a:r>
            <a:endParaRPr lang="ko-KR" altLang="en-US" sz="1400" spc="-7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3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 smtClean="0"/>
              <a:t>1. </a:t>
            </a:r>
            <a:r>
              <a:rPr lang="en-US" altLang="ko-KR" spc="-100" dirty="0" err="1" smtClean="0"/>
              <a:t>PoC</a:t>
            </a:r>
            <a:r>
              <a:rPr lang="en-US" altLang="ko-KR" spc="-100" dirty="0" smtClean="0"/>
              <a:t> </a:t>
            </a:r>
            <a:r>
              <a:rPr lang="ko-KR" altLang="en-US" spc="-100" dirty="0" smtClean="0"/>
              <a:t>개요 </a:t>
            </a:r>
            <a:r>
              <a:rPr lang="en-US" altLang="ko-KR" spc="-100" dirty="0" smtClean="0"/>
              <a:t>– </a:t>
            </a:r>
            <a:r>
              <a:rPr lang="en-US" altLang="ko-KR" spc="-100" dirty="0" err="1" smtClean="0"/>
              <a:t>PoC</a:t>
            </a:r>
            <a:r>
              <a:rPr lang="en-US" altLang="ko-KR" spc="-100" dirty="0" smtClean="0"/>
              <a:t> </a:t>
            </a:r>
            <a:r>
              <a:rPr lang="ko-KR" altLang="en-US" spc="-100" dirty="0" smtClean="0"/>
              <a:t>계획</a:t>
            </a:r>
            <a:endParaRPr lang="en-US" altLang="ko-KR" sz="2000" spc="-100" dirty="0"/>
          </a:p>
        </p:txBody>
      </p:sp>
      <p:sp>
        <p:nvSpPr>
          <p:cNvPr id="76" name="직사각형 75"/>
          <p:cNvSpPr/>
          <p:nvPr/>
        </p:nvSpPr>
        <p:spPr>
          <a:xfrm>
            <a:off x="319088" y="1027367"/>
            <a:ext cx="922974" cy="136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목적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50529" y="1027367"/>
            <a:ext cx="8129983" cy="136206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솔루션 도입 후보를 대상으로 한 솔루션 검토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주요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To-Be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기술아키텍처 설계 사항을 중심으로 한 솔루션 검토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솔루션에서 제공하지 못하는 기능에 대한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Gap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확인 및 분석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시스템 구축 시 </a:t>
            </a:r>
            <a:r>
              <a:rPr lang="ko-KR" altLang="en-US" sz="1100" b="1" dirty="0">
                <a:solidFill>
                  <a:schemeClr val="tx1"/>
                </a:solidFill>
              </a:rPr>
              <a:t>발생 가능한 이슈 및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문제점 사전 파악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1241111" y="1025371"/>
            <a:ext cx="834580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19088" y="2502540"/>
            <a:ext cx="922974" cy="12276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일정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0529" y="2502540"/>
            <a:ext cx="8129983" cy="12276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300"/>
              </a:spcBef>
            </a:pPr>
            <a:r>
              <a:rPr lang="ko-KR" altLang="en-US" sz="1100" b="1" dirty="0" smtClean="0">
                <a:solidFill>
                  <a:srgbClr val="FF0000"/>
                </a:solidFill>
              </a:rPr>
              <a:t>일정은 추 후 안내예정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(~9/19)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9088" y="3864000"/>
            <a:ext cx="922974" cy="2472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주요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수행</a:t>
            </a:r>
            <a:endParaRPr lang="en-US" altLang="ko-KR" sz="13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내용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50529" y="3864000"/>
            <a:ext cx="8129983" cy="24726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spcBef>
                <a:spcPts val="300"/>
              </a:spcBef>
            </a:pPr>
            <a:r>
              <a:rPr lang="en-US" altLang="ko-KR" sz="1100" b="1" dirty="0" smtClean="0">
                <a:solidFill>
                  <a:schemeClr val="tx1"/>
                </a:solidFill>
              </a:rPr>
              <a:t>1. 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소개 발표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100" dirty="0" smtClean="0">
                <a:solidFill>
                  <a:schemeClr val="tx1"/>
                </a:solidFill>
              </a:rPr>
              <a:t>          </a:t>
            </a:r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수행사</a:t>
            </a:r>
            <a:r>
              <a:rPr lang="ko-KR" altLang="en-US" sz="1100" dirty="0" smtClean="0">
                <a:solidFill>
                  <a:schemeClr val="tx1"/>
                </a:solidFill>
              </a:rPr>
              <a:t> 및 솔루션 소개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장단점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타 솔루션 대비 차별화 특징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적용 </a:t>
            </a:r>
            <a:r>
              <a:rPr lang="ko-KR" altLang="en-US" sz="1100" dirty="0" smtClean="0">
                <a:solidFill>
                  <a:schemeClr val="tx1"/>
                </a:solidFill>
              </a:rPr>
              <a:t>사례 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latinLnBrk="0">
              <a:spcBef>
                <a:spcPts val="300"/>
              </a:spcBef>
            </a:pPr>
            <a:endParaRPr lang="en-US" altLang="ko-KR" sz="1100" dirty="0">
              <a:solidFill>
                <a:schemeClr val="tx1"/>
              </a:solidFill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100" b="1" dirty="0">
                <a:solidFill>
                  <a:schemeClr val="tx1"/>
                </a:solidFill>
              </a:rPr>
              <a:t>2.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화면 시연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100" dirty="0" smtClean="0">
                <a:solidFill>
                  <a:schemeClr val="tx1"/>
                </a:solidFill>
              </a:rPr>
              <a:t>         - </a:t>
            </a:r>
            <a:r>
              <a:rPr lang="ko-KR" altLang="en-US" sz="1100" dirty="0" smtClean="0">
                <a:solidFill>
                  <a:schemeClr val="tx1"/>
                </a:solidFill>
              </a:rPr>
              <a:t>주어진 시나리오를 참조하여 주요 기능을 시연함 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시나리오를 참고하여 각 사별 테스트용 </a:t>
            </a:r>
            <a:r>
              <a:rPr lang="en-US" altLang="ko-KR" sz="1100" dirty="0" smtClean="0">
                <a:solidFill>
                  <a:schemeClr val="tx1"/>
                </a:solidFill>
              </a:rPr>
              <a:t>Data-Set</a:t>
            </a:r>
            <a:r>
              <a:rPr lang="ko-KR" altLang="en-US" sz="1100" dirty="0" smtClean="0">
                <a:solidFill>
                  <a:schemeClr val="tx1"/>
                </a:solidFill>
              </a:rPr>
              <a:t> 준비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latinLnBrk="0">
              <a:spcBef>
                <a:spcPts val="300"/>
              </a:spcBef>
            </a:pPr>
            <a:r>
              <a:rPr lang="en-US" altLang="ko-KR" sz="1100" dirty="0" smtClean="0">
                <a:solidFill>
                  <a:schemeClr val="tx1"/>
                </a:solidFill>
              </a:rPr>
              <a:t>         - </a:t>
            </a:r>
            <a:r>
              <a:rPr lang="ko-KR" altLang="en-US" sz="1100" dirty="0" smtClean="0">
                <a:solidFill>
                  <a:schemeClr val="tx1"/>
                </a:solidFill>
              </a:rPr>
              <a:t>시나리오와의 </a:t>
            </a:r>
            <a:r>
              <a:rPr lang="en-US" altLang="ko-KR" sz="1100" dirty="0" smtClean="0">
                <a:solidFill>
                  <a:schemeClr val="tx1"/>
                </a:solidFill>
              </a:rPr>
              <a:t>Gap</a:t>
            </a:r>
            <a:r>
              <a:rPr lang="ko-KR" altLang="en-US" sz="1100" dirty="0" smtClean="0">
                <a:solidFill>
                  <a:schemeClr val="tx1"/>
                </a:solidFill>
              </a:rPr>
              <a:t>이 있을 경우 이에 대한 설명 및 </a:t>
            </a:r>
            <a:r>
              <a:rPr lang="en-US" altLang="ko-KR" sz="1100" dirty="0" smtClean="0">
                <a:solidFill>
                  <a:schemeClr val="tx1"/>
                </a:solidFill>
              </a:rPr>
              <a:t>Customizing/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추가개발 방안 설명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latinLnBrk="0">
              <a:spcBef>
                <a:spcPts val="300"/>
              </a:spcBef>
            </a:pPr>
            <a:endParaRPr lang="en-US" altLang="ko-KR" sz="1100" dirty="0">
              <a:solidFill>
                <a:schemeClr val="tx1"/>
              </a:solidFill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100" b="1" dirty="0">
                <a:solidFill>
                  <a:schemeClr val="tx1"/>
                </a:solidFill>
              </a:rPr>
              <a:t>3.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질의 </a:t>
            </a:r>
            <a:r>
              <a:rPr lang="ko-KR" altLang="en-US" sz="1100" b="1" dirty="0">
                <a:solidFill>
                  <a:schemeClr val="tx1"/>
                </a:solidFill>
              </a:rPr>
              <a:t>응답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100" dirty="0" smtClean="0">
                <a:solidFill>
                  <a:schemeClr val="tx1"/>
                </a:solidFill>
              </a:rPr>
              <a:t>         - </a:t>
            </a:r>
            <a:r>
              <a:rPr lang="ko-KR" altLang="en-US" sz="1100" dirty="0" smtClean="0">
                <a:solidFill>
                  <a:schemeClr val="tx1"/>
                </a:solidFill>
              </a:rPr>
              <a:t>솔루션 평가자 중심 질의 응답 진행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latinLnBrk="0">
              <a:spcBef>
                <a:spcPts val="300"/>
              </a:spcBef>
            </a:pP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- </a:t>
            </a:r>
            <a:r>
              <a:rPr lang="ko-KR" altLang="en-US" sz="1100" dirty="0" smtClean="0">
                <a:solidFill>
                  <a:schemeClr val="tx1"/>
                </a:solidFill>
              </a:rPr>
              <a:t>평가자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한화건설 </a:t>
            </a:r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r>
              <a:rPr lang="ko-KR" altLang="en-US" sz="1100" dirty="0" smtClean="0">
                <a:solidFill>
                  <a:schemeClr val="tx1"/>
                </a:solidFill>
              </a:rPr>
              <a:t>기획팀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최소 </a:t>
            </a:r>
            <a:r>
              <a:rPr lang="en-US" altLang="ko-KR" sz="1100" dirty="0" smtClean="0">
                <a:solidFill>
                  <a:schemeClr val="tx1"/>
                </a:solidFill>
              </a:rPr>
              <a:t>2) / ITO(</a:t>
            </a:r>
            <a:r>
              <a:rPr lang="ko-KR" altLang="en-US" sz="1100" dirty="0" smtClean="0">
                <a:solidFill>
                  <a:schemeClr val="tx1"/>
                </a:solidFill>
              </a:rPr>
              <a:t>최소 </a:t>
            </a:r>
            <a:r>
              <a:rPr lang="en-US" altLang="ko-KR" sz="1100" dirty="0" smtClean="0">
                <a:solidFill>
                  <a:schemeClr val="tx1"/>
                </a:solidFill>
              </a:rPr>
              <a:t>2),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프로젝트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수행사</a:t>
            </a:r>
            <a:r>
              <a:rPr lang="ko-KR" altLang="en-US" sz="1100" dirty="0" smtClean="0">
                <a:solidFill>
                  <a:schemeClr val="tx1"/>
                </a:solidFill>
              </a:rPr>
              <a:t> 컨설턴트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최소 </a:t>
            </a:r>
            <a:r>
              <a:rPr lang="en-US" altLang="ko-KR" sz="1100" dirty="0" smtClean="0">
                <a:solidFill>
                  <a:schemeClr val="tx1"/>
                </a:solidFill>
              </a:rPr>
              <a:t>2)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241111" y="2438975"/>
            <a:ext cx="8345802" cy="2335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41111" y="3785409"/>
            <a:ext cx="8345802" cy="2335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241111" y="6418629"/>
            <a:ext cx="82210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/>
              <a:t>2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기본 요구사항</a:t>
            </a:r>
            <a:endParaRPr lang="en-US" altLang="ko-KR" sz="2000" spc="-100" dirty="0"/>
          </a:p>
        </p:txBody>
      </p:sp>
      <p:sp>
        <p:nvSpPr>
          <p:cNvPr id="76" name="직사각형 75"/>
          <p:cNvSpPr/>
          <p:nvPr/>
        </p:nvSpPr>
        <p:spPr>
          <a:xfrm>
            <a:off x="319088" y="1569749"/>
            <a:ext cx="922974" cy="136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사용자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50529" y="1569749"/>
            <a:ext cx="8129983" cy="136206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차세대 시스템 웹 브라우저 영역 담당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그리드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및 다양한 컴포넌트를 손쉽게 사용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대용량 데이터 화면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렌더링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처리에 대한 안정성 확보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빠른 개발 산출물에 대한 사용자 만족도 향상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1241111" y="1567753"/>
            <a:ext cx="834580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41111" y="2941756"/>
            <a:ext cx="8345802" cy="2335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9088" y="3894886"/>
            <a:ext cx="922974" cy="1362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</a:rPr>
              <a:t>개발자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0529" y="3894886"/>
            <a:ext cx="8129983" cy="136206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쉬운 레이아웃 및 컴포넌트 배치로 개발생산성 향상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오픈소스를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손쉽게 사용하여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확장성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용이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</a:rPr>
              <a:t>다양한 통신 프로토콜을 지원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7800" indent="-177800" latinLnBrk="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schemeClr val="tx1"/>
                </a:solidFill>
              </a:rPr>
              <a:t>CI/CD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활용하여 손쉬운 관리 및 배포 가능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241111" y="5266893"/>
            <a:ext cx="8345802" cy="2335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241111" y="3894886"/>
            <a:ext cx="834580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/>
              <a:t>3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시나리오 검토 사항 </a:t>
            </a:r>
            <a:r>
              <a:rPr lang="en-US" altLang="ko-KR" spc="-100" dirty="0" smtClean="0"/>
              <a:t>(1/4)</a:t>
            </a:r>
            <a:endParaRPr lang="en-US" altLang="ko-KR" sz="2000" spc="-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97730"/>
              </p:ext>
            </p:extLst>
          </p:nvPr>
        </p:nvGraphicFramePr>
        <p:xfrm>
          <a:off x="280082" y="1211344"/>
          <a:ext cx="9345836" cy="491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19"/>
                <a:gridCol w="1584040"/>
                <a:gridCol w="4256671"/>
                <a:gridCol w="2752706"/>
              </a:tblGrid>
              <a:tr h="48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</a:t>
                      </a:r>
                      <a:endParaRPr lang="en-US" altLang="ko-KR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 명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 상세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기능요구사항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661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 생산성 확인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None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특정 업무화면 레이아웃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구성 직접시연 한다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fontAlgn="ctr" latinLnBrk="1" hangingPunct="1">
                        <a:buNone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(Script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불필요 하며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배치만 시연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fontAlgn="ctr" latinLnBrk="1" hangingPunct="1">
                        <a:buNone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디자이너나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퍼블리셔가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아닌 개발자도 업무화면을 쉽게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작성할 수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있어야 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61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3rd Party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None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Library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적용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ctr" latinLnBrk="1" hangingPunct="1">
                        <a:buNone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Chart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적용</a:t>
                      </a:r>
                      <a:endParaRPr lang="en-US" altLang="ko-KR" sz="10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ctr" latinLnBrk="1" hangingPunct="1">
                        <a:buNone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외부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CSS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적용</a:t>
                      </a:r>
                      <a:endParaRPr lang="en-US" altLang="ko-KR" sz="10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 통신 포맷 변경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외부 연동 시 데이터 통신 포맷 변경이 원활한지 확인한다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*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가능여부 및 변경에 걸리는 공수 체크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*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변경하는 과정 직접 시연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* 공통영역의 어느 부분을 변경 해야 하며 배포방법 확인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개별화면도 변경방법 확인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ex) 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"header": {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}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,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"payload": {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</a:t>
                      </a:r>
                      <a:b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"data": {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"payload": {} 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변경</a:t>
                      </a:r>
                    </a:p>
                    <a:p>
                      <a:pPr marL="228600" indent="-228600" algn="l" defTabSz="914400" rtl="0" eaLnBrk="1" fontAlgn="ctr" latinLnBrk="1" hangingPunct="1">
                        <a:buAutoNum type="arabicPeriod"/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Tx/>
                        <a:buChar char="-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외부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라이이브러리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연동 방법이 간결하며 동작에 이상이 없어야 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fontAlgn="ctr" latinLnBrk="1" hangingPunct="1">
                        <a:buFontTx/>
                        <a:buChar char="-"/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buFontTx/>
                        <a:buChar char="-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통신포맷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변경이 원활해야 한다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1) JSON, XML …</a:t>
                      </a:r>
                    </a:p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2) Request Body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포맷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2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/>
              <a:t>3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시나리오 검토 사항 </a:t>
            </a:r>
            <a:r>
              <a:rPr lang="en-US" altLang="ko-KR" spc="-100" dirty="0" smtClean="0"/>
              <a:t>(2/4)</a:t>
            </a:r>
            <a:endParaRPr lang="en-US" altLang="ko-KR" sz="2000" spc="-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26808"/>
              </p:ext>
            </p:extLst>
          </p:nvPr>
        </p:nvGraphicFramePr>
        <p:xfrm>
          <a:off x="280082" y="1211344"/>
          <a:ext cx="9345836" cy="475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19"/>
                <a:gridCol w="1623641"/>
                <a:gridCol w="4217070"/>
                <a:gridCol w="2752706"/>
              </a:tblGrid>
              <a:tr h="48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</a:t>
                      </a:r>
                      <a:endParaRPr lang="en-US" altLang="ko-KR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 명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 상세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기능요구사항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661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그리드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기능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대용량 데이터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렌더링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처리 시연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그리드에서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 </a:t>
                      </a: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셀당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한글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자의 데이터를 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가정하여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속도 및 브라우저 </a:t>
                      </a: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렌더링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상태를 체크한다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그리드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 </a:t>
                      </a:r>
                      <a:r>
                        <a:rPr lang="ko-KR" altLang="en-US" sz="1000" b="1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그리드</a:t>
                      </a:r>
                      <a:r>
                        <a:rPr lang="ko-KR" altLang="en-US" sz="10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별도 구현 </a:t>
                      </a:r>
                      <a:r>
                        <a:rPr lang="ko-KR" altLang="en-US" sz="1000" b="1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그리드</a:t>
                      </a:r>
                      <a:r>
                        <a:rPr lang="ko-KR" altLang="en-US" sz="10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컬럼수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10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0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로우수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30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만개</a:t>
                      </a:r>
                      <a:endParaRPr lang="en-US" altLang="ko-KR" sz="10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셀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한글 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글자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Grid to Excel, Excel to Grid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대해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Copy &amp; Paste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확인</a:t>
                      </a:r>
                      <a:b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 CSS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포함</a:t>
                      </a:r>
                      <a:b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드래그한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멀티로우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멀티컬럼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가능여부</a:t>
                      </a:r>
                      <a:b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Ctrl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선택된 멀티 셀의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Copy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가능여부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buFontTx/>
                        <a:buChar char="-"/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 Excel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Import, Export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상태를 확인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buFontTx/>
                        <a:buChar char="-"/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다건의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셀에 대한 특정 수식 이벤트를 걸어 속도 및 결과값을 측정한다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- 10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로우에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대한 사칙연산 수행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사칙연산 외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Expression, if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 사용 가능 확인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마우스를 이용하여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그리드의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이동상태를 확인한다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라디로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달력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콤보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삽입가능여부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멀티헤더 지원 확인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셀병합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헤더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 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스타일 수정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셀 수식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텍스트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그리드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내 트리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동적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행추가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행삭제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기능제공여부 확인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buFontTx/>
                        <a:buChar char="-"/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렌더링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 백화현상이나 느림현상을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8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/>
              <a:t>3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시나리오 검토 사항 </a:t>
            </a:r>
            <a:r>
              <a:rPr lang="en-US" altLang="ko-KR" spc="-100" dirty="0" smtClean="0"/>
              <a:t>(3/4)</a:t>
            </a:r>
            <a:endParaRPr lang="en-US" altLang="ko-KR" sz="2000" spc="-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19943"/>
              </p:ext>
            </p:extLst>
          </p:nvPr>
        </p:nvGraphicFramePr>
        <p:xfrm>
          <a:off x="280082" y="1211344"/>
          <a:ext cx="9345836" cy="460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19"/>
                <a:gridCol w="1623641"/>
                <a:gridCol w="4217070"/>
                <a:gridCol w="2752706"/>
              </a:tblGrid>
              <a:tr h="48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</a:t>
                      </a:r>
                      <a:endParaRPr lang="en-US" altLang="ko-KR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 명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 상세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기능요구사항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661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 컴포넌트 지원여부 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레이아웃은 자율로 함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Edit/ Mask Edit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Combo Box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Radio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Box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 Box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Button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 업로드</a:t>
                      </a:r>
                      <a:endParaRPr lang="en-US" altLang="ko-KR" sz="10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Chart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Editor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테이블 레이아웃</a:t>
                      </a:r>
                      <a:endParaRPr lang="en-US" altLang="ko-KR" sz="10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컴포넌트 동적 추가</a:t>
                      </a:r>
                      <a:endParaRPr lang="en-US" altLang="ko-KR" sz="10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단축키</a:t>
                      </a:r>
                    </a:p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기능제공여부 확인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0694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성능 확인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반응형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웹 지원 확인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특정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화면의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컴포넌트를 </a:t>
                      </a: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리사이징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가능하도록 구현 후 브라우저를 </a:t>
                      </a: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리사이즈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할 때 컴포넌트도 적절하게 </a:t>
                      </a: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리사이징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및 컴포넌트 이동이 되지 체크한다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ctr" latinLnBrk="1" hangingPunct="1"/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다국어 처리 기능 확인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각사에서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기능표에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제시한 다국어 지원 요소에 대해 검증한다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스크롤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가능 및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백화현상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깜빡임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속도를 확인한다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ctr" latinLnBrk="1" hangingPunct="1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발생시 백화현상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깜빡임이 없어야 하고 컴포넌트 움직임이 자연스러워야 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ctr" latinLnBrk="1" hangingPunct="1"/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다국어 처리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언어에 따른 컴포넌트 사이즈 제어 가능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언어에 따른 좌측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우측 배치 가능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아랍어는 우측부터 채워짐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3)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 메타정보 관리가 가능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3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2"/>
          <p:cNvSpPr>
            <a:spLocks noGrp="1"/>
          </p:cNvSpPr>
          <p:nvPr>
            <p:ph type="title"/>
          </p:nvPr>
        </p:nvSpPr>
        <p:spPr>
          <a:xfrm>
            <a:off x="218636" y="260920"/>
            <a:ext cx="8850188" cy="461665"/>
          </a:xfrm>
        </p:spPr>
        <p:txBody>
          <a:bodyPr/>
          <a:lstStyle/>
          <a:p>
            <a:r>
              <a:rPr lang="en-US" altLang="ko-KR" spc="-100" dirty="0"/>
              <a:t>3</a:t>
            </a:r>
            <a:r>
              <a:rPr lang="en-US" altLang="ko-KR" spc="-100" dirty="0" smtClean="0"/>
              <a:t>. </a:t>
            </a:r>
            <a:r>
              <a:rPr lang="ko-KR" altLang="en-US" spc="-100" dirty="0" smtClean="0"/>
              <a:t>시나리오 검토 사항 </a:t>
            </a:r>
            <a:r>
              <a:rPr lang="en-US" altLang="ko-KR" spc="-100" smtClean="0"/>
              <a:t>(4/4</a:t>
            </a:r>
            <a:r>
              <a:rPr lang="en-US" altLang="ko-KR" spc="-100" dirty="0" smtClean="0"/>
              <a:t>)</a:t>
            </a:r>
            <a:endParaRPr lang="en-US" altLang="ko-KR" sz="2000" spc="-1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47145"/>
              </p:ext>
            </p:extLst>
          </p:nvPr>
        </p:nvGraphicFramePr>
        <p:xfrm>
          <a:off x="280082" y="1211344"/>
          <a:ext cx="9345836" cy="216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19"/>
                <a:gridCol w="1623641"/>
                <a:gridCol w="4217070"/>
                <a:gridCol w="2752706"/>
              </a:tblGrid>
              <a:tr h="48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</a:t>
                      </a:r>
                      <a:endParaRPr lang="en-US" altLang="ko-KR" sz="10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 명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 상세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기능요구사항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661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 처리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그리드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내 전체 정렬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다중컬럼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데이터 정렬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합계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 필터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 순번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다중컬럼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데이터 필터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buFontTx/>
                        <a:buNone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기능제공여부 확인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0694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Validation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필수입력 체크</a:t>
                      </a:r>
                      <a:endParaRPr lang="en-US" altLang="ko-KR" sz="10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-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길이 제한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950" marR="4950" marT="495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splayHasUniqueRoleAssign xmlns="http://schemas.microsoft.com/sharepoint/v3">false</DisplayHasUniqueRoleAssig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329CA74751446ACAA131A3DA40EE0" ma:contentTypeVersion="2" ma:contentTypeDescription="Create a new document." ma:contentTypeScope="" ma:versionID="fd4def811edea75f31753296eace8c84">
  <xsd:schema xmlns:xsd="http://www.w3.org/2001/XMLSchema" xmlns:xs="http://www.w3.org/2001/XMLSchema" xmlns:p="http://schemas.microsoft.com/office/2006/metadata/properties" xmlns:ns1="http://schemas.microsoft.com/sharepoint/v3" xmlns:ns2="89475096-7c7c-4e39-b478-af0852e11ad9" targetNamespace="http://schemas.microsoft.com/office/2006/metadata/properties" ma:root="true" ma:fieldsID="d7f909d9a73b719e8db68730164a51f3" ns1:_="" ns2:_="">
    <xsd:import namespace="http://schemas.microsoft.com/sharepoint/v3"/>
    <xsd:import namespace="89475096-7c7c-4e39-b478-af0852e11ad9"/>
    <xsd:element name="properties">
      <xsd:complexType>
        <xsd:sequence>
          <xsd:element name="documentManagement">
            <xsd:complexType>
              <xsd:all>
                <xsd:element ref="ns1:DisplayHasUniqueRoleAssign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isplayHasUniqueRoleAssign" ma:index="8" nillable="true" ma:displayName="sec." ma:default="FALSE" ma:hidden="true" ma:internalName="DisplayHasUniqueRoleAssign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475096-7c7c-4e39-b478-af0852e11ad9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56C1E8-085E-4C78-93A4-DECF8FC487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1091B3-6FA2-4F36-98C2-B0BF0EEE807E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89475096-7c7c-4e39-b478-af0852e11ad9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CFE1AA-63AA-466C-AF45-4FF8A8CAEC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9475096-7c7c-4e39-b478-af0852e11a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22610</TotalTime>
  <Words>1662</Words>
  <Application>Microsoft Office PowerPoint</Application>
  <PresentationFormat>A4 용지(210x297mm)</PresentationFormat>
  <Paragraphs>354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1. PoC 개요 – 전체 수행 계획</vt:lpstr>
      <vt:lpstr>1. PoC 개요 – PoC 계획</vt:lpstr>
      <vt:lpstr>2. 기본 요구사항</vt:lpstr>
      <vt:lpstr>3. 시나리오 검토 사항 (1/4)</vt:lpstr>
      <vt:lpstr>3. 시나리오 검토 사항 (2/4)</vt:lpstr>
      <vt:lpstr>3. 시나리오 검토 사항 (3/4)</vt:lpstr>
      <vt:lpstr>3. 시나리오 검토 사항 (4/4)</vt:lpstr>
      <vt:lpstr>4. 기능 검토 사항 (1/2)</vt:lpstr>
      <vt:lpstr>4. 기능 검토 사항 (1/2)</vt:lpstr>
      <vt:lpstr>5. 기술 검토 사항 1/2 (솔루션 공통)</vt:lpstr>
      <vt:lpstr>5. 기술 검토 사항 2/2 (솔루션 공통)</vt:lpstr>
      <vt:lpstr>6. 기본 정보</vt:lpstr>
      <vt:lpstr>#별첨. 준비 사항 및 작성 관련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PEARL.W.PARK</dc:creator>
  <cp:lastModifiedBy>남궁동석(Namgung Dongsuk)</cp:lastModifiedBy>
  <cp:revision>1196</cp:revision>
  <cp:lastPrinted>2019-08-27T00:49:54Z</cp:lastPrinted>
  <dcterms:created xsi:type="dcterms:W3CDTF">2017-06-27T06:45:30Z</dcterms:created>
  <dcterms:modified xsi:type="dcterms:W3CDTF">2019-09-03T23:11:51Z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C:\mySingle\TEMP\현대건설기계_문서Template.pptx</vt:lpwstr>
  </property>
  <property fmtid="{D5CDD505-2E9C-101B-9397-08002B2CF9AE}" pid="4" name="ContentTypeId">
    <vt:lpwstr>0x01010044F329CA74751446ACAA131A3DA40EE0</vt:lpwstr>
  </property>
  <property fmtid="{5C58129F-E5B8-477A-9B38-B3E54BFA04C8}" pid="2">
    <vt:lpwstr>EC3F387A6AED635687359430360E020B8A087CEBE59F6F0F00E3CFB382AF53E9</vt:lpwstr>
  </property>
</Properties>
</file>