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308" r:id="rId2"/>
    <p:sldId id="2306" r:id="rId3"/>
    <p:sldId id="2309" r:id="rId4"/>
    <p:sldId id="2326" r:id="rId5"/>
    <p:sldId id="2327" r:id="rId6"/>
    <p:sldId id="2328" r:id="rId7"/>
    <p:sldId id="2329" r:id="rId8"/>
    <p:sldId id="233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93750" autoAdjust="0"/>
  </p:normalViewPr>
  <p:slideViewPr>
    <p:cSldViewPr snapToGrid="0" snapToObjects="1">
      <p:cViewPr varScale="1">
        <p:scale>
          <a:sx n="34" d="100"/>
          <a:sy n="34" d="100"/>
        </p:scale>
        <p:origin x="582" y="90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9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06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8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6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6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81" r:id="rId2"/>
    <p:sldLayoutId id="2147483982" r:id="rId3"/>
    <p:sldLayoutId id="2147484006" r:id="rId4"/>
    <p:sldLayoutId id="2147484119" r:id="rId5"/>
    <p:sldLayoutId id="2147484123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73766" y="3789702"/>
            <a:ext cx="8650638" cy="4289508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ru-RU" sz="160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Основы</a:t>
            </a:r>
          </a:p>
          <a:p>
            <a:pPr algn="ctr">
              <a:lnSpc>
                <a:spcPts val="16700"/>
              </a:lnSpc>
            </a:pPr>
            <a:r>
              <a:rPr lang="en-US" sz="160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html + </a:t>
            </a:r>
            <a:r>
              <a:rPr lang="en-US" sz="16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css</a:t>
            </a:r>
            <a:endParaRPr lang="en-US" sz="16000" dirty="0">
              <a:solidFill>
                <a:schemeClr val="tx2">
                  <a:lumMod val="95000"/>
                  <a:lumOff val="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0948773" y="8043120"/>
            <a:ext cx="2480103" cy="18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Атрибуты</a:t>
            </a:r>
          </a:p>
          <a:p>
            <a:pPr algn="ctr" defTabSz="4572000">
              <a:lnSpc>
                <a:spcPts val="7400"/>
              </a:lnSpc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Урок 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Montserrat Light" charset="0"/>
              <a:ea typeface="Montserrat Light" charset="0"/>
              <a:cs typeface="Montserrat Light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19312" y="1400848"/>
            <a:ext cx="10339026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Что такое атрибут?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9229725" y="2446904"/>
            <a:ext cx="56864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57965F-3B3A-447D-9369-E2EEC820FB99}"/>
              </a:ext>
            </a:extLst>
          </p:cNvPr>
          <p:cNvSpPr/>
          <p:nvPr/>
        </p:nvSpPr>
        <p:spPr>
          <a:xfrm>
            <a:off x="1293812" y="2966921"/>
            <a:ext cx="200570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chemeClr val="tx2"/>
                </a:solidFill>
              </a:rPr>
              <a:t>Атрибуты</a:t>
            </a:r>
            <a:r>
              <a:rPr lang="ru-RU" sz="5400" dirty="0">
                <a:solidFill>
                  <a:schemeClr val="tx2"/>
                </a:solidFill>
              </a:rPr>
              <a:t> – это свойства, дающие дополнительные возможности форматирования текста. Они записываются в виде сочетания: имя атрибута</a:t>
            </a:r>
            <a:r>
              <a:rPr lang="en-US" sz="5400" dirty="0">
                <a:solidFill>
                  <a:schemeClr val="tx2"/>
                </a:solidFill>
              </a:rPr>
              <a:t>=</a:t>
            </a:r>
            <a:r>
              <a:rPr lang="ru-RU" sz="5400" dirty="0">
                <a:solidFill>
                  <a:schemeClr val="tx2"/>
                </a:solidFill>
              </a:rPr>
              <a:t>значение, причём текстовые значения заключаются в кавычки.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12C73D-51F3-44FB-B8F1-D9B9F7195A86}"/>
              </a:ext>
            </a:extLst>
          </p:cNvPr>
          <p:cNvSpPr/>
          <p:nvPr/>
        </p:nvSpPr>
        <p:spPr>
          <a:xfrm>
            <a:off x="1293812" y="7481706"/>
            <a:ext cx="12188825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</a:rPr>
              <a:t>Пример</a:t>
            </a:r>
          </a:p>
          <a:p>
            <a:r>
              <a:rPr lang="en-US" dirty="0">
                <a:solidFill>
                  <a:schemeClr val="tx2"/>
                </a:solidFill>
              </a:rPr>
              <a:t>&lt;p align = “center”&gt;</a:t>
            </a:r>
            <a:r>
              <a:rPr lang="ru-RU" dirty="0">
                <a:solidFill>
                  <a:schemeClr val="tx2"/>
                </a:solidFill>
              </a:rPr>
              <a:t>Абзац</a:t>
            </a:r>
            <a:r>
              <a:rPr lang="en-US" dirty="0">
                <a:solidFill>
                  <a:schemeClr val="tx2"/>
                </a:solidFill>
              </a:rPr>
              <a:t>&lt;p&gt;</a:t>
            </a:r>
            <a:r>
              <a:rPr lang="ru-RU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66386" y="1372946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Вставка изображений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8836441" y="2419002"/>
            <a:ext cx="7158792" cy="279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E12C1F4-F7C3-42F7-B971-618E70ED3A1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999" y="9441062"/>
            <a:ext cx="3168563" cy="316856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EC0785-F3BB-464F-B7DF-5222C354B8B6}"/>
              </a:ext>
            </a:extLst>
          </p:cNvPr>
          <p:cNvSpPr/>
          <p:nvPr/>
        </p:nvSpPr>
        <p:spPr>
          <a:xfrm>
            <a:off x="2122488" y="3437156"/>
            <a:ext cx="19594512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935"/>
              </a:spcAft>
            </a:pPr>
            <a:r>
              <a:rPr lang="ru-RU" sz="5400" dirty="0">
                <a:solidFill>
                  <a:schemeClr val="tx2"/>
                </a:solidFill>
                <a:ea typeface="Times New Roman" panose="02020603050405020304" pitchFamily="18" charset="0"/>
              </a:rPr>
              <a:t>Тег</a:t>
            </a:r>
            <a:r>
              <a:rPr lang="ru-RU" sz="5400" b="1" dirty="0">
                <a:solidFill>
                  <a:srgbClr val="243238"/>
                </a:solidFill>
                <a:ea typeface="Times New Roman" panose="02020603050405020304" pitchFamily="18" charset="0"/>
              </a:rPr>
              <a:t> &lt;</a:t>
            </a:r>
            <a:r>
              <a:rPr lang="ru-RU" sz="5400" b="1" dirty="0" err="1">
                <a:solidFill>
                  <a:srgbClr val="243238"/>
                </a:solidFill>
                <a:ea typeface="Times New Roman" panose="02020603050405020304" pitchFamily="18" charset="0"/>
              </a:rPr>
              <a:t>img</a:t>
            </a:r>
            <a:r>
              <a:rPr lang="ru-RU" sz="5400" b="1" dirty="0">
                <a:solidFill>
                  <a:srgbClr val="243238"/>
                </a:solidFill>
                <a:ea typeface="Times New Roman" panose="02020603050405020304" pitchFamily="18" charset="0"/>
              </a:rPr>
              <a:t> </a:t>
            </a:r>
            <a:r>
              <a:rPr lang="ru-RU" sz="5400" b="1" dirty="0" err="1">
                <a:solidFill>
                  <a:srgbClr val="243238"/>
                </a:solidFill>
                <a:ea typeface="Times New Roman" panose="02020603050405020304" pitchFamily="18" charset="0"/>
              </a:rPr>
              <a:t>scr</a:t>
            </a:r>
            <a:r>
              <a:rPr lang="ru-RU" sz="5400" b="1" dirty="0">
                <a:solidFill>
                  <a:srgbClr val="243238"/>
                </a:solidFill>
                <a:ea typeface="Times New Roman" panose="02020603050405020304" pitchFamily="18" charset="0"/>
              </a:rPr>
              <a:t>='…'&gt;</a:t>
            </a:r>
            <a:endParaRPr lang="en-US" sz="5400" b="1" dirty="0">
              <a:solidFill>
                <a:srgbClr val="243238"/>
              </a:solidFill>
              <a:ea typeface="Times New Roman" panose="02020603050405020304" pitchFamily="18" charset="0"/>
            </a:endParaRPr>
          </a:p>
          <a:p>
            <a:pPr algn="just">
              <a:spcAft>
                <a:spcPts val="935"/>
              </a:spcAft>
            </a:pPr>
            <a:r>
              <a:rPr lang="ru-RU" sz="5400" dirty="0">
                <a:solidFill>
                  <a:srgbClr val="000000"/>
                </a:solidFill>
                <a:ea typeface="Times New Roman" panose="02020603050405020304" pitchFamily="18" charset="0"/>
              </a:rPr>
              <a:t>Атрибут </a:t>
            </a:r>
            <a:r>
              <a:rPr lang="ru-RU" sz="5400" dirty="0" err="1">
                <a:solidFill>
                  <a:srgbClr val="B61039"/>
                </a:solidFill>
                <a:ea typeface="Times New Roman" panose="02020603050405020304" pitchFamily="18" charset="0"/>
              </a:rPr>
              <a:t>src</a:t>
            </a:r>
            <a:r>
              <a:rPr lang="ru-RU" sz="5400" dirty="0">
                <a:solidFill>
                  <a:srgbClr val="000000"/>
                </a:solidFill>
                <a:ea typeface="Times New Roman" panose="02020603050405020304" pitchFamily="18" charset="0"/>
              </a:rPr>
              <a:t> определяет </a:t>
            </a:r>
            <a:r>
              <a:rPr lang="ru-RU" sz="5400" i="1" dirty="0">
                <a:solidFill>
                  <a:srgbClr val="000000"/>
                </a:solidFill>
                <a:ea typeface="Times New Roman" panose="02020603050405020304" pitchFamily="18" charset="0"/>
              </a:rPr>
              <a:t>путь</a:t>
            </a:r>
            <a:r>
              <a:rPr lang="ru-RU" sz="5400" dirty="0">
                <a:solidFill>
                  <a:srgbClr val="000000"/>
                </a:solidFill>
                <a:ea typeface="Times New Roman" panose="02020603050405020304" pitchFamily="18" charset="0"/>
              </a:rPr>
              <a:t> к графическому файлу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56A899D-2AB0-42E5-90A7-B779FC80C3C9}"/>
              </a:ext>
            </a:extLst>
          </p:cNvPr>
          <p:cNvSpPr/>
          <p:nvPr/>
        </p:nvSpPr>
        <p:spPr>
          <a:xfrm>
            <a:off x="2122488" y="5965519"/>
            <a:ext cx="8021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935"/>
              </a:spcAft>
            </a:pPr>
            <a:r>
              <a:rPr lang="ru-RU" sz="5400" dirty="0">
                <a:solidFill>
                  <a:schemeClr val="tx2"/>
                </a:solidFill>
                <a:ea typeface="Times New Roman" panose="02020603050405020304" pitchFamily="18" charset="0"/>
              </a:rPr>
              <a:t>Форматы изображений: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63CED3-5256-448E-A20C-25EC4BA760F2}"/>
              </a:ext>
            </a:extLst>
          </p:cNvPr>
          <p:cNvSpPr/>
          <p:nvPr/>
        </p:nvSpPr>
        <p:spPr>
          <a:xfrm>
            <a:off x="2122488" y="7547469"/>
            <a:ext cx="45707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sz="4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*.</a:t>
            </a:r>
            <a:r>
              <a:rPr lang="ru-RU" sz="44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gif</a:t>
            </a:r>
            <a:endParaRPr lang="ru-RU" sz="4400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ru-RU" sz="4400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sz="4400" dirty="0">
                <a:solidFill>
                  <a:schemeClr val="tx2"/>
                </a:solidFill>
              </a:rPr>
              <a:t>*.</a:t>
            </a:r>
            <a:r>
              <a:rPr lang="ru-RU" sz="4400" dirty="0" err="1">
                <a:solidFill>
                  <a:schemeClr val="tx2"/>
                </a:solidFill>
              </a:rPr>
              <a:t>png</a:t>
            </a:r>
            <a:r>
              <a:rPr lang="ru-RU" sz="4400" dirty="0">
                <a:solidFill>
                  <a:schemeClr val="tx2"/>
                </a:solidFill>
              </a:rPr>
              <a:t> 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ru-RU" sz="4400" dirty="0">
              <a:solidFill>
                <a:schemeClr val="tx2"/>
              </a:solidFill>
            </a:endParaRP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ru-RU" sz="4400" dirty="0">
                <a:solidFill>
                  <a:schemeClr val="tx2"/>
                </a:solidFill>
              </a:rPr>
              <a:t>*.</a:t>
            </a:r>
            <a:r>
              <a:rPr lang="ru-RU" sz="4400" dirty="0" err="1">
                <a:solidFill>
                  <a:schemeClr val="tx2"/>
                </a:solidFill>
              </a:rPr>
              <a:t>jpg</a:t>
            </a:r>
            <a:endParaRPr lang="ru-RU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466" y="1261511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Вставка изображений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35466" y="2446904"/>
            <a:ext cx="7158792" cy="279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561600-3D16-4E8E-B8CC-EB3BC1701F97}"/>
              </a:ext>
            </a:extLst>
          </p:cNvPr>
          <p:cNvSpPr/>
          <p:nvPr/>
        </p:nvSpPr>
        <p:spPr>
          <a:xfrm>
            <a:off x="1255405" y="3154021"/>
            <a:ext cx="10621962" cy="774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935"/>
              </a:spcAft>
            </a:pPr>
            <a:r>
              <a:rPr lang="ru-RU" sz="4000" b="1" i="1">
                <a:solidFill>
                  <a:srgbClr val="2432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</a:t>
            </a:r>
            <a:r>
              <a:rPr lang="en-US" sz="4000" b="1" i="1">
                <a:solidFill>
                  <a:srgbClr val="2432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</a:t>
            </a:r>
            <a:r>
              <a:rPr lang="ru-RU" sz="4000" b="1" i="1">
                <a:solidFill>
                  <a:srgbClr val="24323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endParaRPr lang="ru-RU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ru-RU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ru-RU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="utf-8"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  <a:r>
              <a:rPr lang="ru-RU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Мои рисунки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  <a:endParaRPr lang="ru-RU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ru-RU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ru-RU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="путь к  изображению"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ru-RU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="описание изображения"</a:t>
            </a:r>
            <a:r>
              <a:rPr lang="ru-RU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ru-RU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935"/>
              </a:spcAft>
            </a:pPr>
            <a:r>
              <a:rPr lang="ru-RU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&lt;/html&gt;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D964B3-4368-4EA5-A667-161FDC17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1709" y="1261511"/>
            <a:ext cx="9166225" cy="83189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4D54F0-7F49-4CAA-B7DD-3C886F8C2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554" y="3551503"/>
            <a:ext cx="13119462" cy="735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33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6935" y="1261511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Фон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35466" y="2446904"/>
            <a:ext cx="167915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0B31E5-AC66-4F63-9252-A04794AFA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35" y="2874827"/>
            <a:ext cx="9227166" cy="84933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F25948-E8FF-4DB7-B32F-9184D6561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78"/>
          <a:stretch/>
        </p:blipFill>
        <p:spPr>
          <a:xfrm>
            <a:off x="11003296" y="3480526"/>
            <a:ext cx="12657419" cy="67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4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6935" y="1261511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Задание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35466" y="2446904"/>
            <a:ext cx="32222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C9DD35-E0D2-4E42-BE3E-4F2F5437B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35" y="3008812"/>
            <a:ext cx="16599516" cy="95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3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6935" y="1261511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Ссылки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35466" y="2446904"/>
            <a:ext cx="32222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FFC9C5-D940-4D33-A436-280CC68AD67B}"/>
              </a:ext>
            </a:extLst>
          </p:cNvPr>
          <p:cNvSpPr/>
          <p:nvPr/>
        </p:nvSpPr>
        <p:spPr>
          <a:xfrm>
            <a:off x="716935" y="4515933"/>
            <a:ext cx="13970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&lt;a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="</a:t>
            </a:r>
            <a:r>
              <a:rPr lang="en-US" sz="5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https://www.google.ru/"&gt;</a:t>
            </a:r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Google &lt;/a&gt;</a:t>
            </a:r>
            <a:endParaRPr lang="ru-RU" sz="5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1ED755-4168-413D-BB37-E67B4DE37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551" y="3970581"/>
            <a:ext cx="1870075" cy="18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2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6935" y="1261511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Задание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35466" y="2446904"/>
            <a:ext cx="32222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B2D94F-E480-4D56-BDF1-B4F9E1BA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35" y="3115355"/>
            <a:ext cx="17003713" cy="98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33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34750</TotalTime>
  <Words>116</Words>
  <Application>Microsoft Office PowerPoint</Application>
  <PresentationFormat>Произвольный</PresentationFormat>
  <Paragraphs>42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Lato Light</vt:lpstr>
      <vt:lpstr>Montserrat</vt:lpstr>
      <vt:lpstr>Montserrat Hairline</vt:lpstr>
      <vt:lpstr>Montserrat Light</vt:lpstr>
      <vt:lpstr>Source Sans Pro Light</vt:lpstr>
      <vt:lpstr>Times New Roman</vt:lpstr>
      <vt:lpstr>Wingdings</vt:lpstr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Аня Флегантова</dc:creator>
  <cp:keywords/>
  <dc:description/>
  <cp:lastModifiedBy>Аня Флегантова</cp:lastModifiedBy>
  <cp:revision>6353</cp:revision>
  <dcterms:created xsi:type="dcterms:W3CDTF">2014-11-12T21:47:38Z</dcterms:created>
  <dcterms:modified xsi:type="dcterms:W3CDTF">2019-09-20T11:22:31Z</dcterms:modified>
  <cp:category/>
</cp:coreProperties>
</file>