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1" r:id="rId7"/>
    <p:sldId id="26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1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o" initials="d" lastIdx="1" clrIdx="0">
    <p:extLst>
      <p:ext uri="{19B8F6BF-5375-455C-9EA6-DF929625EA0E}">
        <p15:presenceInfo xmlns:p15="http://schemas.microsoft.com/office/powerpoint/2012/main" userId="d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66" autoAdjust="0"/>
  </p:normalViewPr>
  <p:slideViewPr>
    <p:cSldViewPr snapToGrid="0">
      <p:cViewPr varScale="1">
        <p:scale>
          <a:sx n="38" d="100"/>
          <a:sy n="38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8FAD7-D6C0-4BBC-812B-14C72245A2BE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77FC1-2741-4516-B4E0-51E054C38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77FC1-2741-4516-B4E0-51E054C3820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49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17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0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10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97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631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783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1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47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46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2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0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1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3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98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7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A8A7-C767-4646-94F4-276F8C38575F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59574" y="1579344"/>
            <a:ext cx="7766936" cy="1646302"/>
          </a:xfrm>
        </p:spPr>
        <p:txBody>
          <a:bodyPr/>
          <a:lstStyle/>
          <a:p>
            <a:r>
              <a:rPr lang="ru-RU" dirty="0" smtClean="0"/>
              <a:t>Веб-разработка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12842" y="3225646"/>
            <a:ext cx="7766936" cy="1096899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Основы языка программирования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6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  <a:noFill/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FFC000"/>
                </a:solidFill>
              </a:rPr>
              <a:t>Переменные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ru-RU" sz="4000" b="1" dirty="0" smtClean="0"/>
              <a:t>Переменная</a:t>
            </a:r>
            <a:r>
              <a:rPr lang="ru-RU" sz="4000" dirty="0" smtClean="0"/>
              <a:t> </a:t>
            </a:r>
            <a:r>
              <a:rPr lang="ru-RU" sz="4000" dirty="0"/>
              <a:t>- это такой объект, который может хранить внутри себя различные данные, например, строки или числа. </a:t>
            </a:r>
          </a:p>
          <a:p>
            <a:r>
              <a:rPr lang="ru-RU" sz="4000" b="1" dirty="0"/>
              <a:t>Имя переменной</a:t>
            </a:r>
            <a:r>
              <a:rPr lang="ru-RU" sz="4000" dirty="0"/>
              <a:t> должно состоять из английских букв: больших или маленьких, а также цифр и </a:t>
            </a:r>
            <a:r>
              <a:rPr lang="ru-RU" sz="4000" dirty="0" err="1"/>
              <a:t>знака_подчеркивания</a:t>
            </a:r>
            <a:r>
              <a:rPr lang="ru-RU" sz="4000" dirty="0"/>
              <a:t>. </a:t>
            </a:r>
          </a:p>
          <a:p>
            <a:r>
              <a:rPr lang="ru-RU" sz="4000" dirty="0"/>
              <a:t>В </a:t>
            </a:r>
            <a:r>
              <a:rPr lang="ru-RU" sz="4000" dirty="0" err="1"/>
              <a:t>JavaScript</a:t>
            </a:r>
            <a:r>
              <a:rPr lang="ru-RU" sz="4000" dirty="0"/>
              <a:t> при </a:t>
            </a:r>
            <a:r>
              <a:rPr lang="ru-RU" sz="4000" b="1" dirty="0"/>
              <a:t>объявлении</a:t>
            </a:r>
            <a:r>
              <a:rPr lang="ru-RU" sz="4000" dirty="0"/>
              <a:t> переменной обязательно должно быть написано ключевое слово </a:t>
            </a:r>
            <a:r>
              <a:rPr lang="ru-RU" sz="4000" b="1" dirty="0" err="1"/>
              <a:t>var</a:t>
            </a:r>
            <a:r>
              <a:rPr lang="ru-RU" sz="4000" dirty="0"/>
              <a:t>: </a:t>
            </a:r>
          </a:p>
          <a:p>
            <a:pPr marL="0" indent="0">
              <a:buNone/>
            </a:pP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89" t="8425" r="19742" b="75824"/>
          <a:stretch/>
        </p:blipFill>
        <p:spPr>
          <a:xfrm>
            <a:off x="358553" y="4292600"/>
            <a:ext cx="11833447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  <a:noFill/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FFC000"/>
                </a:solidFill>
              </a:rPr>
              <a:t>Операция присваивания</a:t>
            </a:r>
            <a:br>
              <a:rPr lang="ru-RU" sz="4400" b="1" dirty="0">
                <a:solidFill>
                  <a:srgbClr val="FFC000"/>
                </a:solidFill>
              </a:rPr>
            </a:br>
            <a:endParaRPr lang="ru-RU" sz="4400" b="1" dirty="0">
              <a:solidFill>
                <a:srgbClr val="FFC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Пример присваивания: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1954" t="8791" r="28721" b="84982"/>
          <a:stretch/>
        </p:blipFill>
        <p:spPr>
          <a:xfrm>
            <a:off x="330200" y="2514600"/>
            <a:ext cx="1208044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  <a:noFill/>
        </p:spPr>
        <p:txBody>
          <a:bodyPr>
            <a:noAutofit/>
          </a:bodyPr>
          <a:lstStyle/>
          <a:p>
            <a:r>
              <a:rPr lang="ru-RU" sz="4400" b="1" dirty="0"/>
              <a:t>Функция </a:t>
            </a:r>
            <a:r>
              <a:rPr lang="en-US" sz="4400" b="1" dirty="0"/>
              <a:t>alert</a:t>
            </a:r>
            <a:br>
              <a:rPr lang="en-US" sz="4400" b="1" dirty="0"/>
            </a:br>
            <a:endParaRPr lang="ru-RU" sz="4400" b="1" dirty="0">
              <a:solidFill>
                <a:srgbClr val="FFC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388077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</a:t>
            </a:r>
            <a:r>
              <a:rPr lang="ru-RU" sz="4000" b="1" dirty="0" err="1" smtClean="0"/>
              <a:t>lert</a:t>
            </a:r>
            <a:r>
              <a:rPr lang="ru-RU" sz="4000" dirty="0" smtClean="0"/>
              <a:t>- </a:t>
            </a:r>
            <a:r>
              <a:rPr lang="ru-RU" sz="4000" dirty="0"/>
              <a:t>позволяет вывести какой-либо текст в окно браузера в виде диалогового окошка. </a:t>
            </a:r>
          </a:p>
          <a:p>
            <a:r>
              <a:rPr lang="ru-RU" sz="4000" dirty="0"/>
              <a:t>Следующий код выводит на экран заданный </a:t>
            </a:r>
            <a:r>
              <a:rPr lang="ru-RU" sz="4000" dirty="0" smtClean="0"/>
              <a:t>текст</a:t>
            </a:r>
          </a:p>
          <a:p>
            <a:endParaRPr lang="ru-RU" sz="4000" dirty="0"/>
          </a:p>
          <a:p>
            <a:pPr marL="0" indent="0">
              <a:buNone/>
            </a:pP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1889" t="7509" r="18765" b="82601"/>
          <a:stretch/>
        </p:blipFill>
        <p:spPr>
          <a:xfrm>
            <a:off x="1114868" y="4820572"/>
            <a:ext cx="10442132" cy="13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  <a:noFill/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FFC000"/>
                </a:solidFill>
              </a:rPr>
              <a:t>Математические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279" t="7875" r="50390" b="73811"/>
          <a:stretch/>
        </p:blipFill>
        <p:spPr>
          <a:xfrm>
            <a:off x="677333" y="2160588"/>
            <a:ext cx="9738991" cy="34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  <a:noFill/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FFC000"/>
                </a:solidFill>
              </a:rPr>
              <a:t>Функция </a:t>
            </a:r>
            <a:r>
              <a:rPr lang="en-US" sz="4400" b="1" dirty="0">
                <a:solidFill>
                  <a:srgbClr val="FFC000"/>
                </a:solidFill>
              </a:rPr>
              <a:t>prompt</a:t>
            </a:r>
            <a:br>
              <a:rPr lang="en-US" sz="4400" b="1" dirty="0">
                <a:solidFill>
                  <a:srgbClr val="FFC000"/>
                </a:solidFill>
              </a:rPr>
            </a:br>
            <a:endParaRPr lang="ru-RU" sz="4400" b="1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ru-RU" b="1" dirty="0" err="1" smtClean="0"/>
              <a:t>prompt</a:t>
            </a:r>
            <a:r>
              <a:rPr lang="ru-RU" dirty="0"/>
              <a:t> </a:t>
            </a:r>
            <a:r>
              <a:rPr lang="ru-RU" dirty="0" smtClean="0"/>
              <a:t>- позволяет </a:t>
            </a:r>
            <a:r>
              <a:rPr lang="ru-RU" dirty="0"/>
              <a:t>получить от пользователя какой-либо текст. </a:t>
            </a:r>
          </a:p>
          <a:p>
            <a:r>
              <a:rPr lang="ru-RU" dirty="0"/>
              <a:t>Этот текст можно записать в переменную и затем выполнить над ним какие-либо операции. </a:t>
            </a:r>
          </a:p>
          <a:p>
            <a:r>
              <a:rPr lang="ru-RU" dirty="0"/>
              <a:t>В </a:t>
            </a:r>
            <a:r>
              <a:rPr lang="ru-RU" dirty="0" smtClean="0"/>
              <a:t> </a:t>
            </a:r>
            <a:r>
              <a:rPr lang="ru-RU" dirty="0"/>
              <a:t>примере мы спросим имя пользователя, запишем его в переменную </a:t>
            </a:r>
            <a:r>
              <a:rPr lang="ru-RU" b="1" dirty="0" err="1"/>
              <a:t>name</a:t>
            </a:r>
            <a:r>
              <a:rPr lang="ru-RU" dirty="0"/>
              <a:t> и с помощью функции </a:t>
            </a:r>
            <a:r>
              <a:rPr lang="ru-RU" b="1" dirty="0" err="1"/>
              <a:t>alert</a:t>
            </a:r>
            <a:r>
              <a:rPr lang="ru-RU" dirty="0"/>
              <a:t> выведем на экран: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1596" t="8791" r="41508" b="80220"/>
          <a:stretch/>
        </p:blipFill>
        <p:spPr>
          <a:xfrm>
            <a:off x="677334" y="4100975"/>
            <a:ext cx="11507271" cy="18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  <a:noFill/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FFC000"/>
                </a:solidFill>
              </a:rPr>
              <a:t>Функция </a:t>
            </a:r>
            <a:r>
              <a:rPr lang="en-US" sz="4400" b="1" dirty="0">
                <a:solidFill>
                  <a:srgbClr val="FFC000"/>
                </a:solidFill>
              </a:rPr>
              <a:t>confirm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вам нужно просто спросить у пользователя 'Да' или 'Нет', не давая ему возможность ввести иной текст - используйте функцию </a:t>
            </a:r>
            <a:r>
              <a:rPr lang="ru-RU" b="1" dirty="0" err="1"/>
              <a:t>confirm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Эта функция вызывает окошко с вопросом, на который нужно ответить пользователю, и двумя кнопками для ответа: с кнопкой 'ОК' и с кнопкой 'Отмена'. </a:t>
            </a:r>
          </a:p>
          <a:p>
            <a:pPr marL="0" indent="0">
              <a:buNone/>
            </a:pPr>
            <a:r>
              <a:rPr lang="ru-RU" dirty="0"/>
              <a:t>Если пользователь нажмет 'ОК' - то функция вернет </a:t>
            </a:r>
            <a:r>
              <a:rPr lang="ru-RU" b="1" dirty="0" err="1"/>
              <a:t>true</a:t>
            </a:r>
            <a:r>
              <a:rPr lang="ru-RU" dirty="0"/>
              <a:t>, а если 'Отмена' - то вернет </a:t>
            </a:r>
            <a:r>
              <a:rPr lang="ru-RU" b="1" dirty="0" err="1"/>
              <a:t>false</a:t>
            </a:r>
            <a:r>
              <a:rPr lang="ru-RU" dirty="0"/>
              <a:t>. </a:t>
            </a:r>
          </a:p>
          <a:p>
            <a:r>
              <a:rPr lang="ru-RU" dirty="0"/>
              <a:t>В следующем примере функция </a:t>
            </a:r>
            <a:r>
              <a:rPr lang="ru-RU" b="1" dirty="0" err="1"/>
              <a:t>confirm</a:t>
            </a:r>
            <a:r>
              <a:rPr lang="ru-RU" dirty="0"/>
              <a:t> выведет диалоговое окно с вопросом '</a:t>
            </a:r>
            <a:r>
              <a:rPr lang="ru-RU" i="1" dirty="0"/>
              <a:t>Вам уже есть 18 лет?</a:t>
            </a:r>
            <a:r>
              <a:rPr lang="ru-RU" dirty="0"/>
              <a:t>'. </a:t>
            </a:r>
          </a:p>
          <a:p>
            <a:r>
              <a:rPr lang="ru-RU" dirty="0"/>
              <a:t>Если вы нажмете 'Ок', то в переменную </a:t>
            </a:r>
            <a:r>
              <a:rPr lang="ru-RU" dirty="0" err="1"/>
              <a:t>ok</a:t>
            </a:r>
            <a:r>
              <a:rPr lang="ru-RU" dirty="0"/>
              <a:t> запишется </a:t>
            </a:r>
            <a:r>
              <a:rPr lang="ru-RU" b="1" dirty="0" err="1"/>
              <a:t>true</a:t>
            </a:r>
            <a:r>
              <a:rPr lang="ru-RU" dirty="0"/>
              <a:t> и выведется на экран функцией </a:t>
            </a:r>
            <a:r>
              <a:rPr lang="ru-RU" dirty="0" err="1"/>
              <a:t>alert</a:t>
            </a:r>
            <a:r>
              <a:rPr lang="ru-RU" dirty="0"/>
              <a:t>, а если нажмете 'Отмена' - то </a:t>
            </a:r>
            <a:r>
              <a:rPr lang="ru-RU" b="1" dirty="0" err="1"/>
              <a:t>false</a:t>
            </a:r>
            <a:r>
              <a:rPr lang="ru-RU" dirty="0"/>
              <a:t>: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084" t="7875" r="37897" b="81136"/>
          <a:stretch/>
        </p:blipFill>
        <p:spPr>
          <a:xfrm>
            <a:off x="677334" y="3683000"/>
            <a:ext cx="11108267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ru-RU" sz="4400" dirty="0" smtClean="0">
                <a:solidFill>
                  <a:srgbClr val="FFC000"/>
                </a:solidFill>
              </a:rPr>
              <a:t>Для чего предназначен язык </a:t>
            </a:r>
            <a:r>
              <a:rPr lang="en-US" sz="4400" dirty="0" smtClean="0">
                <a:solidFill>
                  <a:srgbClr val="FFC000"/>
                </a:solidFill>
              </a:rPr>
              <a:t>JavaScript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7963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ru-RU" sz="3200" dirty="0"/>
              <a:t>Язык </a:t>
            </a:r>
            <a:r>
              <a:rPr lang="ru-RU" sz="3200" dirty="0" err="1"/>
              <a:t>JavaScript</a:t>
            </a:r>
            <a:r>
              <a:rPr lang="ru-RU" sz="3200" dirty="0"/>
              <a:t> предназначен для выполнения в браузере наряду с HTML и CSS. </a:t>
            </a:r>
            <a:r>
              <a:rPr lang="ru-RU" sz="3200" dirty="0" err="1" smtClean="0"/>
              <a:t>JavaScript</a:t>
            </a:r>
            <a:r>
              <a:rPr lang="ru-RU" sz="3200" dirty="0" smtClean="0"/>
              <a:t> </a:t>
            </a:r>
            <a:r>
              <a:rPr lang="ru-RU" sz="3200" dirty="0"/>
              <a:t>позволяет 'оживлять' </a:t>
            </a:r>
            <a:r>
              <a:rPr lang="ru-RU" sz="3200" dirty="0" err="1"/>
              <a:t>web</a:t>
            </a:r>
            <a:r>
              <a:rPr lang="ru-RU" sz="3200" dirty="0"/>
              <a:t>-страницы - делать их реагирующими на действия пользователя или демонстрировать некоторую </a:t>
            </a:r>
            <a:r>
              <a:rPr lang="ru-RU" sz="3200" dirty="0" smtClean="0"/>
              <a:t>динамичность</a:t>
            </a:r>
            <a:endParaRPr lang="ru-RU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031" y="275064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http://javascript.ru/manual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31" r="1768"/>
          <a:stretch/>
        </p:blipFill>
        <p:spPr>
          <a:xfrm>
            <a:off x="0" y="1048215"/>
            <a:ext cx="11976410" cy="58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rgbClr val="FFC000"/>
                </a:solidFill>
              </a:rPr>
              <a:t>Как запустить </a:t>
            </a:r>
            <a:r>
              <a:rPr lang="en-US" sz="4000" b="1" dirty="0" smtClean="0">
                <a:solidFill>
                  <a:srgbClr val="FFC000"/>
                </a:solidFill>
              </a:rPr>
              <a:t>JavaScript</a:t>
            </a:r>
            <a:r>
              <a:rPr lang="ru-RU" sz="4000" b="1" dirty="0" smtClean="0">
                <a:solidFill>
                  <a:srgbClr val="FFC000"/>
                </a:solidFill>
              </a:rPr>
              <a:t>. Первый способ </a:t>
            </a:r>
            <a:r>
              <a:rPr lang="en-US" sz="4000" b="1" dirty="0">
                <a:solidFill>
                  <a:srgbClr val="FFC000"/>
                </a:solidFill>
              </a:rPr>
              <a:t/>
            </a:r>
            <a:br>
              <a:rPr lang="en-US" sz="4000" b="1" dirty="0">
                <a:solidFill>
                  <a:srgbClr val="FFC000"/>
                </a:solidFill>
              </a:rPr>
            </a:br>
            <a:endParaRPr lang="ru-RU" sz="4000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7963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пишем </a:t>
            </a:r>
            <a:r>
              <a:rPr lang="ru-RU" sz="3200" dirty="0"/>
              <a:t>код прямо на HTML странице внутри тега </a:t>
            </a:r>
            <a:r>
              <a:rPr lang="ru-RU" sz="3200" b="1" dirty="0"/>
              <a:t>&lt;</a:t>
            </a:r>
            <a:r>
              <a:rPr lang="ru-RU" sz="3200" b="1" dirty="0" err="1"/>
              <a:t>script</a:t>
            </a:r>
            <a:r>
              <a:rPr lang="ru-RU" sz="3200" b="1" dirty="0"/>
              <a:t>&gt;</a:t>
            </a:r>
            <a:r>
              <a:rPr lang="ru-RU" sz="3200" dirty="0"/>
              <a:t>: 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7399" t="7693" r="55466" b="61538"/>
          <a:stretch/>
        </p:blipFill>
        <p:spPr>
          <a:xfrm>
            <a:off x="677334" y="4120025"/>
            <a:ext cx="3975647" cy="240254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18632" t="7693" r="55467" b="61538"/>
          <a:stretch/>
        </p:blipFill>
        <p:spPr>
          <a:xfrm>
            <a:off x="291367" y="59765"/>
            <a:ext cx="1120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5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C000"/>
                </a:solidFill>
              </a:rPr>
              <a:t>Как запустить </a:t>
            </a:r>
            <a:r>
              <a:rPr lang="en-US" sz="3200" b="1" dirty="0">
                <a:solidFill>
                  <a:srgbClr val="FFC000"/>
                </a:solidFill>
              </a:rPr>
              <a:t>JavaScript</a:t>
            </a:r>
            <a:r>
              <a:rPr lang="ru-RU" sz="3200" b="1" dirty="0">
                <a:solidFill>
                  <a:srgbClr val="FFC000"/>
                </a:solidFill>
              </a:rPr>
              <a:t>. </a:t>
            </a:r>
            <a:r>
              <a:rPr lang="ru-RU" sz="3200" b="1" dirty="0" smtClean="0">
                <a:solidFill>
                  <a:srgbClr val="FFC000"/>
                </a:solidFill>
              </a:rPr>
              <a:t>Второй </a:t>
            </a:r>
            <a:r>
              <a:rPr lang="ru-RU" sz="3200" b="1" dirty="0">
                <a:solidFill>
                  <a:srgbClr val="FFC000"/>
                </a:solidFill>
              </a:rPr>
              <a:t>способ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77334" y="2234175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 err="1"/>
              <a:t>JavaScript</a:t>
            </a:r>
            <a:r>
              <a:rPr lang="ru-RU" dirty="0"/>
              <a:t> код хранится в отдельном файле (наподобие CSS) и подключается тоже с помощью тега </a:t>
            </a:r>
            <a:r>
              <a:rPr lang="ru-RU" b="1" dirty="0"/>
              <a:t>&lt;</a:t>
            </a:r>
            <a:r>
              <a:rPr lang="ru-RU" b="1" dirty="0" err="1"/>
              <a:t>script</a:t>
            </a:r>
            <a:r>
              <a:rPr lang="ru-RU" b="1" dirty="0"/>
              <a:t>&gt;</a:t>
            </a:r>
            <a:r>
              <a:rPr lang="ru-RU" dirty="0"/>
              <a:t> с атрибутом </a:t>
            </a:r>
            <a:r>
              <a:rPr lang="ru-RU" b="1" dirty="0" err="1"/>
              <a:t>src</a:t>
            </a:r>
            <a:r>
              <a:rPr lang="ru-RU" dirty="0"/>
              <a:t>, в котором указывается путь к файлу со скриптом:</a:t>
            </a: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8237" t="7531" r="50965" b="66483"/>
          <a:stretch/>
        </p:blipFill>
        <p:spPr>
          <a:xfrm>
            <a:off x="968445" y="3273608"/>
            <a:ext cx="7971258" cy="35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C000"/>
                </a:solidFill>
              </a:rPr>
              <a:t>Поиск ошибок в коде</a:t>
            </a:r>
            <a:br>
              <a:rPr lang="ru-RU" sz="3200" b="1" dirty="0">
                <a:solidFill>
                  <a:srgbClr val="FFC000"/>
                </a:solidFill>
              </a:rPr>
            </a:br>
            <a:endParaRPr lang="ru-RU" sz="3200" dirty="0">
              <a:solidFill>
                <a:srgbClr val="FFC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30" t="13742" r="-37178" b="-36114"/>
          <a:stretch/>
        </p:blipFill>
        <p:spPr>
          <a:xfrm>
            <a:off x="609600" y="1803400"/>
            <a:ext cx="1005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ru-RU" sz="4400" dirty="0" smtClean="0">
                <a:solidFill>
                  <a:srgbClr val="FFC000"/>
                </a:solidFill>
              </a:rPr>
              <a:t>Работа с данными</a:t>
            </a:r>
            <a:endParaRPr lang="ru-RU" sz="44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Данные - это объекты, которыми может оперировать </a:t>
            </a:r>
            <a:r>
              <a:rPr lang="ru-RU" sz="4000" dirty="0" err="1"/>
              <a:t>JavaScript</a:t>
            </a:r>
            <a:r>
              <a:rPr lang="ru-RU" sz="4000" dirty="0"/>
              <a:t>, к примеру, имя пользователя - это строка, а его возраст - это число. Данные могут быть разных типов.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433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  <a:noFill/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FFC000"/>
                </a:solidFill>
              </a:rPr>
              <a:t>Строки и числа</a:t>
            </a:r>
            <a:br>
              <a:rPr lang="ru-RU" sz="4400" b="1" dirty="0">
                <a:solidFill>
                  <a:srgbClr val="FFC000"/>
                </a:solidFill>
              </a:rPr>
            </a:br>
            <a:endParaRPr lang="ru-RU" sz="4400" dirty="0">
              <a:solidFill>
                <a:srgbClr val="FFC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4000" dirty="0"/>
              <a:t> Самыми простыми типами данных в </a:t>
            </a:r>
            <a:r>
              <a:rPr lang="ru-RU" sz="4000" dirty="0" err="1"/>
              <a:t>JavaScript</a:t>
            </a:r>
            <a:r>
              <a:rPr lang="ru-RU" sz="4000" dirty="0"/>
              <a:t> являются строки и числа.</a:t>
            </a:r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r>
              <a:rPr lang="ru-RU" sz="4000" dirty="0"/>
              <a:t>Числа обозначают сами себя: 1, 12, 145, а вот строки требуется брать в кавычки (одинарные или двойные - без разницы</a:t>
            </a:r>
            <a:r>
              <a:rPr lang="ru-RU" sz="4000" dirty="0" smtClean="0"/>
              <a:t>):</a:t>
            </a:r>
          </a:p>
          <a:p>
            <a:pPr marL="0" indent="0">
              <a:buNone/>
            </a:pPr>
            <a:endParaRPr lang="ru-RU" sz="4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8961" t="8608" r="59175" b="86630"/>
          <a:stretch/>
        </p:blipFill>
        <p:spPr>
          <a:xfrm>
            <a:off x="677334" y="5176172"/>
            <a:ext cx="8799995" cy="10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  <a:noFill/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FFC000"/>
                </a:solidFill>
              </a:rPr>
              <a:t>Переменные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ru-RU" sz="4000" b="1" dirty="0" smtClean="0"/>
              <a:t>Переменная</a:t>
            </a:r>
            <a:r>
              <a:rPr lang="ru-RU" sz="4000" dirty="0" smtClean="0"/>
              <a:t> </a:t>
            </a:r>
            <a:r>
              <a:rPr lang="ru-RU" sz="4000" dirty="0"/>
              <a:t>- это такой объект, который может хранить внутри себя различные данные, например, строки или числа. </a:t>
            </a:r>
          </a:p>
          <a:p>
            <a:r>
              <a:rPr lang="ru-RU" sz="4000" b="1" dirty="0"/>
              <a:t>Имя переменной</a:t>
            </a:r>
            <a:r>
              <a:rPr lang="ru-RU" sz="4000" dirty="0"/>
              <a:t> должно состоять из английских букв: больших или маленьких, а также цифр и </a:t>
            </a:r>
            <a:r>
              <a:rPr lang="ru-RU" sz="4000" dirty="0" err="1"/>
              <a:t>знака_подчеркивания</a:t>
            </a:r>
            <a:r>
              <a:rPr lang="ru-RU" sz="4000" dirty="0"/>
              <a:t>. </a:t>
            </a:r>
          </a:p>
          <a:p>
            <a:r>
              <a:rPr lang="ru-RU" sz="4000" dirty="0"/>
              <a:t>В </a:t>
            </a:r>
            <a:r>
              <a:rPr lang="ru-RU" sz="4000" dirty="0" err="1"/>
              <a:t>JavaScript</a:t>
            </a:r>
            <a:r>
              <a:rPr lang="ru-RU" sz="4000" dirty="0"/>
              <a:t> при </a:t>
            </a:r>
            <a:r>
              <a:rPr lang="ru-RU" sz="4000" b="1" dirty="0"/>
              <a:t>объявлении</a:t>
            </a:r>
            <a:r>
              <a:rPr lang="ru-RU" sz="4000" dirty="0"/>
              <a:t> переменной обязательно должно быть написано ключевое слово </a:t>
            </a:r>
            <a:r>
              <a:rPr lang="ru-RU" sz="4000" b="1" dirty="0" err="1"/>
              <a:t>var</a:t>
            </a:r>
            <a:r>
              <a:rPr lang="ru-RU" sz="4000" dirty="0"/>
              <a:t>: </a:t>
            </a:r>
          </a:p>
          <a:p>
            <a:pPr marL="0" indent="0">
              <a:buNone/>
            </a:pP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89" t="8425" r="19742" b="75824"/>
          <a:stretch/>
        </p:blipFill>
        <p:spPr>
          <a:xfrm>
            <a:off x="358553" y="4292600"/>
            <a:ext cx="11833447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5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476</Words>
  <Application>Microsoft Office PowerPoint</Application>
  <PresentationFormat>Широкоэкранный</PresentationFormat>
  <Paragraphs>41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Аспект</vt:lpstr>
      <vt:lpstr>Веб-разработка</vt:lpstr>
      <vt:lpstr>Для чего предназначен язык JavaScript</vt:lpstr>
      <vt:lpstr>http://javascript.ru/manual</vt:lpstr>
      <vt:lpstr>Как запустить JavaScript. Первый способ  </vt:lpstr>
      <vt:lpstr>Как запустить JavaScript. Второй способ </vt:lpstr>
      <vt:lpstr>Поиск ошибок в коде </vt:lpstr>
      <vt:lpstr>Работа с данными</vt:lpstr>
      <vt:lpstr>Строки и числа </vt:lpstr>
      <vt:lpstr>Переменные</vt:lpstr>
      <vt:lpstr>Переменные</vt:lpstr>
      <vt:lpstr>Операция присваивания </vt:lpstr>
      <vt:lpstr>Функция alert </vt:lpstr>
      <vt:lpstr>Математические операции</vt:lpstr>
      <vt:lpstr>Функция prompt </vt:lpstr>
      <vt:lpstr>Функция confirm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Офисный пакет LibreOffice</dc:title>
  <dc:creator>dino</dc:creator>
  <cp:lastModifiedBy>dino</cp:lastModifiedBy>
  <cp:revision>20</cp:revision>
  <dcterms:created xsi:type="dcterms:W3CDTF">2018-09-20T18:02:31Z</dcterms:created>
  <dcterms:modified xsi:type="dcterms:W3CDTF">2019-01-12T18:23:31Z</dcterms:modified>
</cp:coreProperties>
</file>