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58"/>
  </p:normalViewPr>
  <p:slideViewPr>
    <p:cSldViewPr snapToGrid="0" snapToObjects="1">
      <p:cViewPr varScale="1">
        <p:scale>
          <a:sx n="192" d="100"/>
          <a:sy n="192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2367-FF45-4A1D-92C4-97A0D545180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4DFF57-6938-425A-A38D-005E60C9BF6A}">
      <dgm:prSet/>
      <dgm:spPr/>
      <dgm:t>
        <a:bodyPr/>
        <a:lstStyle/>
        <a:p>
          <a:r>
            <a:rPr lang="pl-PL"/>
            <a:t>Testy głównie manualne z powodu braku czasu</a:t>
          </a:r>
          <a:endParaRPr lang="en-US"/>
        </a:p>
      </dgm:t>
    </dgm:pt>
    <dgm:pt modelId="{D62F7B58-5422-40AF-BE34-EDE0E7FE1F42}" type="parTrans" cxnId="{78928325-709F-44A5-B038-705CCD21A6AF}">
      <dgm:prSet/>
      <dgm:spPr/>
      <dgm:t>
        <a:bodyPr/>
        <a:lstStyle/>
        <a:p>
          <a:endParaRPr lang="en-US"/>
        </a:p>
      </dgm:t>
    </dgm:pt>
    <dgm:pt modelId="{96A8815D-E675-4A2F-AE98-8116F6727AF5}" type="sibTrans" cxnId="{78928325-709F-44A5-B038-705CCD21A6AF}">
      <dgm:prSet/>
      <dgm:spPr/>
      <dgm:t>
        <a:bodyPr/>
        <a:lstStyle/>
        <a:p>
          <a:endParaRPr lang="en-US"/>
        </a:p>
      </dgm:t>
    </dgm:pt>
    <dgm:pt modelId="{4BF70346-00DD-4B0D-A5B5-2A790206C15E}">
      <dgm:prSet/>
      <dgm:spPr/>
      <dgm:t>
        <a:bodyPr/>
        <a:lstStyle/>
        <a:p>
          <a:r>
            <a:rPr lang="pl-PL"/>
            <a:t>Debug kodu</a:t>
          </a:r>
          <a:endParaRPr lang="en-US"/>
        </a:p>
      </dgm:t>
    </dgm:pt>
    <dgm:pt modelId="{7F18F3A6-050F-43D9-8FA7-2B98E3041A9E}" type="parTrans" cxnId="{38AA9EDC-9AF0-4290-876F-78BE5B679C77}">
      <dgm:prSet/>
      <dgm:spPr/>
      <dgm:t>
        <a:bodyPr/>
        <a:lstStyle/>
        <a:p>
          <a:endParaRPr lang="en-US"/>
        </a:p>
      </dgm:t>
    </dgm:pt>
    <dgm:pt modelId="{28C176F1-B153-4DA5-B7F4-B1656D41E658}" type="sibTrans" cxnId="{38AA9EDC-9AF0-4290-876F-78BE5B679C77}">
      <dgm:prSet/>
      <dgm:spPr/>
      <dgm:t>
        <a:bodyPr/>
        <a:lstStyle/>
        <a:p>
          <a:endParaRPr lang="en-US"/>
        </a:p>
      </dgm:t>
    </dgm:pt>
    <dgm:pt modelId="{E17475EE-49F6-43AF-B256-1E0F0F11CE6C}">
      <dgm:prSet/>
      <dgm:spPr/>
      <dgm:t>
        <a:bodyPr/>
        <a:lstStyle/>
        <a:p>
          <a:r>
            <a:rPr lang="pl-PL"/>
            <a:t>Spreparowanie prostego pliku wstępnego</a:t>
          </a:r>
          <a:endParaRPr lang="en-US"/>
        </a:p>
      </dgm:t>
    </dgm:pt>
    <dgm:pt modelId="{D6AADD54-C7EF-4886-BA86-208339264BED}" type="parTrans" cxnId="{CA4351CE-3985-40CC-99EB-CE8439978023}">
      <dgm:prSet/>
      <dgm:spPr/>
      <dgm:t>
        <a:bodyPr/>
        <a:lstStyle/>
        <a:p>
          <a:endParaRPr lang="en-US"/>
        </a:p>
      </dgm:t>
    </dgm:pt>
    <dgm:pt modelId="{64649EEF-9D9C-40E9-9D93-4B5E6079C5CD}" type="sibTrans" cxnId="{CA4351CE-3985-40CC-99EB-CE8439978023}">
      <dgm:prSet/>
      <dgm:spPr/>
      <dgm:t>
        <a:bodyPr/>
        <a:lstStyle/>
        <a:p>
          <a:endParaRPr lang="en-US"/>
        </a:p>
      </dgm:t>
    </dgm:pt>
    <dgm:pt modelId="{5FFEB0A7-B02A-4C67-8582-3597FC925F88}">
      <dgm:prSet/>
      <dgm:spPr/>
      <dgm:t>
        <a:bodyPr/>
        <a:lstStyle/>
        <a:p>
          <a:r>
            <a:rPr lang="pl-PL"/>
            <a:t>Zbadanie wyjściowych sekwencji wraz ze wsparciami dla testowego pliku</a:t>
          </a:r>
          <a:endParaRPr lang="en-US"/>
        </a:p>
      </dgm:t>
    </dgm:pt>
    <dgm:pt modelId="{D3098F15-40AA-448E-AAFA-0B8555E05A36}" type="parTrans" cxnId="{A9641B7A-9296-439A-9CB7-C7BE43E3D9CD}">
      <dgm:prSet/>
      <dgm:spPr/>
      <dgm:t>
        <a:bodyPr/>
        <a:lstStyle/>
        <a:p>
          <a:endParaRPr lang="en-US"/>
        </a:p>
      </dgm:t>
    </dgm:pt>
    <dgm:pt modelId="{4F1F1998-5F03-49F6-B11F-35755FD62D99}" type="sibTrans" cxnId="{A9641B7A-9296-439A-9CB7-C7BE43E3D9CD}">
      <dgm:prSet/>
      <dgm:spPr/>
      <dgm:t>
        <a:bodyPr/>
        <a:lstStyle/>
        <a:p>
          <a:endParaRPr lang="en-US"/>
        </a:p>
      </dgm:t>
    </dgm:pt>
    <dgm:pt modelId="{D69E2160-EC95-4147-90A1-4C059B76A461}">
      <dgm:prSet/>
      <dgm:spPr/>
      <dgm:t>
        <a:bodyPr/>
        <a:lstStyle/>
        <a:p>
          <a:r>
            <a:rPr lang="pl-PL"/>
            <a:t>Próba przetworzenia pliku przez bibliotekę pycspade (jedyna znaleziona, mało popularna, nie uwzględnia wielu elementów jednej transakcji) – dla jednego elementu wyniki zgodne</a:t>
          </a:r>
          <a:endParaRPr lang="en-US"/>
        </a:p>
      </dgm:t>
    </dgm:pt>
    <dgm:pt modelId="{3B5A929B-4CB5-4573-B9B1-DEFD9C0FDC04}" type="parTrans" cxnId="{383141ED-F96D-49A7-846F-D8449D1E0E90}">
      <dgm:prSet/>
      <dgm:spPr/>
      <dgm:t>
        <a:bodyPr/>
        <a:lstStyle/>
        <a:p>
          <a:endParaRPr lang="en-US"/>
        </a:p>
      </dgm:t>
    </dgm:pt>
    <dgm:pt modelId="{67152AB6-04E8-4FA4-856A-75B1E4E4EE83}" type="sibTrans" cxnId="{383141ED-F96D-49A7-846F-D8449D1E0E90}">
      <dgm:prSet/>
      <dgm:spPr/>
      <dgm:t>
        <a:bodyPr/>
        <a:lstStyle/>
        <a:p>
          <a:endParaRPr lang="en-US"/>
        </a:p>
      </dgm:t>
    </dgm:pt>
    <dgm:pt modelId="{3BBB005C-C200-1C41-900F-76CD45E570D1}" type="pres">
      <dgm:prSet presAssocID="{F8DE2367-FF45-4A1D-92C4-97A0D5451806}" presName="Name0" presStyleCnt="0">
        <dgm:presLayoutVars>
          <dgm:dir/>
          <dgm:resizeHandles val="exact"/>
        </dgm:presLayoutVars>
      </dgm:prSet>
      <dgm:spPr/>
    </dgm:pt>
    <dgm:pt modelId="{4A3FAAD5-41A6-954E-8F6F-555FCAAF38F4}" type="pres">
      <dgm:prSet presAssocID="{D04DFF57-6938-425A-A38D-005E60C9BF6A}" presName="node" presStyleLbl="node1" presStyleIdx="0" presStyleCnt="5">
        <dgm:presLayoutVars>
          <dgm:bulletEnabled val="1"/>
        </dgm:presLayoutVars>
      </dgm:prSet>
      <dgm:spPr/>
    </dgm:pt>
    <dgm:pt modelId="{850CF041-9E38-2A4B-AD48-568D01D5C1B4}" type="pres">
      <dgm:prSet presAssocID="{96A8815D-E675-4A2F-AE98-8116F6727AF5}" presName="sibTrans" presStyleLbl="sibTrans1D1" presStyleIdx="0" presStyleCnt="4"/>
      <dgm:spPr/>
    </dgm:pt>
    <dgm:pt modelId="{7C84A865-BFB7-6B42-94F3-5FB3F2A10988}" type="pres">
      <dgm:prSet presAssocID="{96A8815D-E675-4A2F-AE98-8116F6727AF5}" presName="connectorText" presStyleLbl="sibTrans1D1" presStyleIdx="0" presStyleCnt="4"/>
      <dgm:spPr/>
    </dgm:pt>
    <dgm:pt modelId="{B639C622-BD08-0B49-A698-145D614465BE}" type="pres">
      <dgm:prSet presAssocID="{4BF70346-00DD-4B0D-A5B5-2A790206C15E}" presName="node" presStyleLbl="node1" presStyleIdx="1" presStyleCnt="5">
        <dgm:presLayoutVars>
          <dgm:bulletEnabled val="1"/>
        </dgm:presLayoutVars>
      </dgm:prSet>
      <dgm:spPr/>
    </dgm:pt>
    <dgm:pt modelId="{8F6244BC-DCA4-C64B-8626-11AEA7F9185C}" type="pres">
      <dgm:prSet presAssocID="{28C176F1-B153-4DA5-B7F4-B1656D41E658}" presName="sibTrans" presStyleLbl="sibTrans1D1" presStyleIdx="1" presStyleCnt="4"/>
      <dgm:spPr/>
    </dgm:pt>
    <dgm:pt modelId="{10B403F7-3979-3B48-9269-C76C37F3174F}" type="pres">
      <dgm:prSet presAssocID="{28C176F1-B153-4DA5-B7F4-B1656D41E658}" presName="connectorText" presStyleLbl="sibTrans1D1" presStyleIdx="1" presStyleCnt="4"/>
      <dgm:spPr/>
    </dgm:pt>
    <dgm:pt modelId="{2B843A9E-27C1-974E-8F55-EB443A88D00B}" type="pres">
      <dgm:prSet presAssocID="{E17475EE-49F6-43AF-B256-1E0F0F11CE6C}" presName="node" presStyleLbl="node1" presStyleIdx="2" presStyleCnt="5">
        <dgm:presLayoutVars>
          <dgm:bulletEnabled val="1"/>
        </dgm:presLayoutVars>
      </dgm:prSet>
      <dgm:spPr/>
    </dgm:pt>
    <dgm:pt modelId="{70088078-F192-B94A-AA26-9E5DF585555A}" type="pres">
      <dgm:prSet presAssocID="{64649EEF-9D9C-40E9-9D93-4B5E6079C5CD}" presName="sibTrans" presStyleLbl="sibTrans1D1" presStyleIdx="2" presStyleCnt="4"/>
      <dgm:spPr/>
    </dgm:pt>
    <dgm:pt modelId="{3EEACF21-80C9-6F46-948C-2A1F68AC07BC}" type="pres">
      <dgm:prSet presAssocID="{64649EEF-9D9C-40E9-9D93-4B5E6079C5CD}" presName="connectorText" presStyleLbl="sibTrans1D1" presStyleIdx="2" presStyleCnt="4"/>
      <dgm:spPr/>
    </dgm:pt>
    <dgm:pt modelId="{D35D24C5-C89A-B940-B079-9CE4BC864CD0}" type="pres">
      <dgm:prSet presAssocID="{5FFEB0A7-B02A-4C67-8582-3597FC925F88}" presName="node" presStyleLbl="node1" presStyleIdx="3" presStyleCnt="5">
        <dgm:presLayoutVars>
          <dgm:bulletEnabled val="1"/>
        </dgm:presLayoutVars>
      </dgm:prSet>
      <dgm:spPr/>
    </dgm:pt>
    <dgm:pt modelId="{EB9C7200-4CB3-0F42-AE3B-BD6D432C2A50}" type="pres">
      <dgm:prSet presAssocID="{4F1F1998-5F03-49F6-B11F-35755FD62D99}" presName="sibTrans" presStyleLbl="sibTrans1D1" presStyleIdx="3" presStyleCnt="4"/>
      <dgm:spPr/>
    </dgm:pt>
    <dgm:pt modelId="{8C1008A1-9024-0645-A08E-2BD831240D7C}" type="pres">
      <dgm:prSet presAssocID="{4F1F1998-5F03-49F6-B11F-35755FD62D99}" presName="connectorText" presStyleLbl="sibTrans1D1" presStyleIdx="3" presStyleCnt="4"/>
      <dgm:spPr/>
    </dgm:pt>
    <dgm:pt modelId="{C578A678-65CC-6741-83A4-B4E062639C77}" type="pres">
      <dgm:prSet presAssocID="{D69E2160-EC95-4147-90A1-4C059B76A461}" presName="node" presStyleLbl="node1" presStyleIdx="4" presStyleCnt="5">
        <dgm:presLayoutVars>
          <dgm:bulletEnabled val="1"/>
        </dgm:presLayoutVars>
      </dgm:prSet>
      <dgm:spPr/>
    </dgm:pt>
  </dgm:ptLst>
  <dgm:cxnLst>
    <dgm:cxn modelId="{F3864703-307F-8C4A-8E20-4C24E58FC729}" type="presOf" srcId="{4BF70346-00DD-4B0D-A5B5-2A790206C15E}" destId="{B639C622-BD08-0B49-A698-145D614465BE}" srcOrd="0" destOrd="0" presId="urn:microsoft.com/office/officeart/2016/7/layout/RepeatingBendingProcessNew"/>
    <dgm:cxn modelId="{2DCC3E14-851B-D846-B69C-27126E0AEF8F}" type="presOf" srcId="{64649EEF-9D9C-40E9-9D93-4B5E6079C5CD}" destId="{3EEACF21-80C9-6F46-948C-2A1F68AC07BC}" srcOrd="1" destOrd="0" presId="urn:microsoft.com/office/officeart/2016/7/layout/RepeatingBendingProcessNew"/>
    <dgm:cxn modelId="{7173F118-3434-DC49-B8B5-E06EF257A49B}" type="presOf" srcId="{D69E2160-EC95-4147-90A1-4C059B76A461}" destId="{C578A678-65CC-6741-83A4-B4E062639C77}" srcOrd="0" destOrd="0" presId="urn:microsoft.com/office/officeart/2016/7/layout/RepeatingBendingProcessNew"/>
    <dgm:cxn modelId="{78928325-709F-44A5-B038-705CCD21A6AF}" srcId="{F8DE2367-FF45-4A1D-92C4-97A0D5451806}" destId="{D04DFF57-6938-425A-A38D-005E60C9BF6A}" srcOrd="0" destOrd="0" parTransId="{D62F7B58-5422-40AF-BE34-EDE0E7FE1F42}" sibTransId="{96A8815D-E675-4A2F-AE98-8116F6727AF5}"/>
    <dgm:cxn modelId="{FBD4B029-6829-5644-92B7-717534A3D3AD}" type="presOf" srcId="{64649EEF-9D9C-40E9-9D93-4B5E6079C5CD}" destId="{70088078-F192-B94A-AA26-9E5DF585555A}" srcOrd="0" destOrd="0" presId="urn:microsoft.com/office/officeart/2016/7/layout/RepeatingBendingProcessNew"/>
    <dgm:cxn modelId="{9BF0E52A-2831-E241-B9E3-D073ABC7DE82}" type="presOf" srcId="{D04DFF57-6938-425A-A38D-005E60C9BF6A}" destId="{4A3FAAD5-41A6-954E-8F6F-555FCAAF38F4}" srcOrd="0" destOrd="0" presId="urn:microsoft.com/office/officeart/2016/7/layout/RepeatingBendingProcessNew"/>
    <dgm:cxn modelId="{A9641B7A-9296-439A-9CB7-C7BE43E3D9CD}" srcId="{F8DE2367-FF45-4A1D-92C4-97A0D5451806}" destId="{5FFEB0A7-B02A-4C67-8582-3597FC925F88}" srcOrd="3" destOrd="0" parTransId="{D3098F15-40AA-448E-AAFA-0B8555E05A36}" sibTransId="{4F1F1998-5F03-49F6-B11F-35755FD62D99}"/>
    <dgm:cxn modelId="{F7C5557E-A839-E54A-AD31-D7CFE561819E}" type="presOf" srcId="{96A8815D-E675-4A2F-AE98-8116F6727AF5}" destId="{7C84A865-BFB7-6B42-94F3-5FB3F2A10988}" srcOrd="1" destOrd="0" presId="urn:microsoft.com/office/officeart/2016/7/layout/RepeatingBendingProcessNew"/>
    <dgm:cxn modelId="{934FB382-06C4-364B-AF8F-C51DF484C52F}" type="presOf" srcId="{F8DE2367-FF45-4A1D-92C4-97A0D5451806}" destId="{3BBB005C-C200-1C41-900F-76CD45E570D1}" srcOrd="0" destOrd="0" presId="urn:microsoft.com/office/officeart/2016/7/layout/RepeatingBendingProcessNew"/>
    <dgm:cxn modelId="{56D89985-0B78-B548-900B-03C65058C7E9}" type="presOf" srcId="{5FFEB0A7-B02A-4C67-8582-3597FC925F88}" destId="{D35D24C5-C89A-B940-B079-9CE4BC864CD0}" srcOrd="0" destOrd="0" presId="urn:microsoft.com/office/officeart/2016/7/layout/RepeatingBendingProcessNew"/>
    <dgm:cxn modelId="{B5253EB0-A8E4-FD4A-A8C1-24B7F65F9C94}" type="presOf" srcId="{28C176F1-B153-4DA5-B7F4-B1656D41E658}" destId="{8F6244BC-DCA4-C64B-8626-11AEA7F9185C}" srcOrd="0" destOrd="0" presId="urn:microsoft.com/office/officeart/2016/7/layout/RepeatingBendingProcessNew"/>
    <dgm:cxn modelId="{E7BD7EB6-5A4A-B047-A2E6-0ED3606AFCC7}" type="presOf" srcId="{28C176F1-B153-4DA5-B7F4-B1656D41E658}" destId="{10B403F7-3979-3B48-9269-C76C37F3174F}" srcOrd="1" destOrd="0" presId="urn:microsoft.com/office/officeart/2016/7/layout/RepeatingBendingProcessNew"/>
    <dgm:cxn modelId="{8139BBCD-74CC-3749-B658-EE91F49CE8CB}" type="presOf" srcId="{4F1F1998-5F03-49F6-B11F-35755FD62D99}" destId="{8C1008A1-9024-0645-A08E-2BD831240D7C}" srcOrd="1" destOrd="0" presId="urn:microsoft.com/office/officeart/2016/7/layout/RepeatingBendingProcessNew"/>
    <dgm:cxn modelId="{CA4351CE-3985-40CC-99EB-CE8439978023}" srcId="{F8DE2367-FF45-4A1D-92C4-97A0D5451806}" destId="{E17475EE-49F6-43AF-B256-1E0F0F11CE6C}" srcOrd="2" destOrd="0" parTransId="{D6AADD54-C7EF-4886-BA86-208339264BED}" sibTransId="{64649EEF-9D9C-40E9-9D93-4B5E6079C5CD}"/>
    <dgm:cxn modelId="{38AA9EDC-9AF0-4290-876F-78BE5B679C77}" srcId="{F8DE2367-FF45-4A1D-92C4-97A0D5451806}" destId="{4BF70346-00DD-4B0D-A5B5-2A790206C15E}" srcOrd="1" destOrd="0" parTransId="{7F18F3A6-050F-43D9-8FA7-2B98E3041A9E}" sibTransId="{28C176F1-B153-4DA5-B7F4-B1656D41E658}"/>
    <dgm:cxn modelId="{4D1866E1-3B3D-EB45-AFE3-E85671CE114D}" type="presOf" srcId="{4F1F1998-5F03-49F6-B11F-35755FD62D99}" destId="{EB9C7200-4CB3-0F42-AE3B-BD6D432C2A50}" srcOrd="0" destOrd="0" presId="urn:microsoft.com/office/officeart/2016/7/layout/RepeatingBendingProcessNew"/>
    <dgm:cxn modelId="{A8B9C9E9-CCC7-E54A-AED8-6DCA07013F36}" type="presOf" srcId="{96A8815D-E675-4A2F-AE98-8116F6727AF5}" destId="{850CF041-9E38-2A4B-AD48-568D01D5C1B4}" srcOrd="0" destOrd="0" presId="urn:microsoft.com/office/officeart/2016/7/layout/RepeatingBendingProcessNew"/>
    <dgm:cxn modelId="{383141ED-F96D-49A7-846F-D8449D1E0E90}" srcId="{F8DE2367-FF45-4A1D-92C4-97A0D5451806}" destId="{D69E2160-EC95-4147-90A1-4C059B76A461}" srcOrd="4" destOrd="0" parTransId="{3B5A929B-4CB5-4573-B9B1-DEFD9C0FDC04}" sibTransId="{67152AB6-04E8-4FA4-856A-75B1E4E4EE83}"/>
    <dgm:cxn modelId="{26AF7DF2-E9E1-CB44-A5AD-8BF53F3DDCA0}" type="presOf" srcId="{E17475EE-49F6-43AF-B256-1E0F0F11CE6C}" destId="{2B843A9E-27C1-974E-8F55-EB443A88D00B}" srcOrd="0" destOrd="0" presId="urn:microsoft.com/office/officeart/2016/7/layout/RepeatingBendingProcessNew"/>
    <dgm:cxn modelId="{10D848C2-9D82-E345-833E-19F9FD68486B}" type="presParOf" srcId="{3BBB005C-C200-1C41-900F-76CD45E570D1}" destId="{4A3FAAD5-41A6-954E-8F6F-555FCAAF38F4}" srcOrd="0" destOrd="0" presId="urn:microsoft.com/office/officeart/2016/7/layout/RepeatingBendingProcessNew"/>
    <dgm:cxn modelId="{E2886B30-93CA-D44C-9875-256571B3010F}" type="presParOf" srcId="{3BBB005C-C200-1C41-900F-76CD45E570D1}" destId="{850CF041-9E38-2A4B-AD48-568D01D5C1B4}" srcOrd="1" destOrd="0" presId="urn:microsoft.com/office/officeart/2016/7/layout/RepeatingBendingProcessNew"/>
    <dgm:cxn modelId="{164023FF-6EDC-B84B-BB49-55DD017A8814}" type="presParOf" srcId="{850CF041-9E38-2A4B-AD48-568D01D5C1B4}" destId="{7C84A865-BFB7-6B42-94F3-5FB3F2A10988}" srcOrd="0" destOrd="0" presId="urn:microsoft.com/office/officeart/2016/7/layout/RepeatingBendingProcessNew"/>
    <dgm:cxn modelId="{41C2FAB5-1F99-5B41-9B0A-C32A228D8686}" type="presParOf" srcId="{3BBB005C-C200-1C41-900F-76CD45E570D1}" destId="{B639C622-BD08-0B49-A698-145D614465BE}" srcOrd="2" destOrd="0" presId="urn:microsoft.com/office/officeart/2016/7/layout/RepeatingBendingProcessNew"/>
    <dgm:cxn modelId="{B3C49EA1-DE32-5443-ACE2-CE4BCC6AF8F8}" type="presParOf" srcId="{3BBB005C-C200-1C41-900F-76CD45E570D1}" destId="{8F6244BC-DCA4-C64B-8626-11AEA7F9185C}" srcOrd="3" destOrd="0" presId="urn:microsoft.com/office/officeart/2016/7/layout/RepeatingBendingProcessNew"/>
    <dgm:cxn modelId="{45154023-895C-E446-9922-86D49463C56D}" type="presParOf" srcId="{8F6244BC-DCA4-C64B-8626-11AEA7F9185C}" destId="{10B403F7-3979-3B48-9269-C76C37F3174F}" srcOrd="0" destOrd="0" presId="urn:microsoft.com/office/officeart/2016/7/layout/RepeatingBendingProcessNew"/>
    <dgm:cxn modelId="{D4E73927-2275-5945-A078-4B7DAF3E446A}" type="presParOf" srcId="{3BBB005C-C200-1C41-900F-76CD45E570D1}" destId="{2B843A9E-27C1-974E-8F55-EB443A88D00B}" srcOrd="4" destOrd="0" presId="urn:microsoft.com/office/officeart/2016/7/layout/RepeatingBendingProcessNew"/>
    <dgm:cxn modelId="{9A7D71B3-F470-4949-9B6F-CDBC3FC4A37A}" type="presParOf" srcId="{3BBB005C-C200-1C41-900F-76CD45E570D1}" destId="{70088078-F192-B94A-AA26-9E5DF585555A}" srcOrd="5" destOrd="0" presId="urn:microsoft.com/office/officeart/2016/7/layout/RepeatingBendingProcessNew"/>
    <dgm:cxn modelId="{8EB09B7D-2E8D-5948-9A48-A9134678182F}" type="presParOf" srcId="{70088078-F192-B94A-AA26-9E5DF585555A}" destId="{3EEACF21-80C9-6F46-948C-2A1F68AC07BC}" srcOrd="0" destOrd="0" presId="urn:microsoft.com/office/officeart/2016/7/layout/RepeatingBendingProcessNew"/>
    <dgm:cxn modelId="{B61D42BE-921A-D74B-BA55-19801519383A}" type="presParOf" srcId="{3BBB005C-C200-1C41-900F-76CD45E570D1}" destId="{D35D24C5-C89A-B940-B079-9CE4BC864CD0}" srcOrd="6" destOrd="0" presId="urn:microsoft.com/office/officeart/2016/7/layout/RepeatingBendingProcessNew"/>
    <dgm:cxn modelId="{CB0B2951-75D4-264C-977A-79A4638348F7}" type="presParOf" srcId="{3BBB005C-C200-1C41-900F-76CD45E570D1}" destId="{EB9C7200-4CB3-0F42-AE3B-BD6D432C2A50}" srcOrd="7" destOrd="0" presId="urn:microsoft.com/office/officeart/2016/7/layout/RepeatingBendingProcessNew"/>
    <dgm:cxn modelId="{C915D279-5187-AC4D-852A-41004761B4E9}" type="presParOf" srcId="{EB9C7200-4CB3-0F42-AE3B-BD6D432C2A50}" destId="{8C1008A1-9024-0645-A08E-2BD831240D7C}" srcOrd="0" destOrd="0" presId="urn:microsoft.com/office/officeart/2016/7/layout/RepeatingBendingProcessNew"/>
    <dgm:cxn modelId="{9998CFE5-93E5-2646-A2C5-5DB4C44B51EC}" type="presParOf" srcId="{3BBB005C-C200-1C41-900F-76CD45E570D1}" destId="{C578A678-65CC-6741-83A4-B4E062639C7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CF041-9E38-2A4B-AD48-568D01D5C1B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4A3FAAD5-41A6-954E-8F6F-555FCAAF38F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Testy głównie manualne z powodu braku czasu</a:t>
          </a:r>
          <a:endParaRPr lang="en-US" sz="1600" kern="1200"/>
        </a:p>
      </dsp:txBody>
      <dsp:txXfrm>
        <a:off x="8061" y="5979"/>
        <a:ext cx="3034531" cy="1820718"/>
      </dsp:txXfrm>
    </dsp:sp>
    <dsp:sp modelId="{8F6244BC-DCA4-C64B-8626-11AEA7F9185C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B639C622-BD08-0B49-A698-145D614465BE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Debug kodu</a:t>
          </a:r>
          <a:endParaRPr lang="en-US" sz="1600" kern="1200"/>
        </a:p>
      </dsp:txBody>
      <dsp:txXfrm>
        <a:off x="3740534" y="5979"/>
        <a:ext cx="3034531" cy="1820718"/>
      </dsp:txXfrm>
    </dsp:sp>
    <dsp:sp modelId="{70088078-F192-B94A-AA26-9E5DF585555A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B843A9E-27C1-974E-8F55-EB443A88D00B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Spreparowanie prostego pliku wstępnego</a:t>
          </a:r>
          <a:endParaRPr lang="en-US" sz="1600" kern="1200"/>
        </a:p>
      </dsp:txBody>
      <dsp:txXfrm>
        <a:off x="7473007" y="5979"/>
        <a:ext cx="3034531" cy="1820718"/>
      </dsp:txXfrm>
    </dsp:sp>
    <dsp:sp modelId="{EB9C7200-4CB3-0F42-AE3B-BD6D432C2A50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D35D24C5-C89A-B940-B079-9CE4BC864CD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Zbadanie wyjściowych sekwencji wraz ze wsparciami dla testowego pliku</a:t>
          </a:r>
          <a:endParaRPr lang="en-US" sz="1600" kern="1200"/>
        </a:p>
      </dsp:txBody>
      <dsp:txXfrm>
        <a:off x="8061" y="2524640"/>
        <a:ext cx="3034531" cy="1820718"/>
      </dsp:txXfrm>
    </dsp:sp>
    <dsp:sp modelId="{C578A678-65CC-6741-83A4-B4E062639C7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Próba przetworzenia pliku przez bibliotekę pycspade (jedyna znaleziona, mało popularna, nie uwzględnia wielu elementów jednej transakcji) – dla jednego elementu wyniki zgodne</a:t>
          </a:r>
          <a:endParaRPr lang="en-US" sz="1600" kern="1200"/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56EA1-9D16-4547-B6C5-EEA8205D6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C014EA-7149-FA46-AE04-C2CD1EF8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4F0DB0-C6B0-B046-A8F3-511FAB7C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F53CD7-8990-5742-BBCC-4E79E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4C3ADF-0AD4-564F-906B-3408805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9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34B58-C1AA-504A-826A-19A3276F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605B6CD-5E90-574F-8F74-D6457AB6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895D88-2CDB-304B-9E82-EEB6DF1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EF40FD-5127-A444-9345-C5A58FE6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0AEDBF-2FB2-6641-AA72-6AA07BF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7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8C1631-3FB9-2341-ACE5-2AFDF98F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9B382B5-B315-1542-8704-C520F176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958B4E-ED75-6846-BF78-D8601B6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1CE9A3-180D-0D4A-A7E0-1CE762B3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1F90CB-41EF-684A-93BF-82CC39C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5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A5B211-5EA2-7643-A44A-CD84092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79EEAB-48AB-4244-9ED7-4F248FD5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9A80C2-A20D-2441-A90B-A8564835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C4F4D2-856B-D548-AD5B-F340B40C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628902-2D12-7547-A1FC-6D9EB56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377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3E302E-6EE4-1944-8091-E184960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0C82E0-7DEF-7C4B-98A4-E0837F55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6035E8-8967-8F48-A7FD-F9539675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BEE0BC-B735-8540-8F25-7AA83CD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D1138F-04F6-0B47-B45A-0ACEE3A2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11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D22CD2-199F-684F-A4D9-A16C53B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083E90-362F-AA4C-89EC-54DFAAC61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73D59E-09E7-AD43-92CA-ED64E551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5AF850-1AC2-C943-AD3B-1D1F3EA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1F07C5-EB9E-BA48-8E4E-52D27BD8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EAF82F-F216-C44A-8E47-70A4B836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6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11D68-6C69-BB43-9865-92FC5CF9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F872EE-AA67-1648-9BC9-6AFDF6DB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2DE2B4-ED7A-8D48-9208-A6B536D3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9D190B-3929-F748-BD6C-43F0D11A3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D97F7E3-92F5-0D47-AD57-E52A9748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4CD4A16-A144-AC40-8C7B-ED26FCDC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B34F2C-9368-CB47-8867-51BCEE0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E736B65-6A50-8544-BFE3-4D62935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8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EAFA3A-B273-B143-A80B-410D839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D3B54EE-1245-8946-AF12-16202BF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65C6E42-2A9F-8049-9AEB-4D138933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74A0A9-D6E4-414A-8B14-E222EA9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6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FCD776-962C-C04C-B2D3-EE44025E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AD8705-981D-6943-BE99-7A94D18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B307CD3-2369-4340-904D-A893E360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00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87B06-A7AB-3141-ACF3-24AE886F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426500-ECB4-614E-B417-9BB6D413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A52C2E-85A7-2A4F-9102-2607FFCB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DF91F6-43DA-2045-BAF0-82D10973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5A6843-0F4B-E54A-B2E9-3EA3F9DC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CC82B9-1629-B540-8540-F028518C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48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A19BE5-0EB3-F14C-8C95-CABB1F7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B530F1A-A338-8246-A60A-A0475137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5BB947-1919-D740-A7CA-68E81518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395BB4-82ED-B04D-B2ED-E77F8B4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F89CEC-106E-6741-9EE1-60E0407E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E672CE-B7D9-574B-B40B-655A2C3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281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70F794-49A7-5641-92E9-357BB1A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9DF026-3D5E-554A-80AB-FF355D35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896712-51E1-7245-A85B-DF7511E6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6B89-432C-914C-875D-CFBDE5C1AE09}" type="datetimeFigureOut">
              <a:rPr lang="pl-PL" smtClean="0"/>
              <a:t>25.01.2022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39C82-8B6F-FB49-9FC4-2524056F0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C624B0-ED12-3242-A43B-A5EEBA30C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F901-E64F-0047-BDA5-DC3E0ACC5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1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EF1251-D182-224E-B342-96490045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l-PL" sz="11500"/>
              <a:t>SPADE PubMed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7DF1D64-5BBB-5147-85F7-73CD23A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sz="2200"/>
              <a:t>Autor: Wojciech Sitek</a:t>
            </a:r>
          </a:p>
          <a:p>
            <a:pPr algn="l"/>
            <a:r>
              <a:rPr lang="pl-PL" sz="2200"/>
              <a:t>Prowadzący: dr inż. Robert </a:t>
            </a:r>
            <a:r>
              <a:rPr lang="pl-PL" sz="2200" err="1"/>
              <a:t>Bembenik</a:t>
            </a:r>
            <a:endParaRPr lang="pl-PL" sz="2200"/>
          </a:p>
          <a:p>
            <a:pPr algn="l"/>
            <a:r>
              <a:rPr lang="pl-PL" sz="2200"/>
              <a:t>Przedmiot: MED</a:t>
            </a:r>
          </a:p>
        </p:txBody>
      </p:sp>
    </p:spTree>
    <p:extLst>
      <p:ext uri="{BB962C8B-B14F-4D97-AF65-F5344CB8AC3E}">
        <p14:creationId xmlns:p14="http://schemas.microsoft.com/office/powerpoint/2010/main" val="20940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20D383-F55C-6C4B-88A4-BCE6F997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5000"/>
              <a:t>Wyniki – najrzadszy deskryptor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E8DB49-980F-F84F-B3F2-DCA3A1CF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2200"/>
              <a:t>Tam dla minSup=2 przetwarzanie było najwolniejsze z powodu wielu kombinacji z racji długich transakcji, skorzystano z minSup=5</a:t>
            </a:r>
          </a:p>
          <a:p>
            <a:r>
              <a:rPr lang="pl-PL" sz="2200"/>
              <a:t>Wynikiem jest zestawienie najczęściej używanych słów w najpopularniejszych dla autorów kombinacjach</a:t>
            </a:r>
          </a:p>
          <a:p>
            <a:r>
              <a:rPr lang="pl-PL" sz="2200"/>
              <a:t>Za pomocą algorytmu SPADE można raczej odkryć sposób układania zdań przez autorów, który jest podobny przy podobnej tematyce (np. używanie (intervent,covid) w jednym zdaniu</a:t>
            </a:r>
          </a:p>
        </p:txBody>
      </p:sp>
    </p:spTree>
    <p:extLst>
      <p:ext uri="{BB962C8B-B14F-4D97-AF65-F5344CB8AC3E}">
        <p14:creationId xmlns:p14="http://schemas.microsoft.com/office/powerpoint/2010/main" val="393506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C8636F-93D3-FF40-B3F7-02FF82C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720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9DEDB1-C5AD-6644-870B-0E1E54ED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1700"/>
              <a:t>Uważam, że algorytm SPADE nie może pomagać w automatycznym indeksowaniu tekstów medycznych PubMed. Główną przyczyną jest nierozróżnialność podobnych deskryptorów po wynikach.</a:t>
            </a:r>
          </a:p>
          <a:p>
            <a:r>
              <a:rPr lang="pl-PL" sz="1700"/>
              <a:t>Algorytm SPADE na tych danych może najwyżej dać informację o:</a:t>
            </a:r>
          </a:p>
          <a:p>
            <a:pPr lvl="1"/>
            <a:r>
              <a:rPr lang="pl-PL" sz="1700"/>
              <a:t>sposobie pisania autorów na podobny temat</a:t>
            </a:r>
          </a:p>
          <a:p>
            <a:pPr lvl="1"/>
            <a:r>
              <a:rPr lang="pl-PL" sz="1700"/>
              <a:t>najpopularniejszych zestawieniach zdaniowych najpopularniejszych słów dla danej tematyki</a:t>
            </a:r>
          </a:p>
          <a:p>
            <a:pPr lvl="1"/>
            <a:r>
              <a:rPr lang="pl-PL" sz="1700"/>
              <a:t>metodologii autorów abstraktów publikacji medycznych.</a:t>
            </a:r>
          </a:p>
          <a:p>
            <a:r>
              <a:rPr lang="pl-PL" sz="1700"/>
              <a:t>Tematyka i liczba danych są okrojone, co może powodować ubytki informacyjne.</a:t>
            </a:r>
          </a:p>
        </p:txBody>
      </p:sp>
    </p:spTree>
    <p:extLst>
      <p:ext uri="{BB962C8B-B14F-4D97-AF65-F5344CB8AC3E}">
        <p14:creationId xmlns:p14="http://schemas.microsoft.com/office/powerpoint/2010/main" val="24899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2A1446-6889-CC46-85E0-A2BC59D6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720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C6B8F7-4283-224E-A99E-9FBBB90C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2000"/>
              <a:t>Ewentualnym planem na przyszłość może być przeprowadzenie analizy na całym zbiorze treningowym BioAsq 2021 (15.559.157 artykułów) oraz wszystkich deskryptorach MeSH.</a:t>
            </a:r>
          </a:p>
          <a:p>
            <a:r>
              <a:rPr lang="pl-PL" sz="2000"/>
              <a:t>Jednak dotychczasowe wyniki nie są aż tak zadowalające, więc możliwe jest podążenie celem uogólnionych wzorców sekwencyjnych i reguł.</a:t>
            </a:r>
          </a:p>
          <a:p>
            <a:r>
              <a:rPr lang="pl-PL" sz="2000"/>
              <a:t>Poznałem szczegóły i zastosowania tekstowe algorytmu SPADE oraz zgłębiłem specyfikę zbioru danych PubMed w kontekście tego algorytmu.</a:t>
            </a:r>
          </a:p>
        </p:txBody>
      </p:sp>
    </p:spTree>
    <p:extLst>
      <p:ext uri="{BB962C8B-B14F-4D97-AF65-F5344CB8AC3E}">
        <p14:creationId xmlns:p14="http://schemas.microsoft.com/office/powerpoint/2010/main" val="389570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8DF11E-7ED3-164A-9E9D-E5B92E1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720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1346E9-42A1-9C4C-A537-980A58A4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2400"/>
              <a:t>Zaki, Mohammed J. "SPADE: An efficient algorithm for mining frequent sequences." </a:t>
            </a:r>
            <a:r>
              <a:rPr lang="pl-PL" sz="2400" i="1"/>
              <a:t>Machine learning</a:t>
            </a:r>
            <a:r>
              <a:rPr lang="pl-PL" sz="2400"/>
              <a:t> 42.1 (2001): 31-60.</a:t>
            </a:r>
          </a:p>
          <a:p>
            <a:r>
              <a:rPr lang="pl-PL" sz="2400"/>
              <a:t>Wykłady prof. Marzeny Kryszkiewicz</a:t>
            </a:r>
          </a:p>
        </p:txBody>
      </p:sp>
    </p:spTree>
    <p:extLst>
      <p:ext uri="{BB962C8B-B14F-4D97-AF65-F5344CB8AC3E}">
        <p14:creationId xmlns:p14="http://schemas.microsoft.com/office/powerpoint/2010/main" val="36537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35BB5D-19C6-2041-A8FD-97B4FAE1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720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B3472E-DFE3-1F4B-8801-51904C53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1300"/>
              <a:t>Założenia projektu</a:t>
            </a:r>
          </a:p>
          <a:p>
            <a:r>
              <a:rPr lang="pl-PL" sz="1300"/>
              <a:t>Implementacja algorytmu SPADE</a:t>
            </a:r>
          </a:p>
          <a:p>
            <a:r>
              <a:rPr lang="pl-PL" sz="1300"/>
              <a:t>Implementacja obróbki PubMed</a:t>
            </a:r>
          </a:p>
          <a:p>
            <a:r>
              <a:rPr lang="pl-PL" sz="1300"/>
              <a:t>Testowanie</a:t>
            </a:r>
          </a:p>
          <a:p>
            <a:r>
              <a:rPr lang="pl-PL" sz="1300"/>
              <a:t>Badania</a:t>
            </a:r>
          </a:p>
          <a:p>
            <a:r>
              <a:rPr lang="pl-PL" sz="1300"/>
              <a:t>Wyniki</a:t>
            </a:r>
          </a:p>
          <a:p>
            <a:r>
              <a:rPr lang="pl-PL" sz="1300"/>
              <a:t>Wnioski</a:t>
            </a:r>
          </a:p>
          <a:p>
            <a:r>
              <a:rPr lang="pl-PL" sz="1300"/>
              <a:t>Plan na przyszłość</a:t>
            </a:r>
          </a:p>
          <a:p>
            <a:r>
              <a:rPr lang="pl-PL" sz="130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1331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5A0BD4-D881-A542-B520-53A65A9F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7200"/>
              <a:t>Założenia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6C54FC-E3D6-2341-A81C-44CDA5C0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2400"/>
              <a:t>Wydajna implementacja algorytmu SPADE</a:t>
            </a:r>
          </a:p>
          <a:p>
            <a:r>
              <a:rPr lang="pl-PL" sz="2400"/>
              <a:t>Badanie przydatności algorytmu SPADE dla automatycznego indeksowania tekstów medycznych z bazy PubMed</a:t>
            </a:r>
          </a:p>
        </p:txBody>
      </p:sp>
    </p:spTree>
    <p:extLst>
      <p:ext uri="{BB962C8B-B14F-4D97-AF65-F5344CB8AC3E}">
        <p14:creationId xmlns:p14="http://schemas.microsoft.com/office/powerpoint/2010/main" val="3741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977BB3-C839-A54A-8AEC-C53C5DDD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pl-PL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Implementacja algorytmu SPADE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B31BCF-5C19-D84F-9D86-EB07053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Wykorzystano język C++ 23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Zaprojektowano format pliku wejściowego (każda linia to ID klienta, czas, lista pozycji (item), oddzielone spacjami)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Zaprojektowano klasy: SpadeAlgorithm, SpadeSequence, SpadeSubseq, Transaction, Item, Tidlist, Client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Wystarczyłyby identyfikatory, ale budowa obiektowa umożliwia szybkie zmiany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Algorytm wczytuje z pliku dane do tidlist o długości 1 i następnie iteracyjnie łączy tidlisty i filtruje te o zbyt małym wsparciu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Algorytm dostarcza na wyjściu pary {wsparcie, sekwencja}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Wsparcie można inicjalizować </a:t>
            </a:r>
            <a:r>
              <a:rPr lang="pl-PL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explicite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oraz relacyjnie do liczby linii w pliku</a:t>
            </a:r>
          </a:p>
        </p:txBody>
      </p:sp>
    </p:spTree>
    <p:extLst>
      <p:ext uri="{BB962C8B-B14F-4D97-AF65-F5344CB8AC3E}">
        <p14:creationId xmlns:p14="http://schemas.microsoft.com/office/powerpoint/2010/main" val="399642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77E1A9-C0DA-DD46-8F07-9FF7444C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pl-PL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Implementacja obróbki PubMed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EAD06A-E34B-7049-AF83-949DD2E8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Pobrany wcześniej plik treningowy BioAsq w formacie JSON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Przygotowana wcześniej wstępna obróbka tekstu (tokenizacja, usunięcie słów przestankowych, stemming), a następnie zamiana słów na unikalne liczby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Podział na zdania jako kolejne sekwencje czasowe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Zapisanie w oddzielnym pliku dla każdego indeksu MeSH listy artykułów mu odpowiadających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Mapowanie: artykuł -&gt; klient, zdanie abstraktu -&gt; transakcja, przetworzone słowa ze zdania -&gt; pozycje (items)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Zbadanie zależności dla samej tokenizacji (ze znakami przestankowymi) oraz pełnego wstępnego przetworzenia tekstu</a:t>
            </a:r>
          </a:p>
          <a:p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Wyeksportowałem także słownik liczba -&gt; słowo, aby w C++ wypisywać słowa</a:t>
            </a:r>
          </a:p>
        </p:txBody>
      </p:sp>
    </p:spTree>
    <p:extLst>
      <p:ext uri="{BB962C8B-B14F-4D97-AF65-F5344CB8AC3E}">
        <p14:creationId xmlns:p14="http://schemas.microsoft.com/office/powerpoint/2010/main" val="30398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9E2657-4210-4C17-8BDE-E3C74B3D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E1D3D1-A925-0F4C-B507-D69DB16C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Testowanie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6D69B83-13BF-4B85-B590-C0A0F336C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956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9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82B395-C63E-7F40-B47B-D682F32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Badania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80B64-37B8-A648-A26B-6D476BB9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1700"/>
              <a:t>Ograniczenie się do 20 deskryptorów MeSH oraz 100 tysięcy artykułów</a:t>
            </a:r>
          </a:p>
          <a:p>
            <a:r>
              <a:rPr lang="pl-PL" sz="1700"/>
              <a:t>Testowano pierwsze 10.000 linii plików wejściowych, a na końcu całość (np. 180.000 linii) - wyniki były bardzo podobne</a:t>
            </a:r>
          </a:p>
          <a:p>
            <a:r>
              <a:rPr lang="pl-PL" sz="1700"/>
              <a:t>Inicjalizowano relacyjne wsparcie na 0.03, 0.05, 0.07, 0.1 oraz 0.2.</a:t>
            </a:r>
          </a:p>
          <a:p>
            <a:r>
              <a:rPr lang="pl-PL" sz="1700"/>
              <a:t>Wśród plików znajdował się jeden zawierający jedynie 30 linii (był on badany oddzielnie)</a:t>
            </a:r>
          </a:p>
          <a:p>
            <a:endParaRPr lang="pl-PL" sz="1700"/>
          </a:p>
        </p:txBody>
      </p:sp>
      <p:pic>
        <p:nvPicPr>
          <p:cNvPr id="5" name="Picture 4" descr="Zygzak — wiersz wskaźnika">
            <a:extLst>
              <a:ext uri="{FF2B5EF4-FFF2-40B4-BE49-F238E27FC236}">
                <a16:creationId xmlns:a16="http://schemas.microsoft.com/office/drawing/2014/main" id="{6648C13C-B26D-4A0A-8AB6-A1E7E92B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r="189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3A0CDD-9924-1941-A7EF-FE8ADAD3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5000"/>
              <a:t>Wyniki – minRelSup = 0.07, 0.1, 0.2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079806-9F8F-4140-9799-DC6825AA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1500"/>
              <a:t>Dla zbyt dużego minimalnego relacyjnego wsparcia wyniki albo nie przedstawiały żadnych sekwencji (0.2), albo nie przedstawiały dłuższych sekwencji (0.1), np.:</a:t>
            </a:r>
          </a:p>
          <a:p>
            <a:pPr lvl="1"/>
            <a:r>
              <a:rPr lang="pl-PL" sz="1500"/>
              <a:t>1029 (covid)</a:t>
            </a:r>
          </a:p>
          <a:p>
            <a:pPr lvl="1"/>
            <a:r>
              <a:rPr lang="pl-PL" sz="1500"/>
              <a:t>1172 (patient)</a:t>
            </a:r>
          </a:p>
          <a:p>
            <a:pPr lvl="1"/>
            <a:r>
              <a:rPr lang="pl-PL" sz="1500"/>
              <a:t>1149 (wa)</a:t>
            </a:r>
          </a:p>
          <a:p>
            <a:r>
              <a:rPr lang="pl-PL" sz="1500"/>
              <a:t>Dla minRelSup=0.07 pojawiały się podwójne i potrójne sekwencje, ale to i tak za mało do analizy.</a:t>
            </a:r>
          </a:p>
          <a:p>
            <a:r>
              <a:rPr lang="pl-PL" sz="1500"/>
              <a:t>W dodatku dla deskryptorów powiązanych znaczeniowo wyniki były niemal identyczne:</a:t>
            </a:r>
          </a:p>
          <a:p>
            <a:pPr lvl="1"/>
            <a:r>
              <a:rPr lang="pl-PL" sz="1500"/>
              <a:t>Niemal zawsze dla desk. związanych z Covid-19, były sekwencje:</a:t>
            </a:r>
          </a:p>
          <a:p>
            <a:pPr lvl="2"/>
            <a:r>
              <a:rPr lang="pl-PL" sz="1500"/>
              <a:t>(patient,covid)(covid) lub</a:t>
            </a:r>
          </a:p>
          <a:p>
            <a:pPr lvl="2"/>
            <a:r>
              <a:rPr lang="pl-PL" sz="1500"/>
              <a:t>(covid,patient)(covid)(patient).</a:t>
            </a:r>
          </a:p>
        </p:txBody>
      </p:sp>
    </p:spTree>
    <p:extLst>
      <p:ext uri="{BB962C8B-B14F-4D97-AF65-F5344CB8AC3E}">
        <p14:creationId xmlns:p14="http://schemas.microsoft.com/office/powerpoint/2010/main" val="8848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BE10CD-354E-5146-B2FC-D48C705F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5000"/>
              <a:t>Wyniki – minRelSup = 0.03, 0.05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31B29A-38CF-9344-991E-7F6AC33B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pl-PL" sz="2200"/>
              <a:t>Dla mniejszego minRelSup zazwyczaj były dłuższe sekwencje, ale były one związane z tymi samymi najpopularniejszymi dla deskryptora słowami-kluczami.</a:t>
            </a:r>
          </a:p>
          <a:p>
            <a:r>
              <a:rPr lang="pl-PL" sz="2200"/>
              <a:t>Logiczne było, że często pojawiały się tytuły nagłówków w powiązaniu z najpopularniejszymi słowami, np. (background)(meta,analysi)(review)</a:t>
            </a:r>
          </a:p>
          <a:p>
            <a:r>
              <a:rPr lang="pl-PL" sz="2200"/>
              <a:t>Dla podobnych deskryptorów nie dało się odróżnić tytułów po sekwencjach, np. Pandemic, SARS-COV-2</a:t>
            </a:r>
          </a:p>
        </p:txBody>
      </p:sp>
    </p:spTree>
    <p:extLst>
      <p:ext uri="{BB962C8B-B14F-4D97-AF65-F5344CB8AC3E}">
        <p14:creationId xmlns:p14="http://schemas.microsoft.com/office/powerpoint/2010/main" val="34695642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762</Words>
  <Application>Microsoft Macintosh PowerPoint</Application>
  <PresentationFormat>Panoramiczny</PresentationFormat>
  <Paragraphs>76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SPADE PubMed</vt:lpstr>
      <vt:lpstr>Agenda</vt:lpstr>
      <vt:lpstr>Założenia projektu</vt:lpstr>
      <vt:lpstr>Implementacja algorytmu SPADE</vt:lpstr>
      <vt:lpstr>Implementacja obróbki PubMed</vt:lpstr>
      <vt:lpstr>Testowanie</vt:lpstr>
      <vt:lpstr>Badania</vt:lpstr>
      <vt:lpstr>Wyniki – minRelSup = 0.07, 0.1, 0.2</vt:lpstr>
      <vt:lpstr>Wyniki – minRelSup = 0.03, 0.05</vt:lpstr>
      <vt:lpstr>Wyniki – najrzadszy deskryptor</vt:lpstr>
      <vt:lpstr>Wnioski</vt:lpstr>
      <vt:lpstr>Podsumowanie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PubMed SPADE</dc:title>
  <dc:creator>Sitek Wojciech (STUD)</dc:creator>
  <cp:lastModifiedBy>Sitek Wojciech (STUD)</cp:lastModifiedBy>
  <cp:revision>3</cp:revision>
  <dcterms:created xsi:type="dcterms:W3CDTF">2022-01-25T19:32:34Z</dcterms:created>
  <dcterms:modified xsi:type="dcterms:W3CDTF">2022-01-25T20:26:16Z</dcterms:modified>
</cp:coreProperties>
</file>