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9"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3BEE4-FF73-4EC8-A674-6CEAFAB57639}" type="datetimeFigureOut">
              <a:rPr lang="en-US" smtClean="0"/>
              <a:t>23/10/2019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262508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3BEE4-FF73-4EC8-A674-6CEAFAB57639}" type="datetimeFigureOut">
              <a:rPr lang="en-US" smtClean="0"/>
              <a:t>23/10/2019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248299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63BEE4-FF73-4EC8-A674-6CEAFAB57639}" type="datetimeFigureOut">
              <a:rPr lang="en-US" smtClean="0"/>
              <a:t>23/10/2019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275796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63BEE4-FF73-4EC8-A674-6CEAFAB57639}" type="datetimeFigureOut">
              <a:rPr lang="en-US" smtClean="0"/>
              <a:t>23/10/2019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202924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63BEE4-FF73-4EC8-A674-6CEAFAB57639}" type="datetimeFigureOut">
              <a:rPr lang="en-US" smtClean="0"/>
              <a:t>23/10/2019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314591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3BEE4-FF73-4EC8-A674-6CEAFAB57639}" type="datetimeFigureOut">
              <a:rPr lang="en-US" smtClean="0"/>
              <a:t>23/10/2019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173628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3BEE4-FF73-4EC8-A674-6CEAFAB57639}" type="datetimeFigureOut">
              <a:rPr lang="en-US" smtClean="0"/>
              <a:t>23/10/2019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1510098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3BEE4-FF73-4EC8-A674-6CEAFAB57639}" type="datetimeFigureOut">
              <a:rPr lang="en-US" smtClean="0"/>
              <a:t>23/10/2019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384130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3BEE4-FF73-4EC8-A674-6CEAFAB57639}" type="datetimeFigureOut">
              <a:rPr lang="en-US" smtClean="0"/>
              <a:t>23/10/2019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91701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63BEE4-FF73-4EC8-A674-6CEAFAB57639}" type="datetimeFigureOut">
              <a:rPr lang="en-US" smtClean="0"/>
              <a:t>23/10/2019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37673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63BEE4-FF73-4EC8-A674-6CEAFAB57639}" type="datetimeFigureOut">
              <a:rPr lang="en-US" smtClean="0"/>
              <a:t>23/10/2019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223513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63BEE4-FF73-4EC8-A674-6CEAFAB57639}" type="datetimeFigureOut">
              <a:rPr lang="en-US" smtClean="0"/>
              <a:t>23/10/2019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60211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63BEE4-FF73-4EC8-A674-6CEAFAB57639}" type="datetimeFigureOut">
              <a:rPr lang="en-US" smtClean="0"/>
              <a:t>23/10/2019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334800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63BEE4-FF73-4EC8-A674-6CEAFAB57639}" type="datetimeFigureOut">
              <a:rPr lang="en-US" smtClean="0"/>
              <a:t>23/10/2019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278854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3BEE4-FF73-4EC8-A674-6CEAFAB57639}" type="datetimeFigureOut">
              <a:rPr lang="en-US" smtClean="0"/>
              <a:t>23/10/2019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67173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3BEE4-FF73-4EC8-A674-6CEAFAB57639}" type="datetimeFigureOut">
              <a:rPr lang="en-US" smtClean="0"/>
              <a:t>23/10/2019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230347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3BEE4-FF73-4EC8-A674-6CEAFAB57639}" type="datetimeFigureOut">
              <a:rPr lang="en-US" smtClean="0"/>
              <a:t>23/10/2019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124794-F361-4595-B466-0B98F4A0A329}" type="slidenum">
              <a:rPr lang="en-US" smtClean="0"/>
              <a:t>‹#›</a:t>
            </a:fld>
            <a:endParaRPr lang="en-US"/>
          </a:p>
        </p:txBody>
      </p:sp>
    </p:spTree>
    <p:extLst>
      <p:ext uri="{BB962C8B-B14F-4D97-AF65-F5344CB8AC3E}">
        <p14:creationId xmlns:p14="http://schemas.microsoft.com/office/powerpoint/2010/main" val="39705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3BEE4-FF73-4EC8-A674-6CEAFAB57639}" type="datetimeFigureOut">
              <a:rPr lang="en-US" smtClean="0"/>
              <a:t>23/10/2019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7124794-F361-4595-B466-0B98F4A0A329}" type="slidenum">
              <a:rPr lang="en-US" smtClean="0"/>
              <a:t>‹#›</a:t>
            </a:fld>
            <a:endParaRPr lang="en-US"/>
          </a:p>
        </p:txBody>
      </p:sp>
    </p:spTree>
    <p:extLst>
      <p:ext uri="{BB962C8B-B14F-4D97-AF65-F5344CB8AC3E}">
        <p14:creationId xmlns:p14="http://schemas.microsoft.com/office/powerpoint/2010/main" val="1568857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eckit123.000webhostapp.com/" TargetMode="Externa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hyperlink" Target="https://www.google.com/?gws_rd=ss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ieeexplore.ieee.org/xpl/mostRecentIssue.jsp?punumber=690909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rot="10800000" flipV="1">
            <a:off x="696036" y="524160"/>
            <a:ext cx="11227344" cy="945000"/>
          </a:xfrm>
          <a:prstGeom prst="rect">
            <a:avLst/>
          </a:prstGeom>
          <a:noFill/>
          <a:ln>
            <a:noFill/>
          </a:ln>
        </p:spPr>
        <p:style>
          <a:lnRef idx="0">
            <a:scrgbClr r="0" g="0" b="0"/>
          </a:lnRef>
          <a:fillRef idx="0">
            <a:scrgbClr r="0" g="0" b="0"/>
          </a:fillRef>
          <a:effectRef idx="0">
            <a:scrgbClr r="0" g="0" b="0"/>
          </a:effectRef>
          <a:fontRef idx="minor"/>
        </p:style>
        <p:txBody>
          <a:bodyPr wrap="square" anchor="ctr">
            <a:spAutoFit/>
          </a:bodyPr>
          <a:lstStyle/>
          <a:p>
            <a:pPr algn="ctr">
              <a:lnSpc>
                <a:spcPct val="100000"/>
              </a:lnSpc>
            </a:pPr>
            <a:r>
              <a:rPr lang="en-IN" sz="2800" b="1" strike="noStrike" spc="-1" dirty="0" err="1">
                <a:solidFill>
                  <a:srgbClr val="FFFF00"/>
                </a:solidFill>
                <a:latin typeface="Times New Roman" panose="02020603050405020304" pitchFamily="18" charset="0"/>
                <a:ea typeface="Times New Roman"/>
                <a:cs typeface="Times New Roman" panose="02020603050405020304" pitchFamily="18" charset="0"/>
              </a:rPr>
              <a:t>Finolex</a:t>
            </a:r>
            <a:r>
              <a:rPr lang="en-IN" sz="2800" b="1" strike="noStrike" spc="-1" dirty="0">
                <a:solidFill>
                  <a:srgbClr val="FFFF00"/>
                </a:solidFill>
                <a:latin typeface="Times New Roman" panose="02020603050405020304" pitchFamily="18" charset="0"/>
                <a:ea typeface="Times New Roman"/>
                <a:cs typeface="Times New Roman" panose="02020603050405020304" pitchFamily="18" charset="0"/>
              </a:rPr>
              <a:t> Academy of Management and Technology, </a:t>
            </a:r>
            <a:r>
              <a:rPr lang="en-IN" sz="2800" b="1" strike="noStrike" spc="-1" dirty="0" err="1">
                <a:solidFill>
                  <a:srgbClr val="FFFF00"/>
                </a:solidFill>
                <a:latin typeface="Times New Roman" panose="02020603050405020304" pitchFamily="18" charset="0"/>
                <a:ea typeface="Times New Roman"/>
                <a:cs typeface="Times New Roman" panose="02020603050405020304" pitchFamily="18" charset="0"/>
              </a:rPr>
              <a:t>Ratnagiri</a:t>
            </a:r>
            <a:endParaRPr lang="en-IN" sz="2800" b="1" strike="noStrike" spc="-1" dirty="0">
              <a:solidFill>
                <a:srgbClr val="FFFF00"/>
              </a:solidFill>
              <a:latin typeface="Times New Roman" panose="02020603050405020304" pitchFamily="18" charset="0"/>
              <a:cs typeface="Times New Roman" panose="02020603050405020304" pitchFamily="18" charset="0"/>
            </a:endParaRPr>
          </a:p>
          <a:p>
            <a:pPr algn="ctr">
              <a:lnSpc>
                <a:spcPct val="100000"/>
              </a:lnSpc>
            </a:pPr>
            <a:r>
              <a:rPr lang="en-IN" sz="2800" b="1" strike="noStrike" spc="-1" dirty="0">
                <a:solidFill>
                  <a:srgbClr val="FFFF00"/>
                </a:solidFill>
                <a:latin typeface="Times New Roman" panose="02020603050405020304" pitchFamily="18" charset="0"/>
                <a:ea typeface="Times New Roman"/>
                <a:cs typeface="Times New Roman" panose="02020603050405020304" pitchFamily="18" charset="0"/>
              </a:rPr>
              <a:t>Information Technology</a:t>
            </a:r>
            <a:endParaRPr lang="en-IN" sz="2800" b="1" strike="noStrike" spc="-1" dirty="0">
              <a:solidFill>
                <a:srgbClr val="FFFF00"/>
              </a:solidFill>
              <a:latin typeface="Times New Roman" panose="02020603050405020304" pitchFamily="18" charset="0"/>
              <a:cs typeface="Times New Roman" panose="02020603050405020304" pitchFamily="18" charset="0"/>
            </a:endParaRPr>
          </a:p>
        </p:txBody>
      </p:sp>
      <p:pic>
        <p:nvPicPr>
          <p:cNvPr id="11" name="Picture 2"/>
          <p:cNvPicPr/>
          <p:nvPr/>
        </p:nvPicPr>
        <p:blipFill>
          <a:blip r:embed="rId2"/>
          <a:stretch/>
        </p:blipFill>
        <p:spPr>
          <a:xfrm>
            <a:off x="5250240" y="1647000"/>
            <a:ext cx="1691280" cy="1142640"/>
          </a:xfrm>
          <a:prstGeom prst="rect">
            <a:avLst/>
          </a:prstGeom>
          <a:ln>
            <a:noFill/>
          </a:ln>
        </p:spPr>
      </p:pic>
      <p:sp>
        <p:nvSpPr>
          <p:cNvPr id="12" name="CustomShape 2"/>
          <p:cNvSpPr/>
          <p:nvPr/>
        </p:nvSpPr>
        <p:spPr>
          <a:xfrm>
            <a:off x="696036" y="3005640"/>
            <a:ext cx="11227345" cy="51696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IN" sz="2800" b="1" strike="noStrike" spc="-1" dirty="0">
                <a:solidFill>
                  <a:schemeClr val="accent1">
                    <a:lumMod val="60000"/>
                    <a:lumOff val="40000"/>
                  </a:schemeClr>
                </a:solidFill>
                <a:latin typeface="Times New Roman" panose="02020603050405020304" pitchFamily="18" charset="0"/>
                <a:cs typeface="Times New Roman" panose="02020603050405020304" pitchFamily="18" charset="0"/>
              </a:rPr>
              <a:t>Mobile Malicious Page Detection System</a:t>
            </a:r>
          </a:p>
        </p:txBody>
      </p:sp>
      <p:sp>
        <p:nvSpPr>
          <p:cNvPr id="13" name="CustomShape 3"/>
          <p:cNvSpPr/>
          <p:nvPr/>
        </p:nvSpPr>
        <p:spPr>
          <a:xfrm>
            <a:off x="0" y="5382000"/>
            <a:ext cx="1219176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200" b="1" strike="noStrike" spc="-1" dirty="0">
                <a:solidFill>
                  <a:srgbClr val="00B0F0"/>
                </a:solidFill>
                <a:latin typeface="Times New Roman" panose="02020603050405020304" pitchFamily="18" charset="0"/>
                <a:cs typeface="Times New Roman" panose="02020603050405020304" pitchFamily="18" charset="0"/>
              </a:rPr>
              <a:t>Guided by :</a:t>
            </a:r>
          </a:p>
          <a:p>
            <a:pPr algn="ctr">
              <a:lnSpc>
                <a:spcPct val="100000"/>
              </a:lnSpc>
            </a:pPr>
            <a:r>
              <a:rPr lang="en-IN" sz="2200" b="1" strike="noStrike" spc="-1" dirty="0" err="1">
                <a:solidFill>
                  <a:schemeClr val="bg1"/>
                </a:solidFill>
                <a:latin typeface="Times New Roman" panose="02020603050405020304" pitchFamily="18" charset="0"/>
                <a:cs typeface="Times New Roman" panose="02020603050405020304" pitchFamily="18" charset="0"/>
              </a:rPr>
              <a:t>Prof.</a:t>
            </a:r>
            <a:r>
              <a:rPr lang="en-IN" sz="2200" b="1" strike="noStrike" spc="-1" dirty="0">
                <a:solidFill>
                  <a:schemeClr val="bg1"/>
                </a:solidFill>
                <a:latin typeface="Times New Roman" panose="02020603050405020304" pitchFamily="18" charset="0"/>
                <a:cs typeface="Times New Roman" panose="02020603050405020304" pitchFamily="18" charset="0"/>
              </a:rPr>
              <a:t> </a:t>
            </a:r>
            <a:r>
              <a:rPr lang="en-IN" sz="2200" b="1" strike="noStrike" spc="-1" dirty="0" err="1">
                <a:solidFill>
                  <a:schemeClr val="bg1"/>
                </a:solidFill>
                <a:latin typeface="Times New Roman" panose="02020603050405020304" pitchFamily="18" charset="0"/>
                <a:cs typeface="Times New Roman" panose="02020603050405020304" pitchFamily="18" charset="0"/>
              </a:rPr>
              <a:t>Priyanka</a:t>
            </a:r>
            <a:r>
              <a:rPr lang="en-IN" sz="2200" b="1" strike="noStrike" spc="-1" dirty="0">
                <a:solidFill>
                  <a:schemeClr val="bg1"/>
                </a:solidFill>
                <a:latin typeface="Times New Roman" panose="02020603050405020304" pitchFamily="18" charset="0"/>
                <a:cs typeface="Times New Roman" panose="02020603050405020304" pitchFamily="18" charset="0"/>
              </a:rPr>
              <a:t> </a:t>
            </a:r>
            <a:r>
              <a:rPr lang="en-IN" sz="2200" b="1" strike="noStrike" spc="-1" dirty="0" err="1">
                <a:solidFill>
                  <a:schemeClr val="bg1"/>
                </a:solidFill>
                <a:latin typeface="Times New Roman" panose="02020603050405020304" pitchFamily="18" charset="0"/>
                <a:cs typeface="Times New Roman" panose="02020603050405020304" pitchFamily="18" charset="0"/>
              </a:rPr>
              <a:t>Bandagale</a:t>
            </a:r>
            <a:endParaRPr lang="en-IN" sz="2200" b="1" strike="noStrike" spc="-1" dirty="0">
              <a:solidFill>
                <a:schemeClr val="bg1"/>
              </a:solidFill>
              <a:latin typeface="Times New Roman" panose="02020603050405020304" pitchFamily="18" charset="0"/>
              <a:cs typeface="Times New Roman" panose="02020603050405020304" pitchFamily="18" charset="0"/>
            </a:endParaRPr>
          </a:p>
        </p:txBody>
      </p:sp>
      <p:sp>
        <p:nvSpPr>
          <p:cNvPr id="14" name="CustomShape 4"/>
          <p:cNvSpPr/>
          <p:nvPr/>
        </p:nvSpPr>
        <p:spPr>
          <a:xfrm>
            <a:off x="0" y="3559680"/>
            <a:ext cx="12191760" cy="16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endParaRPr lang="en-IN" sz="1800" b="1" strike="noStrike" spc="-1" dirty="0">
              <a:latin typeface="Times New Roman" panose="02020603050405020304" pitchFamily="18" charset="0"/>
              <a:cs typeface="Times New Roman" panose="02020603050405020304" pitchFamily="18" charset="0"/>
            </a:endParaRPr>
          </a:p>
          <a:p>
            <a:pPr algn="ctr">
              <a:lnSpc>
                <a:spcPct val="100000"/>
              </a:lnSpc>
            </a:pPr>
            <a:r>
              <a:rPr lang="en-IN" sz="2200" b="1" strike="noStrike" spc="-1" dirty="0">
                <a:solidFill>
                  <a:srgbClr val="000000"/>
                </a:solidFill>
                <a:latin typeface="Times New Roman" panose="02020603050405020304" pitchFamily="18" charset="0"/>
                <a:cs typeface="Times New Roman" panose="02020603050405020304" pitchFamily="18" charset="0"/>
              </a:rPr>
              <a:t> </a:t>
            </a:r>
            <a:r>
              <a:rPr lang="en-IN" sz="2200" b="1" strike="noStrike" spc="-1" dirty="0">
                <a:solidFill>
                  <a:srgbClr val="00B0F0"/>
                </a:solidFill>
                <a:latin typeface="Times New Roman" panose="02020603050405020304" pitchFamily="18" charset="0"/>
                <a:cs typeface="Times New Roman" panose="02020603050405020304" pitchFamily="18" charset="0"/>
              </a:rPr>
              <a:t>Presented by:</a:t>
            </a:r>
          </a:p>
          <a:p>
            <a:pPr algn="ctr">
              <a:lnSpc>
                <a:spcPct val="100000"/>
              </a:lnSpc>
            </a:pPr>
            <a:r>
              <a:rPr lang="en-IN" sz="2000" b="1" strike="noStrike" spc="-1" dirty="0" err="1">
                <a:solidFill>
                  <a:schemeClr val="bg1"/>
                </a:solidFill>
                <a:latin typeface="Times New Roman" panose="02020603050405020304" pitchFamily="18" charset="0"/>
                <a:cs typeface="Times New Roman" panose="02020603050405020304" pitchFamily="18" charset="0"/>
              </a:rPr>
              <a:t>Shivani</a:t>
            </a:r>
            <a:r>
              <a:rPr lang="en-IN" sz="2000" b="1" strike="noStrike" spc="-1" dirty="0">
                <a:solidFill>
                  <a:schemeClr val="bg1"/>
                </a:solidFill>
                <a:latin typeface="Times New Roman" panose="02020603050405020304" pitchFamily="18" charset="0"/>
                <a:cs typeface="Times New Roman" panose="02020603050405020304" pitchFamily="18" charset="0"/>
              </a:rPr>
              <a:t> Anil </a:t>
            </a:r>
            <a:r>
              <a:rPr lang="en-IN" sz="2000" b="1" strike="noStrike" spc="-1" dirty="0" err="1">
                <a:solidFill>
                  <a:schemeClr val="bg1"/>
                </a:solidFill>
                <a:latin typeface="Times New Roman" panose="02020603050405020304" pitchFamily="18" charset="0"/>
                <a:cs typeface="Times New Roman" panose="02020603050405020304" pitchFamily="18" charset="0"/>
              </a:rPr>
              <a:t>Nevgi</a:t>
            </a:r>
            <a:r>
              <a:rPr lang="en-IN" sz="2000" b="1" strike="noStrike" spc="-1" dirty="0">
                <a:solidFill>
                  <a:schemeClr val="bg1"/>
                </a:solidFill>
                <a:latin typeface="Times New Roman" panose="02020603050405020304" pitchFamily="18" charset="0"/>
                <a:cs typeface="Times New Roman" panose="02020603050405020304" pitchFamily="18" charset="0"/>
              </a:rPr>
              <a:t> (TD-17-0417)</a:t>
            </a:r>
          </a:p>
          <a:p>
            <a:pPr algn="ctr">
              <a:lnSpc>
                <a:spcPct val="100000"/>
              </a:lnSpc>
            </a:pPr>
            <a:r>
              <a:rPr lang="en-IN" sz="2000" b="1" strike="noStrike" spc="-1" dirty="0" err="1">
                <a:solidFill>
                  <a:schemeClr val="bg1"/>
                </a:solidFill>
                <a:latin typeface="Times New Roman" panose="02020603050405020304" pitchFamily="18" charset="0"/>
                <a:cs typeface="Times New Roman" panose="02020603050405020304" pitchFamily="18" charset="0"/>
              </a:rPr>
              <a:t>Sitesh</a:t>
            </a:r>
            <a:r>
              <a:rPr lang="en-IN" sz="2000" b="1" strike="noStrike" spc="-1" dirty="0">
                <a:solidFill>
                  <a:schemeClr val="bg1"/>
                </a:solidFill>
                <a:latin typeface="Times New Roman" panose="02020603050405020304" pitchFamily="18" charset="0"/>
                <a:cs typeface="Times New Roman" panose="02020603050405020304" pitchFamily="18" charset="0"/>
              </a:rPr>
              <a:t> </a:t>
            </a:r>
            <a:r>
              <a:rPr lang="en-IN" sz="2000" b="1" strike="noStrike" spc="-1" dirty="0" err="1">
                <a:solidFill>
                  <a:schemeClr val="bg1"/>
                </a:solidFill>
                <a:latin typeface="Times New Roman" panose="02020603050405020304" pitchFamily="18" charset="0"/>
                <a:cs typeface="Times New Roman" panose="02020603050405020304" pitchFamily="18" charset="0"/>
              </a:rPr>
              <a:t>Maruti</a:t>
            </a:r>
            <a:r>
              <a:rPr lang="en-IN" sz="2000" b="1" strike="noStrike" spc="-1" dirty="0">
                <a:solidFill>
                  <a:schemeClr val="bg1"/>
                </a:solidFill>
                <a:latin typeface="Times New Roman" panose="02020603050405020304" pitchFamily="18" charset="0"/>
                <a:cs typeface="Times New Roman" panose="02020603050405020304" pitchFamily="18" charset="0"/>
              </a:rPr>
              <a:t> </a:t>
            </a:r>
            <a:r>
              <a:rPr lang="en-IN" sz="2000" b="1" strike="noStrike" spc="-1" dirty="0" err="1">
                <a:solidFill>
                  <a:schemeClr val="bg1"/>
                </a:solidFill>
                <a:latin typeface="Times New Roman" panose="02020603050405020304" pitchFamily="18" charset="0"/>
                <a:cs typeface="Times New Roman" panose="02020603050405020304" pitchFamily="18" charset="0"/>
              </a:rPr>
              <a:t>Sawant</a:t>
            </a:r>
            <a:r>
              <a:rPr lang="en-IN" sz="2000" b="1" strike="noStrike" spc="-1" dirty="0">
                <a:solidFill>
                  <a:schemeClr val="bg1"/>
                </a:solidFill>
                <a:latin typeface="Times New Roman" panose="02020603050405020304" pitchFamily="18" charset="0"/>
                <a:cs typeface="Times New Roman" panose="02020603050405020304" pitchFamily="18" charset="0"/>
              </a:rPr>
              <a:t> (TD-17-0553)</a:t>
            </a:r>
          </a:p>
          <a:p>
            <a:pPr algn="ctr">
              <a:lnSpc>
                <a:spcPct val="100000"/>
              </a:lnSpc>
            </a:pPr>
            <a:r>
              <a:rPr lang="en-IN" sz="2000" b="1" strike="noStrike" spc="-1" dirty="0" err="1">
                <a:solidFill>
                  <a:schemeClr val="bg1"/>
                </a:solidFill>
                <a:latin typeface="Times New Roman" panose="02020603050405020304" pitchFamily="18" charset="0"/>
                <a:cs typeface="Times New Roman" panose="02020603050405020304" pitchFamily="18" charset="0"/>
              </a:rPr>
              <a:t>Pratiksha</a:t>
            </a:r>
            <a:r>
              <a:rPr lang="en-IN" sz="2000" b="1" strike="noStrike" spc="-1" dirty="0">
                <a:solidFill>
                  <a:schemeClr val="bg1"/>
                </a:solidFill>
                <a:latin typeface="Times New Roman" panose="02020603050405020304" pitchFamily="18" charset="0"/>
                <a:cs typeface="Times New Roman" panose="02020603050405020304" pitchFamily="18" charset="0"/>
              </a:rPr>
              <a:t> </a:t>
            </a:r>
            <a:r>
              <a:rPr lang="en-IN" sz="2000" b="1" strike="noStrike" spc="-1" dirty="0" err="1">
                <a:solidFill>
                  <a:schemeClr val="bg1"/>
                </a:solidFill>
                <a:latin typeface="Times New Roman" panose="02020603050405020304" pitchFamily="18" charset="0"/>
                <a:cs typeface="Times New Roman" panose="02020603050405020304" pitchFamily="18" charset="0"/>
              </a:rPr>
              <a:t>Atmaram</a:t>
            </a:r>
            <a:r>
              <a:rPr lang="en-IN" sz="2000" b="1" strike="noStrike" spc="-1" dirty="0">
                <a:solidFill>
                  <a:schemeClr val="bg1"/>
                </a:solidFill>
                <a:latin typeface="Times New Roman" panose="02020603050405020304" pitchFamily="18" charset="0"/>
                <a:cs typeface="Times New Roman" panose="02020603050405020304" pitchFamily="18" charset="0"/>
              </a:rPr>
              <a:t> Sharma (TD-17-0378)</a:t>
            </a:r>
          </a:p>
        </p:txBody>
      </p:sp>
    </p:spTree>
    <p:extLst>
      <p:ext uri="{BB962C8B-B14F-4D97-AF65-F5344CB8AC3E}">
        <p14:creationId xmlns:p14="http://schemas.microsoft.com/office/powerpoint/2010/main" val="388426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039924" cy="706964"/>
          </a:xfrm>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Progress/Objective full-filled</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371960" lvl="4" indent="-457200">
              <a:spcBef>
                <a:spcPts val="1001"/>
              </a:spcBef>
              <a:buFont typeface="Wingdings" panose="05000000000000000000" pitchFamily="2" charset="2"/>
              <a:buChar char="Ø"/>
            </a:pPr>
            <a:r>
              <a:rPr lang="en-IN" sz="2800" spc="-1" dirty="0" smtClean="0">
                <a:solidFill>
                  <a:schemeClr val="tx1"/>
                </a:solidFill>
                <a:latin typeface="Times New Roman"/>
              </a:rPr>
              <a:t>Implemented extension called  “</a:t>
            </a:r>
            <a:r>
              <a:rPr lang="en-IN" sz="2800" spc="-1" dirty="0" err="1" smtClean="0">
                <a:solidFill>
                  <a:schemeClr val="tx1"/>
                </a:solidFill>
                <a:latin typeface="Times New Roman"/>
              </a:rPr>
              <a:t>CHECK</a:t>
            </a:r>
            <a:r>
              <a:rPr lang="en-IN" sz="2800" spc="-1" dirty="0" err="1" smtClean="0">
                <a:solidFill>
                  <a:srgbClr val="FF0000"/>
                </a:solidFill>
                <a:latin typeface="Times New Roman"/>
              </a:rPr>
              <a:t>i</a:t>
            </a:r>
            <a:r>
              <a:rPr lang="en-IN" sz="2800" spc="-1" dirty="0" err="1" smtClean="0">
                <a:solidFill>
                  <a:schemeClr val="tx1"/>
                </a:solidFill>
                <a:latin typeface="Times New Roman"/>
              </a:rPr>
              <a:t>T</a:t>
            </a:r>
            <a:r>
              <a:rPr lang="en-IN" sz="2800" spc="-1" dirty="0" smtClean="0">
                <a:solidFill>
                  <a:schemeClr val="tx1"/>
                </a:solidFill>
                <a:latin typeface="Times New Roman"/>
              </a:rPr>
              <a:t>”.</a:t>
            </a:r>
          </a:p>
          <a:p>
            <a:pPr marL="1371960" lvl="4" indent="-457200">
              <a:spcBef>
                <a:spcPts val="1001"/>
              </a:spcBef>
              <a:buFont typeface="Wingdings" panose="05000000000000000000" pitchFamily="2" charset="2"/>
              <a:buChar char="Ø"/>
            </a:pPr>
            <a:r>
              <a:rPr lang="en-IN" sz="2800" spc="-1" dirty="0" smtClean="0">
                <a:solidFill>
                  <a:schemeClr val="tx1"/>
                </a:solidFill>
                <a:latin typeface="Times New Roman"/>
              </a:rPr>
              <a:t>Interfaced “</a:t>
            </a:r>
            <a:r>
              <a:rPr lang="en-IN" sz="2800" spc="-1" dirty="0" err="1">
                <a:solidFill>
                  <a:schemeClr val="tx1"/>
                </a:solidFill>
                <a:latin typeface="Times New Roman"/>
              </a:rPr>
              <a:t>CHECK</a:t>
            </a:r>
            <a:r>
              <a:rPr lang="en-IN" sz="2800" spc="-1" dirty="0" err="1">
                <a:solidFill>
                  <a:srgbClr val="FF0000"/>
                </a:solidFill>
                <a:latin typeface="Times New Roman"/>
              </a:rPr>
              <a:t>i</a:t>
            </a:r>
            <a:r>
              <a:rPr lang="en-IN" sz="2800" spc="-1" dirty="0" err="1">
                <a:solidFill>
                  <a:schemeClr val="tx1"/>
                </a:solidFill>
                <a:latin typeface="Times New Roman"/>
              </a:rPr>
              <a:t>T</a:t>
            </a:r>
            <a:r>
              <a:rPr lang="en-IN" sz="2800" spc="-1" dirty="0" smtClean="0">
                <a:solidFill>
                  <a:schemeClr val="tx1"/>
                </a:solidFill>
                <a:latin typeface="Times New Roman"/>
              </a:rPr>
              <a:t>” with website. </a:t>
            </a:r>
          </a:p>
          <a:p>
            <a:pPr marL="914760" lvl="4" indent="0">
              <a:spcBef>
                <a:spcPts val="1001"/>
              </a:spcBef>
              <a:buNone/>
            </a:pPr>
            <a:r>
              <a:rPr lang="en-IN" sz="2800" spc="-1" dirty="0" smtClean="0">
                <a:solidFill>
                  <a:schemeClr val="tx1"/>
                </a:solidFill>
                <a:latin typeface="Times New Roman"/>
              </a:rPr>
              <a:t>	</a:t>
            </a:r>
            <a:r>
              <a:rPr lang="en-IN" sz="1800" b="1" u="sng" spc="-1" dirty="0" smtClean="0">
                <a:solidFill>
                  <a:srgbClr val="00B0F0"/>
                </a:solidFill>
                <a:latin typeface="Times New Roman"/>
                <a:hlinkClick r:id="rId3" tooltip="https://checkit123.000webhostapp.com"/>
              </a:rPr>
              <a:t>https</a:t>
            </a:r>
            <a:r>
              <a:rPr lang="en-IN" sz="1800" b="1" u="sng" spc="-1" dirty="0">
                <a:solidFill>
                  <a:srgbClr val="00B0F0"/>
                </a:solidFill>
                <a:latin typeface="Times New Roman"/>
                <a:hlinkClick r:id="rId3" tooltip="https://checkit123.000webhostapp.com"/>
              </a:rPr>
              <a:t>://checkit123.000webhostapp.com</a:t>
            </a:r>
            <a:endParaRPr lang="en-IN" sz="1800" b="1" u="sng" spc="-1" dirty="0" smtClean="0">
              <a:solidFill>
                <a:srgbClr val="00B0F0"/>
              </a:solidFill>
              <a:latin typeface="Times New Roman"/>
            </a:endParaRPr>
          </a:p>
          <a:p>
            <a:pPr marL="1371960" lvl="4" indent="-457200">
              <a:spcBef>
                <a:spcPts val="1001"/>
              </a:spcBef>
              <a:buFont typeface="Wingdings" panose="05000000000000000000" pitchFamily="2" charset="2"/>
              <a:buChar char="Ø"/>
            </a:pPr>
            <a:r>
              <a:rPr lang="en-IN" sz="2800" spc="-1" dirty="0" smtClean="0">
                <a:solidFill>
                  <a:schemeClr val="tx1"/>
                </a:solidFill>
                <a:latin typeface="Times New Roman"/>
              </a:rPr>
              <a:t>Successfully completed PROB1 &amp; PROB2.</a:t>
            </a:r>
            <a:endParaRPr lang="en-US" sz="2800" spc="-1" dirty="0">
              <a:solidFill>
                <a:schemeClr val="tx1"/>
              </a:solidFill>
            </a:endParaRPr>
          </a:p>
        </p:txBody>
      </p:sp>
      <p:sp>
        <p:nvSpPr>
          <p:cNvPr id="4" name="Rectangle 3">
            <a:hlinkClick r:id="rId4"/>
          </p:cNvPr>
          <p:cNvSpPr/>
          <p:nvPr>
            <p:custDataLst>
              <p:tags r:id="rId1"/>
            </p:custDataLst>
          </p:nvPr>
        </p:nvSpPr>
        <p:spPr>
          <a:xfrm>
            <a:off x="11193819" y="5702300"/>
            <a:ext cx="635000" cy="635000"/>
          </a:xfrm>
          <a:prstGeom prst="rect">
            <a:avLst/>
          </a:prstGeom>
          <a:blipFill>
            <a:blip r:embed="rId5"/>
            <a:stretch>
              <a:fillRect/>
            </a:stretch>
          </a:blipFill>
          <a:ln w="0" cap="rnd" cmpd="sng" algn="ctr">
            <a:noFill/>
            <a:prstDash val="solid"/>
          </a:ln>
          <a:effectLst>
            <a:innerShdw>
              <a:scrgbClr r="0" g="0" b="0">
                <a:alpha val="0"/>
              </a:scrgbClr>
            </a:innerShdw>
          </a:effectLst>
          <a:extLst>
            <a:ext uri="{91240B29-F687-4F45-9708-019B960494DF}">
              <a14:hiddenLine xmlns:a14="http://schemas.microsoft.com/office/drawing/2010/main" w="0" cap="rnd" cmpd="sng" algn="ctr">
                <a:solidFill>
                  <a:srgbClr val="A3C4DB"/>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149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Conclusion</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Hybrid approach to detecting malicious webpages.</a:t>
            </a:r>
          </a:p>
          <a:p>
            <a:pPr>
              <a:buFont typeface="Wingdings" panose="05000000000000000000" pitchFamily="2" charset="2"/>
              <a:buChar char="Ø"/>
            </a:pPr>
            <a:endParaRPr lang="en-I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Adoptable for new techniques.</a:t>
            </a:r>
          </a:p>
          <a:p>
            <a:pPr>
              <a:buFont typeface="Wingdings" panose="05000000000000000000" pitchFamily="2" charset="2"/>
              <a:buChar char="Ø"/>
            </a:pPr>
            <a:endParaRPr lang="en-I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Can be further developed to detect phishing attack in the presence of embedded object like flash.</a:t>
            </a:r>
          </a:p>
          <a:p>
            <a:pPr marL="1371960" lvl="4" indent="-457200">
              <a:spcBef>
                <a:spcPts val="1001"/>
              </a:spcBef>
              <a:buFont typeface="Wingdings" panose="05000000000000000000" pitchFamily="2" charset="2"/>
              <a:buChar char="Ø"/>
            </a:pPr>
            <a:endParaRPr lang="en-IN" sz="2800" dirty="0" smtClean="0">
              <a:latin typeface="Times New Roman" panose="02020603050405020304" pitchFamily="18" charset="0"/>
              <a:cs typeface="Times New Roman" panose="02020603050405020304" pitchFamily="18" charset="0"/>
            </a:endParaRPr>
          </a:p>
          <a:p>
            <a:pPr marL="1371960" lvl="4" indent="-457200">
              <a:spcBef>
                <a:spcPts val="1001"/>
              </a:spcBef>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638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Reference</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1320" y="2388358"/>
            <a:ext cx="11204812" cy="4107976"/>
          </a:xfrm>
        </p:spPr>
        <p:txBody>
          <a:bodyPr>
            <a:noAutofit/>
          </a:bodyPr>
          <a:lstStyle/>
          <a:p>
            <a:pPr marL="0" lvl="0" indent="0" defTabSz="914400" eaLnBrk="0" fontAlgn="base" hangingPunct="0">
              <a:spcBef>
                <a:spcPct val="0"/>
              </a:spcBef>
              <a:spcAft>
                <a:spcPct val="0"/>
              </a:spcAft>
              <a:buClrTx/>
              <a:buSzTx/>
              <a:buNone/>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 CHAITRALI AMRUTKAR, YOUNG SEUK KIM, PATRICK TRATNOR, “Detecting Mobile Malicious Webpages in Real Time,” </a:t>
            </a:r>
            <a:r>
              <a:rPr lang="en-US" sz="16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hlinkClick r:id="rId2"/>
              </a:rPr>
              <a:t>IEEE Transaction on Mobile Computing,</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hlinkClick r:id="rId2"/>
              </a:rPr>
              <a:t>2016.</a:t>
            </a:r>
            <a:r>
              <a:rPr lang="en-US" sz="16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Science and Software Engineering, Volume 3, Issue 7, July 2013</a:t>
            </a:r>
          </a:p>
          <a:p>
            <a:pPr marL="0" lvl="0" indent="0" defTabSz="914400" eaLnBrk="0" fontAlgn="base" hangingPunct="0">
              <a:spcBef>
                <a:spcPct val="0"/>
              </a:spcBef>
              <a:spcAft>
                <a:spcPct val="0"/>
              </a:spcAft>
              <a:buClrTx/>
              <a:buSzTx/>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 G. ASHOK KUMAR, A. VENU GOPAL, I. ABHILASH BALU, M. M. V. VAMSI, “Detecting Mobile Malicious Webpages in Real Time,” International Journal of Engineering Research in Computer Science and Engineering (IJERCSE) </a:t>
            </a:r>
            <a:r>
              <a:rPr lang="en-US"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Vol</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5,Issue 4, April 2018.</a:t>
            </a:r>
          </a:p>
          <a:p>
            <a:pPr marL="0" lvl="0" indent="0" defTabSz="914400" eaLnBrk="0" fontAlgn="base" hangingPunct="0">
              <a:spcBef>
                <a:spcPct val="0"/>
              </a:spcBef>
              <a:spcAft>
                <a:spcPct val="0"/>
              </a:spcAft>
              <a:buClrTx/>
              <a:buSzTx/>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M. ANANTHA RAMAN, R. ANIL KUMAR, S. GOWRI SHANKAR, P. DEVENDRAM, “Detecting Malicious Web Pages in Real Time,” International Journal of Innovative Research in Science, Engineering And Technology, vol. 7, Special Issue 2, March 2018.</a:t>
            </a:r>
          </a:p>
          <a:p>
            <a:pPr marL="0" lvl="0" indent="0" defTabSz="914400" eaLnBrk="0" fontAlgn="base" hangingPunct="0">
              <a:spcBef>
                <a:spcPct val="0"/>
              </a:spcBef>
              <a:spcAft>
                <a:spcPct val="0"/>
              </a:spcAft>
              <a:buClrTx/>
              <a:buSzTx/>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 ABDULGANI ALI AHMED and NIK QUOSTHONI SUNAIDI, “Malicious Website Detection: A Review,” International of Forensic Science And Criminal Investigation ISSN: 2476-1311, volume- 7 Issue 3 February 2018.</a:t>
            </a:r>
          </a:p>
          <a:p>
            <a:pPr marL="0" lvl="0" indent="0" defTabSz="914400" eaLnBrk="0" fontAlgn="base" hangingPunct="0">
              <a:spcBef>
                <a:spcPct val="0"/>
              </a:spcBef>
              <a:spcAft>
                <a:spcPct val="0"/>
              </a:spcAft>
              <a:buClrTx/>
              <a:buSzTx/>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 DR. JITENDRA AGARWAL, DR. SHIKHA AGARWAL, ANURAG AWATHE, DR. SANJEEV SHARMA, “Malicious Web Page Detection through Classification Technique: A Survey”, ILCST, Vol.8, ISSUE 1, JAN-MARCH 2017.</a:t>
            </a:r>
            <a:endParaRPr lang="en-US" sz="1600" dirty="0">
              <a:solidFill>
                <a:schemeClr val="tx1"/>
              </a:solidFill>
              <a:latin typeface="Times New Roman" panose="02020603050405020304" pitchFamily="18" charset="0"/>
              <a:cs typeface="Times New Roman" panose="02020603050405020304" pitchFamily="18" charset="0"/>
            </a:endParaRPr>
          </a:p>
          <a:p>
            <a:pPr marL="1371960" lvl="4" indent="-457200">
              <a:spcBef>
                <a:spcPts val="1001"/>
              </a:spcBef>
              <a:buFont typeface="Wingdings" panose="05000000000000000000" pitchFamily="2" charset="2"/>
              <a:buChar char="Ø"/>
            </a:pPr>
            <a:endParaRPr lang="en-IN" sz="900" dirty="0" smtClean="0">
              <a:latin typeface="Times New Roman" panose="02020603050405020304" pitchFamily="18" charset="0"/>
              <a:cs typeface="Times New Roman" panose="02020603050405020304" pitchFamily="18" charset="0"/>
            </a:endParaRPr>
          </a:p>
          <a:p>
            <a:pPr marL="1371960" lvl="4" indent="-457200">
              <a:spcBef>
                <a:spcPts val="1001"/>
              </a:spcBef>
              <a:buFont typeface="Wingdings" panose="05000000000000000000" pitchFamily="2" charset="2"/>
              <a:buChar char="Ø"/>
            </a:pPr>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168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0812" y="2497541"/>
            <a:ext cx="7656394" cy="1323439"/>
          </a:xfrm>
          <a:prstGeom prst="rect">
            <a:avLst/>
          </a:prstGeom>
          <a:noFill/>
        </p:spPr>
        <p:txBody>
          <a:bodyPr wrap="square" rtlCol="0">
            <a:spAutoFit/>
          </a:bodyPr>
          <a:lstStyle/>
          <a:p>
            <a:pPr algn="ctr"/>
            <a:r>
              <a:rPr lang="en-IN" sz="8000" dirty="0" smtClean="0">
                <a:solidFill>
                  <a:schemeClr val="accent1"/>
                </a:solidFill>
                <a:latin typeface="Times New Roman" panose="02020603050405020304" pitchFamily="18" charset="0"/>
                <a:cs typeface="Times New Roman" panose="02020603050405020304" pitchFamily="18" charset="0"/>
              </a:rPr>
              <a:t>Thank You</a:t>
            </a:r>
            <a:endParaRPr lang="en-US" sz="8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472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Table of Content</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8825659" cy="3770004"/>
          </a:xfrm>
        </p:spPr>
        <p:txBody>
          <a:bodyPr>
            <a:normAutofit lnSpcReduction="10000"/>
          </a:bodyPr>
          <a:lstStyle/>
          <a:p>
            <a:pPr>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Objectives/Goals</a:t>
            </a:r>
          </a:p>
          <a:p>
            <a:pPr>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Implementation Details</a:t>
            </a:r>
          </a:p>
          <a:p>
            <a:pPr>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Progress and Objectives Full-filled</a:t>
            </a:r>
          </a:p>
          <a:p>
            <a:pPr>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Reference</a:t>
            </a:r>
          </a:p>
          <a:p>
            <a:pPr>
              <a:buFont typeface="Wingdings" panose="05000000000000000000" pitchFamily="2" charset="2"/>
              <a:buChar char="Ø"/>
            </a:pPr>
            <a:endParaRPr lang="en-IN" sz="28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31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Introduction</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672" y="2483893"/>
            <a:ext cx="11204812" cy="3985146"/>
          </a:xfrm>
        </p:spPr>
        <p:txBody>
          <a:bodyPr>
            <a:noAutofit/>
          </a:bodyPr>
          <a:lstStyle/>
          <a:p>
            <a:pPr marL="569913" indent="-457200" algn="just" defTabSz="646113">
              <a:buFont typeface="Wingdings" panose="05000000000000000000" pitchFamily="2" charset="2"/>
              <a:buChar char="q"/>
              <a:tabLst>
                <a:tab pos="3375025" algn="l"/>
                <a:tab pos="10972800" algn="l"/>
              </a:tabLst>
            </a:pPr>
            <a:r>
              <a:rPr lang="en-US" sz="2800" dirty="0">
                <a:solidFill>
                  <a:schemeClr val="tx1"/>
                </a:solidFill>
                <a:latin typeface="Times New Roman" panose="02020603050405020304" pitchFamily="18" charset="0"/>
                <a:cs typeface="Times New Roman" panose="02020603050405020304" pitchFamily="18" charset="0"/>
              </a:rPr>
              <a:t>It is a site that attempts to run malicious code or program onto your device.</a:t>
            </a:r>
          </a:p>
          <a:p>
            <a:pPr marL="569913" indent="-457200" algn="just" defTabSz="646113">
              <a:buFont typeface="Wingdings" panose="05000000000000000000" pitchFamily="2" charset="2"/>
              <a:buChar char="q"/>
              <a:tabLst>
                <a:tab pos="10972800" algn="l"/>
              </a:tabLst>
            </a:pPr>
            <a:endParaRPr lang="en-US" sz="2800" dirty="0">
              <a:solidFill>
                <a:schemeClr val="tx1"/>
              </a:solidFill>
              <a:latin typeface="Times New Roman" panose="02020603050405020304" pitchFamily="18" charset="0"/>
              <a:cs typeface="Times New Roman" panose="02020603050405020304" pitchFamily="18" charset="0"/>
            </a:endParaRPr>
          </a:p>
          <a:p>
            <a:pPr marL="569913" indent="-457200" algn="just" defTabSz="646113">
              <a:buFont typeface="Wingdings" panose="05000000000000000000" pitchFamily="2" charset="2"/>
              <a:buChar char="q"/>
              <a:tabLst>
                <a:tab pos="10972800" algn="l"/>
              </a:tabLst>
            </a:pPr>
            <a:r>
              <a:rPr lang="en-US" sz="2800" dirty="0">
                <a:solidFill>
                  <a:schemeClr val="tx1"/>
                </a:solidFill>
                <a:latin typeface="Times New Roman" panose="02020603050405020304" pitchFamily="18" charset="0"/>
                <a:cs typeface="Times New Roman" panose="02020603050405020304" pitchFamily="18" charset="0"/>
              </a:rPr>
              <a:t>This Websites look like legitimate websites.</a:t>
            </a:r>
          </a:p>
          <a:p>
            <a:pPr marL="569913" indent="-457200" algn="just" defTabSz="646113">
              <a:buFont typeface="Wingdings" panose="05000000000000000000" pitchFamily="2" charset="2"/>
              <a:buChar char="q"/>
              <a:tabLst>
                <a:tab pos="10972800" algn="l"/>
              </a:tabLst>
            </a:pPr>
            <a:endParaRPr lang="en-US" sz="2800" dirty="0">
              <a:solidFill>
                <a:schemeClr val="tx1"/>
              </a:solidFill>
              <a:latin typeface="Times New Roman" panose="02020603050405020304" pitchFamily="18" charset="0"/>
              <a:cs typeface="Times New Roman" panose="02020603050405020304" pitchFamily="18" charset="0"/>
            </a:endParaRPr>
          </a:p>
          <a:p>
            <a:pPr marL="569913" indent="-457200" algn="just" defTabSz="646113">
              <a:buFont typeface="Wingdings" panose="05000000000000000000" pitchFamily="2" charset="2"/>
              <a:buChar char="q"/>
              <a:tabLst>
                <a:tab pos="10972800" algn="l"/>
              </a:tabLst>
            </a:pPr>
            <a:r>
              <a:rPr lang="en-US" sz="2800" dirty="0">
                <a:solidFill>
                  <a:schemeClr val="tx1"/>
                </a:solidFill>
                <a:latin typeface="Times New Roman" panose="02020603050405020304" pitchFamily="18" charset="0"/>
                <a:cs typeface="Times New Roman" panose="02020603050405020304" pitchFamily="18" charset="0"/>
              </a:rPr>
              <a:t>Ex. While surfing on web, the website will attempt to download and install any software on your device without asking for permission first.</a:t>
            </a:r>
          </a:p>
        </p:txBody>
      </p:sp>
    </p:spTree>
    <p:extLst>
      <p:ext uri="{BB962C8B-B14F-4D97-AF65-F5344CB8AC3E}">
        <p14:creationId xmlns:p14="http://schemas.microsoft.com/office/powerpoint/2010/main" val="289780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Proposed System</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spcBef>
                <a:spcPts val="1001"/>
              </a:spcBef>
              <a:buFont typeface="Wingdings" panose="05000000000000000000" pitchFamily="2" charset="2"/>
              <a:buChar char="Ø"/>
            </a:pPr>
            <a:r>
              <a:rPr lang="en-US" sz="2800" spc="-1" dirty="0">
                <a:solidFill>
                  <a:schemeClr val="tx1"/>
                </a:solidFill>
                <a:latin typeface="Times New Roman"/>
              </a:rPr>
              <a:t>The following categories of approaches are performed :</a:t>
            </a:r>
            <a:endParaRPr lang="en-US" sz="2800" spc="-1" dirty="0">
              <a:solidFill>
                <a:schemeClr val="tx1"/>
              </a:solidFill>
            </a:endParaRPr>
          </a:p>
          <a:p>
            <a:pPr marL="1371960" lvl="2" indent="-457200">
              <a:spcBef>
                <a:spcPts val="1001"/>
              </a:spcBef>
              <a:buClr>
                <a:srgbClr val="FFFF00"/>
              </a:buClr>
              <a:buFont typeface="Wingdings" panose="05000000000000000000" pitchFamily="2" charset="2"/>
              <a:buChar char="Ø"/>
            </a:pPr>
            <a:r>
              <a:rPr lang="en-US" sz="2800" spc="-1" dirty="0">
                <a:solidFill>
                  <a:schemeClr val="tx1"/>
                </a:solidFill>
                <a:latin typeface="Times New Roman"/>
              </a:rPr>
              <a:t>Detect</a:t>
            </a:r>
            <a:endParaRPr lang="en-US" sz="2800" spc="-1" dirty="0">
              <a:solidFill>
                <a:schemeClr val="tx1"/>
              </a:solidFill>
            </a:endParaRPr>
          </a:p>
          <a:p>
            <a:pPr marL="1371960" lvl="2" indent="-457200">
              <a:spcBef>
                <a:spcPts val="1001"/>
              </a:spcBef>
              <a:buClr>
                <a:srgbClr val="FFFF00"/>
              </a:buClr>
              <a:buFont typeface="Wingdings" panose="05000000000000000000" pitchFamily="2" charset="2"/>
              <a:buChar char="Ø"/>
            </a:pPr>
            <a:r>
              <a:rPr lang="en-US" sz="2800" spc="-1" dirty="0">
                <a:solidFill>
                  <a:schemeClr val="tx1"/>
                </a:solidFill>
                <a:latin typeface="Times New Roman"/>
              </a:rPr>
              <a:t>Alert</a:t>
            </a:r>
            <a:endParaRPr lang="en-US" sz="2800" spc="-1" dirty="0">
              <a:solidFill>
                <a:schemeClr val="tx1"/>
              </a:solidFill>
            </a:endParaRPr>
          </a:p>
          <a:p>
            <a:pPr marL="1371960" lvl="2" indent="-457200">
              <a:spcBef>
                <a:spcPts val="1001"/>
              </a:spcBef>
              <a:buClr>
                <a:srgbClr val="FFFF00"/>
              </a:buClr>
              <a:buFont typeface="Wingdings" panose="05000000000000000000" pitchFamily="2" charset="2"/>
              <a:buChar char="Ø"/>
            </a:pPr>
            <a:r>
              <a:rPr lang="en-US" sz="2800" spc="-1" dirty="0">
                <a:solidFill>
                  <a:schemeClr val="tx1"/>
                </a:solidFill>
                <a:latin typeface="Times New Roman"/>
              </a:rPr>
              <a:t>Correct(block) </a:t>
            </a:r>
            <a:endParaRPr lang="en-US" sz="2800" spc="-1" dirty="0">
              <a:solidFill>
                <a:schemeClr val="tx1"/>
              </a:solidFill>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6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Classification Approach</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914760" lvl="1" indent="-457200">
              <a:spcBef>
                <a:spcPts val="1001"/>
              </a:spcBef>
              <a:buFont typeface="Wingdings" panose="05000000000000000000" pitchFamily="2" charset="2"/>
              <a:buChar char="Ø"/>
            </a:pPr>
            <a:r>
              <a:rPr lang="en-US" sz="2800" spc="-1" dirty="0">
                <a:solidFill>
                  <a:schemeClr val="tx1"/>
                </a:solidFill>
                <a:latin typeface="Times New Roman"/>
              </a:rPr>
              <a:t>Techniques used in Classification:-</a:t>
            </a:r>
            <a:endParaRPr lang="en-US" sz="2800" spc="-1" dirty="0">
              <a:solidFill>
                <a:schemeClr val="tx1"/>
              </a:solidFill>
            </a:endParaRPr>
          </a:p>
          <a:p>
            <a:pPr lvl="4" indent="-228240">
              <a:spcBef>
                <a:spcPts val="1001"/>
              </a:spcBef>
              <a:buClr>
                <a:srgbClr val="FFFF00"/>
              </a:buClr>
              <a:buFont typeface="Wingdings" charset="2"/>
              <a:buChar char=""/>
            </a:pPr>
            <a:r>
              <a:rPr lang="en-US" sz="2800" spc="-1" dirty="0">
                <a:solidFill>
                  <a:schemeClr val="tx1"/>
                </a:solidFill>
                <a:latin typeface="Times New Roman"/>
              </a:rPr>
              <a:t>URL-Based Classification</a:t>
            </a:r>
            <a:endParaRPr lang="en-US" sz="2800" spc="-1" dirty="0">
              <a:solidFill>
                <a:schemeClr val="tx1"/>
              </a:solidFill>
            </a:endParaRPr>
          </a:p>
          <a:p>
            <a:pPr lvl="4" indent="-228240">
              <a:spcBef>
                <a:spcPts val="1001"/>
              </a:spcBef>
              <a:buClr>
                <a:srgbClr val="FFFF00"/>
              </a:buClr>
              <a:buFont typeface="Wingdings" charset="2"/>
              <a:buChar char=""/>
            </a:pPr>
            <a:r>
              <a:rPr lang="en-US" sz="2800" spc="-1" dirty="0">
                <a:solidFill>
                  <a:schemeClr val="tx1"/>
                </a:solidFill>
                <a:latin typeface="Times New Roman"/>
              </a:rPr>
              <a:t>Domain Based Classification</a:t>
            </a:r>
            <a:endParaRPr lang="en-US" sz="2800" spc="-1" dirty="0">
              <a:solidFill>
                <a:schemeClr val="tx1"/>
              </a:solidFill>
            </a:endParaRPr>
          </a:p>
          <a:p>
            <a:pPr lvl="4" indent="-228240">
              <a:spcBef>
                <a:spcPts val="1001"/>
              </a:spcBef>
              <a:buClr>
                <a:srgbClr val="FFFF00"/>
              </a:buClr>
              <a:buFont typeface="Wingdings" charset="2"/>
              <a:buChar char=""/>
            </a:pPr>
            <a:r>
              <a:rPr lang="en-US" sz="2800" spc="-1" dirty="0">
                <a:solidFill>
                  <a:schemeClr val="tx1"/>
                </a:solidFill>
                <a:latin typeface="Times New Roman"/>
              </a:rPr>
              <a:t>Page Based Classification</a:t>
            </a:r>
            <a:endParaRPr lang="en-US" sz="2800" spc="-1" dirty="0">
              <a:solidFill>
                <a:schemeClr val="tx1"/>
              </a:solidFill>
            </a:endParaRPr>
          </a:p>
          <a:p>
            <a:pPr lvl="4" indent="-228240">
              <a:spcBef>
                <a:spcPts val="1001"/>
              </a:spcBef>
              <a:buClr>
                <a:srgbClr val="FFFF00"/>
              </a:buClr>
              <a:buFont typeface="Wingdings" charset="2"/>
              <a:buChar char=""/>
            </a:pPr>
            <a:r>
              <a:rPr lang="en-US" sz="2800" spc="-1" dirty="0">
                <a:solidFill>
                  <a:schemeClr val="tx1"/>
                </a:solidFill>
                <a:latin typeface="Times New Roman"/>
              </a:rPr>
              <a:t>Content Based Classification</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19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Detection Approach</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371960" lvl="4" indent="-457200">
              <a:spcBef>
                <a:spcPts val="1001"/>
              </a:spcBef>
              <a:buFont typeface="Wingdings" panose="05000000000000000000" pitchFamily="2" charset="2"/>
              <a:buChar char="Ø"/>
            </a:pPr>
            <a:r>
              <a:rPr lang="en-US" sz="2800" spc="-1" dirty="0">
                <a:solidFill>
                  <a:schemeClr val="tx1"/>
                </a:solidFill>
                <a:latin typeface="Times New Roman"/>
              </a:rPr>
              <a:t>Categories</a:t>
            </a:r>
            <a:endParaRPr lang="en-US" sz="2800" spc="-1" dirty="0">
              <a:solidFill>
                <a:schemeClr val="tx1"/>
              </a:solidFill>
            </a:endParaRPr>
          </a:p>
          <a:p>
            <a:pPr marL="1829160" lvl="5" indent="-457200">
              <a:spcBef>
                <a:spcPts val="1001"/>
              </a:spcBef>
              <a:buClr>
                <a:srgbClr val="FFFF00"/>
              </a:buClr>
              <a:buFont typeface="Wingdings" panose="05000000000000000000" pitchFamily="2" charset="2"/>
              <a:buChar char="Ø"/>
            </a:pPr>
            <a:r>
              <a:rPr lang="en-US" sz="2800" spc="-1" dirty="0">
                <a:solidFill>
                  <a:schemeClr val="tx1"/>
                </a:solidFill>
                <a:latin typeface="Times New Roman"/>
              </a:rPr>
              <a:t>Safe</a:t>
            </a:r>
            <a:endParaRPr lang="en-US" sz="2800" spc="-1" dirty="0">
              <a:solidFill>
                <a:schemeClr val="tx1"/>
              </a:solidFill>
            </a:endParaRPr>
          </a:p>
          <a:p>
            <a:pPr marL="1829160" lvl="5" indent="-457200">
              <a:spcBef>
                <a:spcPts val="1001"/>
              </a:spcBef>
              <a:buClr>
                <a:srgbClr val="FFFF00"/>
              </a:buClr>
              <a:buFont typeface="Wingdings" panose="05000000000000000000" pitchFamily="2" charset="2"/>
              <a:buChar char="Ø"/>
            </a:pPr>
            <a:r>
              <a:rPr lang="en-US" sz="2800" spc="-1" dirty="0">
                <a:solidFill>
                  <a:schemeClr val="tx1"/>
                </a:solidFill>
                <a:latin typeface="Times New Roman"/>
              </a:rPr>
              <a:t>Unsafe</a:t>
            </a:r>
            <a:endParaRPr lang="en-US" sz="2800" spc="-1" dirty="0">
              <a:solidFill>
                <a:schemeClr val="tx1"/>
              </a:solidFill>
            </a:endParaRPr>
          </a:p>
          <a:p>
            <a:pPr marL="2286000" lvl="6" indent="-456840">
              <a:spcBef>
                <a:spcPts val="1001"/>
              </a:spcBef>
              <a:buClr>
                <a:schemeClr val="tx1"/>
              </a:buClr>
              <a:buFont typeface="Wingdings" charset="2"/>
              <a:buChar char=""/>
            </a:pPr>
            <a:r>
              <a:rPr lang="en-US" sz="2800" spc="-1" dirty="0">
                <a:solidFill>
                  <a:schemeClr val="tx1"/>
                </a:solidFill>
                <a:latin typeface="Times New Roman"/>
              </a:rPr>
              <a:t>Phishing</a:t>
            </a:r>
            <a:endParaRPr lang="en-US" sz="2800" spc="-1" dirty="0">
              <a:solidFill>
                <a:schemeClr val="tx1"/>
              </a:solidFill>
            </a:endParaRPr>
          </a:p>
          <a:p>
            <a:pPr marL="2286000" lvl="6" indent="-456840">
              <a:spcBef>
                <a:spcPts val="1001"/>
              </a:spcBef>
              <a:buClr>
                <a:schemeClr val="tx1"/>
              </a:buClr>
              <a:buFont typeface="Wingdings" charset="2"/>
              <a:buChar char=""/>
            </a:pPr>
            <a:r>
              <a:rPr lang="en-US" sz="2800" spc="-1" dirty="0">
                <a:solidFill>
                  <a:schemeClr val="tx1"/>
                </a:solidFill>
                <a:latin typeface="Times New Roman"/>
              </a:rPr>
              <a:t>Malware</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76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3352640" y="2339415"/>
            <a:ext cx="1100436" cy="633744"/>
          </a:xfrm>
          <a:custGeom>
            <a:avLst/>
            <a:gdLst/>
            <a:ahLst/>
            <a:cxnLst/>
            <a:rect l="l" t="t" r="r" b="b"/>
            <a:pathLst>
              <a:path w="21600" h="21600">
                <a:moveTo>
                  <a:pt x="0" y="0"/>
                </a:moveTo>
                <a:lnTo>
                  <a:pt x="21600" y="21600"/>
                </a:lnTo>
              </a:path>
            </a:pathLst>
          </a:custGeom>
          <a:noFill/>
          <a:ln w="57240">
            <a:solidFill>
              <a:srgbClr val="000000"/>
            </a:solidFill>
            <a:round/>
            <a:tailEnd type="triangle" w="med" len="med"/>
          </a:ln>
        </p:spPr>
        <p:style>
          <a:lnRef idx="0">
            <a:scrgbClr r="0" g="0" b="0"/>
          </a:lnRef>
          <a:fillRef idx="0">
            <a:scrgbClr r="0" g="0" b="0"/>
          </a:fillRef>
          <a:effectRef idx="0">
            <a:scrgbClr r="0" g="0" b="0"/>
          </a:effectRef>
          <a:fontRef idx="minor"/>
        </p:style>
      </p:sp>
      <p:sp>
        <p:nvSpPr>
          <p:cNvPr id="3" name="CustomShape 2"/>
          <p:cNvSpPr/>
          <p:nvPr/>
        </p:nvSpPr>
        <p:spPr>
          <a:xfrm flipV="1">
            <a:off x="3351244" y="1650015"/>
            <a:ext cx="1169512" cy="775566"/>
          </a:xfrm>
          <a:custGeom>
            <a:avLst/>
            <a:gdLst/>
            <a:ahLst/>
            <a:cxnLst/>
            <a:rect l="l" t="t" r="r" b="b"/>
            <a:pathLst>
              <a:path w="21600" h="21600">
                <a:moveTo>
                  <a:pt x="0" y="0"/>
                </a:moveTo>
                <a:lnTo>
                  <a:pt x="21600" y="21600"/>
                </a:lnTo>
              </a:path>
            </a:pathLst>
          </a:custGeom>
          <a:noFill/>
          <a:ln w="57240">
            <a:solidFill>
              <a:srgbClr val="000000"/>
            </a:solidFill>
            <a:round/>
            <a:tailEnd type="triangle" w="med" len="med"/>
          </a:ln>
        </p:spPr>
        <p:style>
          <a:lnRef idx="0">
            <a:scrgbClr r="0" g="0" b="0"/>
          </a:lnRef>
          <a:fillRef idx="0">
            <a:scrgbClr r="0" g="0" b="0"/>
          </a:fillRef>
          <a:effectRef idx="0">
            <a:scrgbClr r="0" g="0" b="0"/>
          </a:effectRef>
          <a:fontRef idx="minor"/>
        </p:style>
      </p:sp>
      <p:sp>
        <p:nvSpPr>
          <p:cNvPr id="4" name="CustomShape 3"/>
          <p:cNvSpPr/>
          <p:nvPr/>
        </p:nvSpPr>
        <p:spPr>
          <a:xfrm>
            <a:off x="820474" y="4738585"/>
            <a:ext cx="2569766"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1800" b="0" strike="noStrike" spc="-1" dirty="0">
                <a:solidFill>
                  <a:srgbClr val="000000"/>
                </a:solidFill>
                <a:latin typeface="Arial" panose="020B0604020202020204" pitchFamily="34" charset="0"/>
                <a:cs typeface="Arial" panose="020B0604020202020204" pitchFamily="34" charset="0"/>
              </a:rPr>
              <a:t>Detection</a:t>
            </a:r>
            <a:endParaRPr lang="en-IN" sz="1800" b="0" strike="noStrike" spc="-1" dirty="0">
              <a:latin typeface="Arial" panose="020B0604020202020204" pitchFamily="34" charset="0"/>
              <a:cs typeface="Arial" panose="020B0604020202020204" pitchFamily="34" charset="0"/>
            </a:endParaRPr>
          </a:p>
          <a:p>
            <a:pPr>
              <a:lnSpc>
                <a:spcPct val="100000"/>
              </a:lnSpc>
            </a:pPr>
            <a:endParaRPr lang="en-IN" sz="1800" b="0" strike="noStrike" spc="-1" dirty="0">
              <a:latin typeface="Arial"/>
            </a:endParaRPr>
          </a:p>
        </p:txBody>
      </p:sp>
      <p:sp>
        <p:nvSpPr>
          <p:cNvPr id="5" name="Line 4"/>
          <p:cNvSpPr/>
          <p:nvPr/>
        </p:nvSpPr>
        <p:spPr>
          <a:xfrm>
            <a:off x="2426853" y="2372358"/>
            <a:ext cx="963387" cy="0"/>
          </a:xfrm>
          <a:prstGeom prst="line">
            <a:avLst/>
          </a:prstGeom>
          <a:ln w="57240">
            <a:solidFill>
              <a:srgbClr val="000000"/>
            </a:solidFill>
            <a:round/>
          </a:ln>
        </p:spPr>
        <p:style>
          <a:lnRef idx="0">
            <a:scrgbClr r="0" g="0" b="0"/>
          </a:lnRef>
          <a:fillRef idx="0">
            <a:scrgbClr r="0" g="0" b="0"/>
          </a:fillRef>
          <a:effectRef idx="0">
            <a:scrgbClr r="0" g="0" b="0"/>
          </a:effectRef>
          <a:fontRef idx="minor"/>
        </p:style>
      </p:sp>
      <p:pic>
        <p:nvPicPr>
          <p:cNvPr id="6" name="Picture 5"/>
          <p:cNvPicPr/>
          <p:nvPr/>
        </p:nvPicPr>
        <p:blipFill>
          <a:blip r:embed="rId2"/>
          <a:stretch/>
        </p:blipFill>
        <p:spPr>
          <a:xfrm>
            <a:off x="4519739" y="609254"/>
            <a:ext cx="1653777" cy="1693765"/>
          </a:xfrm>
          <a:prstGeom prst="rect">
            <a:avLst/>
          </a:prstGeom>
          <a:ln>
            <a:noFill/>
          </a:ln>
        </p:spPr>
      </p:pic>
      <p:sp>
        <p:nvSpPr>
          <p:cNvPr id="7" name="TextShape 5"/>
          <p:cNvSpPr txBox="1"/>
          <p:nvPr/>
        </p:nvSpPr>
        <p:spPr>
          <a:xfrm>
            <a:off x="5026671" y="159974"/>
            <a:ext cx="1651205" cy="367878"/>
          </a:xfrm>
          <a:prstGeom prst="rect">
            <a:avLst/>
          </a:prstGeom>
          <a:noFill/>
          <a:ln>
            <a:noFill/>
          </a:ln>
        </p:spPr>
        <p:txBody>
          <a:bodyPr wrap="square" lIns="90000" tIns="45000" rIns="90000" bIns="45000">
            <a:spAutoFit/>
          </a:bodyPr>
          <a:lstStyle/>
          <a:p>
            <a:r>
              <a:rPr lang="en-IN" sz="1800" b="0" strike="noStrike" spc="-1">
                <a:latin typeface="Arial"/>
              </a:rPr>
              <a:t>Safe</a:t>
            </a:r>
          </a:p>
        </p:txBody>
      </p:sp>
      <p:pic>
        <p:nvPicPr>
          <p:cNvPr id="8" name="Picture 7"/>
          <p:cNvPicPr/>
          <p:nvPr/>
        </p:nvPicPr>
        <p:blipFill>
          <a:blip r:embed="rId3"/>
          <a:stretch/>
        </p:blipFill>
        <p:spPr>
          <a:xfrm>
            <a:off x="4556159" y="2276415"/>
            <a:ext cx="1579557" cy="1618396"/>
          </a:xfrm>
          <a:prstGeom prst="rect">
            <a:avLst/>
          </a:prstGeom>
          <a:ln>
            <a:noFill/>
          </a:ln>
        </p:spPr>
      </p:pic>
      <p:sp>
        <p:nvSpPr>
          <p:cNvPr id="9" name="TextShape 6"/>
          <p:cNvSpPr txBox="1"/>
          <p:nvPr/>
        </p:nvSpPr>
        <p:spPr>
          <a:xfrm>
            <a:off x="4875934" y="3853574"/>
            <a:ext cx="1717342" cy="367878"/>
          </a:xfrm>
          <a:prstGeom prst="rect">
            <a:avLst/>
          </a:prstGeom>
          <a:noFill/>
          <a:ln>
            <a:noFill/>
          </a:ln>
        </p:spPr>
        <p:txBody>
          <a:bodyPr wrap="square" lIns="90000" tIns="45000" rIns="90000" bIns="45000">
            <a:spAutoFit/>
          </a:bodyPr>
          <a:lstStyle/>
          <a:p>
            <a:r>
              <a:rPr lang="en-IN" sz="1800" b="0" strike="noStrike" spc="-1">
                <a:latin typeface="Arial"/>
              </a:rPr>
              <a:t>Unsafe</a:t>
            </a:r>
          </a:p>
        </p:txBody>
      </p:sp>
      <p:sp>
        <p:nvSpPr>
          <p:cNvPr id="10" name="Line 7"/>
          <p:cNvSpPr/>
          <p:nvPr/>
        </p:nvSpPr>
        <p:spPr>
          <a:xfrm flipV="1">
            <a:off x="6384088" y="2415014"/>
            <a:ext cx="1177228" cy="619561"/>
          </a:xfrm>
          <a:prstGeom prst="line">
            <a:avLst/>
          </a:prstGeom>
          <a:ln w="5724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1" name="Picture 10"/>
          <p:cNvPicPr/>
          <p:nvPr/>
        </p:nvPicPr>
        <p:blipFill>
          <a:blip r:embed="rId4"/>
          <a:stretch/>
        </p:blipFill>
        <p:spPr>
          <a:xfrm>
            <a:off x="7601682" y="1286055"/>
            <a:ext cx="1244834" cy="1198602"/>
          </a:xfrm>
          <a:prstGeom prst="rect">
            <a:avLst/>
          </a:prstGeom>
          <a:ln>
            <a:noFill/>
          </a:ln>
        </p:spPr>
      </p:pic>
      <p:sp>
        <p:nvSpPr>
          <p:cNvPr id="12" name="TextShape 8"/>
          <p:cNvSpPr txBox="1"/>
          <p:nvPr/>
        </p:nvSpPr>
        <p:spPr>
          <a:xfrm>
            <a:off x="7284334" y="482174"/>
            <a:ext cx="1788622" cy="921876"/>
          </a:xfrm>
          <a:prstGeom prst="rect">
            <a:avLst/>
          </a:prstGeom>
          <a:noFill/>
          <a:ln>
            <a:noFill/>
          </a:ln>
        </p:spPr>
        <p:txBody>
          <a:bodyPr wrap="square" lIns="90000" tIns="45000" rIns="90000" bIns="45000">
            <a:spAutoFit/>
          </a:bodyPr>
          <a:lstStyle/>
          <a:p>
            <a:pPr algn="ctr"/>
            <a:r>
              <a:rPr lang="en-IN" sz="1800" b="0" strike="noStrike" spc="-1">
                <a:latin typeface="Arial"/>
              </a:rPr>
              <a:t>Repair</a:t>
            </a:r>
          </a:p>
          <a:p>
            <a:pPr algn="ctr"/>
            <a:r>
              <a:rPr lang="en-IN" sz="1800" b="0" strike="noStrike" spc="-1">
                <a:latin typeface="Arial"/>
              </a:rPr>
              <a:t>If </a:t>
            </a:r>
          </a:p>
          <a:p>
            <a:pPr algn="ctr"/>
            <a:r>
              <a:rPr lang="en-IN" sz="1800" b="0" strike="noStrike" spc="-1">
                <a:latin typeface="Arial"/>
              </a:rPr>
              <a:t>Possible</a:t>
            </a:r>
          </a:p>
        </p:txBody>
      </p:sp>
      <p:pic>
        <p:nvPicPr>
          <p:cNvPr id="13" name="Picture 12"/>
          <p:cNvPicPr/>
          <p:nvPr/>
        </p:nvPicPr>
        <p:blipFill>
          <a:blip r:embed="rId5"/>
          <a:stretch/>
        </p:blipFill>
        <p:spPr>
          <a:xfrm>
            <a:off x="236458" y="1164946"/>
            <a:ext cx="2131061" cy="3403738"/>
          </a:xfrm>
          <a:prstGeom prst="rect">
            <a:avLst/>
          </a:prstGeom>
          <a:ln>
            <a:noFill/>
          </a:ln>
        </p:spPr>
      </p:pic>
      <p:sp>
        <p:nvSpPr>
          <p:cNvPr id="14" name="Line 9"/>
          <p:cNvSpPr/>
          <p:nvPr/>
        </p:nvSpPr>
        <p:spPr>
          <a:xfrm>
            <a:off x="3913975" y="118035"/>
            <a:ext cx="2931" cy="4317488"/>
          </a:xfrm>
          <a:prstGeom prst="line">
            <a:avLst/>
          </a:prstGeom>
          <a:ln w="19080">
            <a:solidFill>
              <a:srgbClr val="000000"/>
            </a:solidFill>
            <a:prstDash val="sysDash"/>
            <a:round/>
          </a:ln>
        </p:spPr>
        <p:style>
          <a:lnRef idx="0">
            <a:scrgbClr r="0" g="0" b="0"/>
          </a:lnRef>
          <a:fillRef idx="0">
            <a:scrgbClr r="0" g="0" b="0"/>
          </a:fillRef>
          <a:effectRef idx="0">
            <a:scrgbClr r="0" g="0" b="0"/>
          </a:effectRef>
          <a:fontRef idx="minor"/>
        </p:style>
      </p:sp>
      <p:sp>
        <p:nvSpPr>
          <p:cNvPr id="15" name="Line 10"/>
          <p:cNvSpPr/>
          <p:nvPr/>
        </p:nvSpPr>
        <p:spPr>
          <a:xfrm>
            <a:off x="3915999" y="4394691"/>
            <a:ext cx="2921529" cy="31364"/>
          </a:xfrm>
          <a:prstGeom prst="line">
            <a:avLst/>
          </a:prstGeom>
          <a:ln w="19080">
            <a:solidFill>
              <a:srgbClr val="000000"/>
            </a:solidFill>
            <a:prstDash val="sysDash"/>
            <a:round/>
          </a:ln>
        </p:spPr>
        <p:style>
          <a:lnRef idx="0">
            <a:scrgbClr r="0" g="0" b="0"/>
          </a:lnRef>
          <a:fillRef idx="0">
            <a:scrgbClr r="0" g="0" b="0"/>
          </a:fillRef>
          <a:effectRef idx="0">
            <a:scrgbClr r="0" g="0" b="0"/>
          </a:effectRef>
          <a:fontRef idx="minor"/>
        </p:style>
      </p:sp>
      <p:sp>
        <p:nvSpPr>
          <p:cNvPr id="16" name="Line 11"/>
          <p:cNvSpPr/>
          <p:nvPr/>
        </p:nvSpPr>
        <p:spPr>
          <a:xfrm flipH="1">
            <a:off x="6837528" y="95535"/>
            <a:ext cx="908" cy="4353636"/>
          </a:xfrm>
          <a:prstGeom prst="line">
            <a:avLst/>
          </a:prstGeom>
          <a:ln w="19080">
            <a:solidFill>
              <a:srgbClr val="000000"/>
            </a:solidFill>
            <a:prstDash val="sysDash"/>
            <a:round/>
          </a:ln>
        </p:spPr>
        <p:style>
          <a:lnRef idx="0">
            <a:scrgbClr r="0" g="0" b="0"/>
          </a:lnRef>
          <a:fillRef idx="0">
            <a:scrgbClr r="0" g="0" b="0"/>
          </a:fillRef>
          <a:effectRef idx="0">
            <a:scrgbClr r="0" g="0" b="0"/>
          </a:effectRef>
          <a:fontRef idx="minor"/>
        </p:style>
      </p:sp>
      <p:sp>
        <p:nvSpPr>
          <p:cNvPr id="17" name="Line 12"/>
          <p:cNvSpPr/>
          <p:nvPr/>
        </p:nvSpPr>
        <p:spPr>
          <a:xfrm>
            <a:off x="5358678" y="4461062"/>
            <a:ext cx="4891" cy="541869"/>
          </a:xfrm>
          <a:prstGeom prst="line">
            <a:avLst/>
          </a:prstGeom>
          <a:ln w="57240">
            <a:solidFill>
              <a:srgbClr val="000000"/>
            </a:solidFill>
            <a:round/>
            <a:tailEnd type="triangle" w="med" len="med"/>
          </a:ln>
        </p:spPr>
        <p:style>
          <a:lnRef idx="0">
            <a:scrgbClr r="0" g="0" b="0"/>
          </a:lnRef>
          <a:fillRef idx="0">
            <a:scrgbClr r="0" g="0" b="0"/>
          </a:fillRef>
          <a:effectRef idx="0">
            <a:scrgbClr r="0" g="0" b="0"/>
          </a:effectRef>
          <a:fontRef idx="minor"/>
        </p:style>
      </p:sp>
      <p:sp>
        <p:nvSpPr>
          <p:cNvPr id="18" name="TextShape 13"/>
          <p:cNvSpPr txBox="1"/>
          <p:nvPr/>
        </p:nvSpPr>
        <p:spPr>
          <a:xfrm>
            <a:off x="3913975" y="6553518"/>
            <a:ext cx="3033088" cy="367878"/>
          </a:xfrm>
          <a:prstGeom prst="rect">
            <a:avLst/>
          </a:prstGeom>
          <a:noFill/>
          <a:ln>
            <a:noFill/>
          </a:ln>
        </p:spPr>
        <p:txBody>
          <a:bodyPr wrap="square" lIns="90000" tIns="45000" rIns="90000" bIns="45000">
            <a:spAutoFit/>
          </a:bodyPr>
          <a:lstStyle/>
          <a:p>
            <a:pPr algn="ctr"/>
            <a:r>
              <a:rPr lang="en-IN" sz="1800" b="0" strike="noStrike" spc="-1" dirty="0">
                <a:latin typeface="Arial"/>
              </a:rPr>
              <a:t>Alert User</a:t>
            </a:r>
          </a:p>
        </p:txBody>
      </p:sp>
      <p:sp>
        <p:nvSpPr>
          <p:cNvPr id="19" name="Line 14"/>
          <p:cNvSpPr/>
          <p:nvPr/>
        </p:nvSpPr>
        <p:spPr>
          <a:xfrm>
            <a:off x="8951000" y="3381615"/>
            <a:ext cx="1100436" cy="0"/>
          </a:xfrm>
          <a:prstGeom prst="line">
            <a:avLst/>
          </a:prstGeom>
          <a:ln w="57240">
            <a:solidFill>
              <a:srgbClr val="000000"/>
            </a:solidFill>
            <a:round/>
            <a:tailEnd type="triangle" w="med" len="med"/>
          </a:ln>
        </p:spPr>
        <p:style>
          <a:lnRef idx="0">
            <a:scrgbClr r="0" g="0" b="0"/>
          </a:lnRef>
          <a:fillRef idx="0">
            <a:scrgbClr r="0" g="0" b="0"/>
          </a:fillRef>
          <a:effectRef idx="0">
            <a:scrgbClr r="0" g="0" b="0"/>
          </a:effectRef>
          <a:fontRef idx="minor"/>
        </p:style>
      </p:sp>
      <p:sp>
        <p:nvSpPr>
          <p:cNvPr id="20" name="Line 15"/>
          <p:cNvSpPr/>
          <p:nvPr/>
        </p:nvSpPr>
        <p:spPr>
          <a:xfrm>
            <a:off x="6367922" y="2978054"/>
            <a:ext cx="1193394" cy="454237"/>
          </a:xfrm>
          <a:prstGeom prst="line">
            <a:avLst/>
          </a:prstGeom>
          <a:ln w="57240">
            <a:solidFill>
              <a:srgbClr val="000000"/>
            </a:solidFill>
            <a:round/>
            <a:tailEnd type="triangle" w="med" len="med"/>
          </a:ln>
        </p:spPr>
        <p:style>
          <a:lnRef idx="0">
            <a:scrgbClr r="0" g="0" b="0"/>
          </a:lnRef>
          <a:fillRef idx="0">
            <a:scrgbClr r="0" g="0" b="0"/>
          </a:fillRef>
          <a:effectRef idx="0">
            <a:scrgbClr r="0" g="0" b="0"/>
          </a:effectRef>
          <a:fontRef idx="minor"/>
        </p:style>
      </p:sp>
      <p:pic>
        <p:nvPicPr>
          <p:cNvPr id="21" name="Picture 20"/>
          <p:cNvPicPr/>
          <p:nvPr/>
        </p:nvPicPr>
        <p:blipFill>
          <a:blip r:embed="rId6"/>
          <a:stretch/>
        </p:blipFill>
        <p:spPr>
          <a:xfrm>
            <a:off x="7533178" y="2866815"/>
            <a:ext cx="1392538" cy="1232234"/>
          </a:xfrm>
          <a:prstGeom prst="rect">
            <a:avLst/>
          </a:prstGeom>
          <a:ln>
            <a:noFill/>
          </a:ln>
        </p:spPr>
      </p:pic>
      <p:sp>
        <p:nvSpPr>
          <p:cNvPr id="22" name="TextShape 16"/>
          <p:cNvSpPr txBox="1"/>
          <p:nvPr/>
        </p:nvSpPr>
        <p:spPr>
          <a:xfrm>
            <a:off x="7615451" y="4154894"/>
            <a:ext cx="1311705" cy="367878"/>
          </a:xfrm>
          <a:prstGeom prst="rect">
            <a:avLst/>
          </a:prstGeom>
          <a:noFill/>
          <a:ln>
            <a:noFill/>
          </a:ln>
        </p:spPr>
        <p:txBody>
          <a:bodyPr wrap="square" lIns="90000" tIns="45000" rIns="90000" bIns="45000">
            <a:spAutoFit/>
          </a:bodyPr>
          <a:lstStyle/>
          <a:p>
            <a:pPr algn="ctr"/>
            <a:r>
              <a:rPr lang="en-IN" sz="1800" b="0" strike="noStrike" spc="-1">
                <a:latin typeface="Arial"/>
              </a:rPr>
              <a:t>Block</a:t>
            </a:r>
          </a:p>
        </p:txBody>
      </p:sp>
      <p:pic>
        <p:nvPicPr>
          <p:cNvPr id="23" name="Picture 22"/>
          <p:cNvPicPr/>
          <p:nvPr/>
        </p:nvPicPr>
        <p:blipFill>
          <a:blip r:embed="rId7"/>
          <a:stretch/>
        </p:blipFill>
        <p:spPr>
          <a:xfrm>
            <a:off x="10140096" y="2772135"/>
            <a:ext cx="1758860" cy="1556400"/>
          </a:xfrm>
          <a:prstGeom prst="rect">
            <a:avLst/>
          </a:prstGeom>
          <a:ln>
            <a:noFill/>
          </a:ln>
        </p:spPr>
      </p:pic>
      <p:sp>
        <p:nvSpPr>
          <p:cNvPr id="24" name="TextShape 17"/>
          <p:cNvSpPr txBox="1"/>
          <p:nvPr/>
        </p:nvSpPr>
        <p:spPr>
          <a:xfrm>
            <a:off x="9923113" y="4231574"/>
            <a:ext cx="2377603" cy="367878"/>
          </a:xfrm>
          <a:prstGeom prst="rect">
            <a:avLst/>
          </a:prstGeom>
          <a:noFill/>
          <a:ln>
            <a:noFill/>
          </a:ln>
        </p:spPr>
        <p:txBody>
          <a:bodyPr wrap="square" lIns="90000" tIns="45000" rIns="90000" bIns="45000">
            <a:spAutoFit/>
          </a:bodyPr>
          <a:lstStyle/>
          <a:p>
            <a:r>
              <a:rPr lang="en-IN" sz="1800" b="0" strike="noStrike" spc="-1">
                <a:latin typeface="Arial"/>
              </a:rPr>
              <a:t>Store and Proceed</a:t>
            </a:r>
          </a:p>
        </p:txBody>
      </p:sp>
      <p:pic>
        <p:nvPicPr>
          <p:cNvPr id="25" name="Picture 24"/>
          <p:cNvPicPr/>
          <p:nvPr/>
        </p:nvPicPr>
        <p:blipFill>
          <a:blip r:embed="rId8"/>
          <a:stretch/>
        </p:blipFill>
        <p:spPr>
          <a:xfrm>
            <a:off x="4701658" y="5038722"/>
            <a:ext cx="1288557" cy="1479005"/>
          </a:xfrm>
          <a:prstGeom prst="rect">
            <a:avLst/>
          </a:prstGeom>
          <a:ln>
            <a:noFill/>
          </a:ln>
        </p:spPr>
      </p:pic>
      <p:cxnSp>
        <p:nvCxnSpPr>
          <p:cNvPr id="26" name="Straight Connector 25"/>
          <p:cNvCxnSpPr>
            <a:stCxn id="14" idx="0"/>
            <a:endCxn id="16" idx="0"/>
          </p:cNvCxnSpPr>
          <p:nvPr/>
        </p:nvCxnSpPr>
        <p:spPr>
          <a:xfrm flipV="1">
            <a:off x="3913975" y="95535"/>
            <a:ext cx="2924461" cy="22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57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Objectives/Goals</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374710"/>
            <a:ext cx="8825659" cy="4353636"/>
          </a:xfrm>
        </p:spPr>
        <p:txBody>
          <a:bodyPr>
            <a:noAutofit/>
          </a:bodyPr>
          <a:lstStyle/>
          <a:p>
            <a:pPr>
              <a:buFont typeface="Wingdings" panose="05000000000000000000" pitchFamily="2" charset="2"/>
              <a:buChar char="Ø"/>
            </a:pPr>
            <a:r>
              <a:rPr lang="en-US" sz="2800" b="1" dirty="0">
                <a:solidFill>
                  <a:schemeClr val="tx1"/>
                </a:solidFill>
                <a:latin typeface="Times New Roman" panose="02020603050405020304" pitchFamily="18" charset="0"/>
                <a:cs typeface="Times New Roman" panose="02020603050405020304" pitchFamily="18" charset="0"/>
              </a:rPr>
              <a:t>PROB </a:t>
            </a:r>
            <a:r>
              <a:rPr lang="en-US" sz="2800" b="1" dirty="0" smtClean="0">
                <a:solidFill>
                  <a:schemeClr val="tx1"/>
                </a:solidFill>
                <a:latin typeface="Times New Roman" panose="02020603050405020304" pitchFamily="18" charset="0"/>
                <a:cs typeface="Times New Roman" panose="02020603050405020304" pitchFamily="18" charset="0"/>
              </a:rPr>
              <a:t>1: </a:t>
            </a:r>
            <a:r>
              <a:rPr lang="en-US" sz="2800" dirty="0">
                <a:solidFill>
                  <a:schemeClr val="tx1"/>
                </a:solidFill>
                <a:latin typeface="Times New Roman" panose="02020603050405020304" pitchFamily="18" charset="0"/>
                <a:cs typeface="Times New Roman" panose="02020603050405020304" pitchFamily="18" charset="0"/>
              </a:rPr>
              <a:t>Implement algorithm which will analyze meta tags of the </a:t>
            </a:r>
            <a:r>
              <a:rPr lang="en-US" sz="2800" dirty="0" smtClean="0">
                <a:solidFill>
                  <a:schemeClr val="tx1"/>
                </a:solidFill>
                <a:latin typeface="Times New Roman" panose="02020603050405020304" pitchFamily="18" charset="0"/>
                <a:cs typeface="Times New Roman" panose="02020603050405020304" pitchFamily="18" charset="0"/>
              </a:rPr>
              <a:t>pages.</a:t>
            </a:r>
          </a:p>
          <a:p>
            <a:pPr>
              <a:buFont typeface="Wingdings" panose="05000000000000000000" pitchFamily="2" charset="2"/>
              <a:buChar char="Ø"/>
            </a:pPr>
            <a:r>
              <a:rPr lang="en-US" sz="2800" b="1" dirty="0">
                <a:solidFill>
                  <a:schemeClr val="tx1"/>
                </a:solidFill>
                <a:latin typeface="Times New Roman" panose="02020603050405020304" pitchFamily="18" charset="0"/>
                <a:cs typeface="Times New Roman" panose="02020603050405020304" pitchFamily="18" charset="0"/>
              </a:rPr>
              <a:t>PROB </a:t>
            </a:r>
            <a:r>
              <a:rPr lang="en-US" sz="2800" b="1" dirty="0" smtClean="0">
                <a:solidFill>
                  <a:schemeClr val="tx1"/>
                </a:solidFill>
                <a:latin typeface="Times New Roman" panose="02020603050405020304" pitchFamily="18" charset="0"/>
                <a:cs typeface="Times New Roman" panose="02020603050405020304" pitchFamily="18" charset="0"/>
              </a:rPr>
              <a:t>2: </a:t>
            </a:r>
            <a:r>
              <a:rPr lang="en-US" sz="2800" dirty="0">
                <a:solidFill>
                  <a:schemeClr val="tx1"/>
                </a:solidFill>
                <a:latin typeface="Times New Roman" panose="02020603050405020304" pitchFamily="18" charset="0"/>
                <a:cs typeface="Times New Roman" panose="02020603050405020304" pitchFamily="18" charset="0"/>
              </a:rPr>
              <a:t>Implement algorithm which will checks text and content of the </a:t>
            </a:r>
            <a:r>
              <a:rPr lang="en-US" sz="2800" dirty="0" smtClean="0">
                <a:solidFill>
                  <a:schemeClr val="tx1"/>
                </a:solidFill>
                <a:latin typeface="Times New Roman" panose="02020603050405020304" pitchFamily="18" charset="0"/>
                <a:cs typeface="Times New Roman" panose="02020603050405020304" pitchFamily="18" charset="0"/>
              </a:rPr>
              <a:t>page.</a:t>
            </a:r>
            <a:endParaRPr lang="en-US" sz="2800"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dirty="0" smtClean="0">
                <a:solidFill>
                  <a:schemeClr val="tx1"/>
                </a:solidFill>
                <a:latin typeface="Times New Roman" panose="02020603050405020304" pitchFamily="18" charset="0"/>
                <a:cs typeface="Times New Roman" panose="02020603050405020304" pitchFamily="18" charset="0"/>
              </a:rPr>
              <a:t>PROB </a:t>
            </a:r>
            <a:r>
              <a:rPr lang="en-US" sz="2800" b="1" dirty="0">
                <a:solidFill>
                  <a:schemeClr val="tx1"/>
                </a:solidFill>
                <a:latin typeface="Times New Roman" panose="02020603050405020304" pitchFamily="18" charset="0"/>
                <a:cs typeface="Times New Roman" panose="02020603050405020304" pitchFamily="18" charset="0"/>
              </a:rPr>
              <a:t>3</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Implement algorithm which will detect typo squatted </a:t>
            </a:r>
            <a:r>
              <a:rPr lang="en-US" sz="2800" dirty="0" smtClean="0">
                <a:solidFill>
                  <a:schemeClr val="tx1"/>
                </a:solidFill>
                <a:latin typeface="Times New Roman" panose="02020603050405020304" pitchFamily="18" charset="0"/>
                <a:cs typeface="Times New Roman" panose="02020603050405020304" pitchFamily="18" charset="0"/>
              </a:rPr>
              <a:t>URL’S.</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dirty="0" smtClean="0">
                <a:solidFill>
                  <a:schemeClr val="tx1"/>
                </a:solidFill>
                <a:latin typeface="Times New Roman" panose="02020603050405020304" pitchFamily="18" charset="0"/>
                <a:cs typeface="Times New Roman" panose="02020603050405020304" pitchFamily="18" charset="0"/>
              </a:rPr>
              <a:t>PROB </a:t>
            </a:r>
            <a:r>
              <a:rPr lang="en-US" sz="2800" b="1" dirty="0">
                <a:solidFill>
                  <a:schemeClr val="tx1"/>
                </a:solidFill>
                <a:latin typeface="Times New Roman" panose="02020603050405020304" pitchFamily="18" charset="0"/>
                <a:cs typeface="Times New Roman" panose="02020603050405020304" pitchFamily="18" charset="0"/>
              </a:rPr>
              <a:t>4</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Improve accuracy by performing data mining on Global Page Rank, </a:t>
            </a:r>
            <a:r>
              <a:rPr lang="en-US" sz="2800" dirty="0" smtClean="0">
                <a:solidFill>
                  <a:schemeClr val="tx1"/>
                </a:solidFill>
                <a:latin typeface="Times New Roman" panose="02020603050405020304" pitchFamily="18" charset="0"/>
                <a:cs typeface="Times New Roman" panose="02020603050405020304" pitchFamily="18" charset="0"/>
              </a:rPr>
              <a:t>Country </a:t>
            </a:r>
            <a:r>
              <a:rPr lang="en-US" sz="2800" dirty="0">
                <a:solidFill>
                  <a:schemeClr val="tx1"/>
                </a:solidFill>
                <a:latin typeface="Times New Roman" panose="02020603050405020304" pitchFamily="18" charset="0"/>
                <a:cs typeface="Times New Roman" panose="02020603050405020304" pitchFamily="18" charset="0"/>
              </a:rPr>
              <a:t>Page Rank, Alexa top 1 million </a:t>
            </a:r>
            <a:r>
              <a:rPr lang="en-US" sz="2800" dirty="0" smtClean="0">
                <a:solidFill>
                  <a:schemeClr val="tx1"/>
                </a:solidFill>
                <a:latin typeface="Times New Roman" panose="02020603050405020304" pitchFamily="18" charset="0"/>
                <a:cs typeface="Times New Roman" panose="02020603050405020304" pitchFamily="18" charset="0"/>
              </a:rPr>
              <a:t>sites.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27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u="sng" dirty="0" smtClean="0">
                <a:solidFill>
                  <a:srgbClr val="FFFF00"/>
                </a:solidFill>
                <a:latin typeface="Times New Roman" panose="02020603050405020304" pitchFamily="18" charset="0"/>
                <a:cs typeface="Times New Roman" panose="02020603050405020304" pitchFamily="18" charset="0"/>
              </a:rPr>
              <a:t>Implementation Details</a:t>
            </a:r>
            <a:endParaRPr lang="en-US" sz="4800"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371960" lvl="4" indent="-457200">
              <a:spcBef>
                <a:spcPts val="1001"/>
              </a:spcBef>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Web Extension to fetch all the required information from URL in real time.</a:t>
            </a:r>
          </a:p>
          <a:p>
            <a:pPr marL="1371960" lvl="4" indent="-457200">
              <a:spcBef>
                <a:spcPts val="1001"/>
              </a:spcBef>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Corresponding website for advance processing of particular URL.</a:t>
            </a:r>
          </a:p>
          <a:p>
            <a:pPr marL="1371960" lvl="4" indent="-457200">
              <a:spcBef>
                <a:spcPts val="1001"/>
              </a:spcBef>
              <a:buFont typeface="Wingdings" panose="05000000000000000000" pitchFamily="2" charset="2"/>
              <a:buChar char="Ø"/>
            </a:pPr>
            <a:r>
              <a:rPr lang="en-IN" sz="2800" dirty="0" smtClean="0">
                <a:solidFill>
                  <a:schemeClr val="tx1"/>
                </a:solidFill>
                <a:latin typeface="Times New Roman" panose="02020603050405020304" pitchFamily="18" charset="0"/>
                <a:cs typeface="Times New Roman" panose="02020603050405020304" pitchFamily="18" charset="0"/>
              </a:rPr>
              <a:t>User friendly website which will guide users about protection of their sensitive data.</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4330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WO_WEB_ADDRESS" val="https://www.google.com/?gws_rd=ssl"/>
  <p:tag name="ISPRING_WO_DISPLAY_IN_SLIDE" val="0"/>
  <p:tag name="ISPRING_WO_FULL_SIZE" val="1"/>
  <p:tag name="ISPRING_WO_WINDOW_WIDTH" val="720"/>
  <p:tag name="ISPRING_WO_WINDOW_HEIGHT" val="540"/>
  <p:tag name="ISPRING_WO_SHOW_AFTER" val="0"/>
  <p:tag name="ISPRING_WO_INCLUDE_FILES_AND_SUBFOLDERS" val="0"/>
  <p:tag name="ISPRING_WO_SLIDE_POS_X" val="890"/>
  <p:tag name="ISPRING_WO_SLIDE_POS_Y" val="1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95</TotalTime>
  <Words>543</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Ion Boardroom</vt:lpstr>
      <vt:lpstr>PowerPoint Presentation</vt:lpstr>
      <vt:lpstr>Table of Content</vt:lpstr>
      <vt:lpstr>Introduction</vt:lpstr>
      <vt:lpstr>Proposed System</vt:lpstr>
      <vt:lpstr>Classification Approach</vt:lpstr>
      <vt:lpstr>Detection Approach</vt:lpstr>
      <vt:lpstr>PowerPoint Presentation</vt:lpstr>
      <vt:lpstr>Objectives/Goals</vt:lpstr>
      <vt:lpstr>Implementation Details</vt:lpstr>
      <vt:lpstr>Progress/Objective full-filled</vt:lpstr>
      <vt:lpstr>Conclusion</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NEVAGI</dc:creator>
  <cp:lastModifiedBy>Sitesh21</cp:lastModifiedBy>
  <cp:revision>37</cp:revision>
  <dcterms:created xsi:type="dcterms:W3CDTF">2019-09-25T16:08:52Z</dcterms:created>
  <dcterms:modified xsi:type="dcterms:W3CDTF">2019-10-23T05:21:39Z</dcterms:modified>
</cp:coreProperties>
</file>