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7" r:id="rId2"/>
    <p:sldId id="276" r:id="rId3"/>
    <p:sldId id="258" r:id="rId4"/>
    <p:sldId id="259" r:id="rId5"/>
    <p:sldId id="272" r:id="rId6"/>
    <p:sldId id="270" r:id="rId7"/>
    <p:sldId id="275" r:id="rId8"/>
    <p:sldId id="271" r:id="rId9"/>
  </p:sldIdLst>
  <p:sldSz cx="12192000" cy="6858000"/>
  <p:notesSz cx="6858000" cy="9144000"/>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4" autoAdjust="0"/>
    <p:restoredTop sz="94660"/>
  </p:normalViewPr>
  <p:slideViewPr>
    <p:cSldViewPr snapToGrid="0">
      <p:cViewPr varScale="1">
        <p:scale>
          <a:sx n="70" d="100"/>
          <a:sy n="70" d="100"/>
        </p:scale>
        <p:origin x="50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i-FI"/>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F9AFC1-5A8C-46C2-A0FE-9CD84EB6CFA4}" type="datetimeFigureOut">
              <a:rPr lang="fi-FI" smtClean="0"/>
              <a:t>26.2.2019</a:t>
            </a:fld>
            <a:endParaRPr lang="fi-FI"/>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i-FI"/>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i-FI"/>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1C7025-0D9C-4C4C-8C3B-471B3CEE6060}" type="slidenum">
              <a:rPr lang="fi-FI" smtClean="0"/>
              <a:t>‹#›</a:t>
            </a:fld>
            <a:endParaRPr lang="fi-FI"/>
          </a:p>
        </p:txBody>
      </p:sp>
    </p:spTree>
    <p:extLst>
      <p:ext uri="{BB962C8B-B14F-4D97-AF65-F5344CB8AC3E}">
        <p14:creationId xmlns:p14="http://schemas.microsoft.com/office/powerpoint/2010/main" val="3471957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i-FI"/>
          </a:p>
        </p:txBody>
      </p:sp>
      <p:sp>
        <p:nvSpPr>
          <p:cNvPr id="4" name="Slide Number Placeholder 3"/>
          <p:cNvSpPr>
            <a:spLocks noGrp="1"/>
          </p:cNvSpPr>
          <p:nvPr>
            <p:ph type="sldNum" sz="quarter" idx="10"/>
          </p:nvPr>
        </p:nvSpPr>
        <p:spPr/>
        <p:txBody>
          <a:bodyPr/>
          <a:lstStyle/>
          <a:p>
            <a:fld id="{251C7025-0D9C-4C4C-8C3B-471B3CEE6060}" type="slidenum">
              <a:rPr lang="fi-FI" smtClean="0"/>
              <a:t>1</a:t>
            </a:fld>
            <a:endParaRPr lang="fi-FI"/>
          </a:p>
        </p:txBody>
      </p:sp>
    </p:spTree>
    <p:extLst>
      <p:ext uri="{BB962C8B-B14F-4D97-AF65-F5344CB8AC3E}">
        <p14:creationId xmlns:p14="http://schemas.microsoft.com/office/powerpoint/2010/main" val="1101273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i-FI"/>
          </a:p>
        </p:txBody>
      </p:sp>
      <p:sp>
        <p:nvSpPr>
          <p:cNvPr id="4" name="Slide Number Placeholder 3"/>
          <p:cNvSpPr>
            <a:spLocks noGrp="1"/>
          </p:cNvSpPr>
          <p:nvPr>
            <p:ph type="sldNum" sz="quarter" idx="10"/>
          </p:nvPr>
        </p:nvSpPr>
        <p:spPr/>
        <p:txBody>
          <a:bodyPr/>
          <a:lstStyle/>
          <a:p>
            <a:fld id="{251C7025-0D9C-4C4C-8C3B-471B3CEE6060}" type="slidenum">
              <a:rPr lang="fi-FI" smtClean="0"/>
              <a:t>2</a:t>
            </a:fld>
            <a:endParaRPr lang="fi-FI"/>
          </a:p>
        </p:txBody>
      </p:sp>
    </p:spTree>
    <p:extLst>
      <p:ext uri="{BB962C8B-B14F-4D97-AF65-F5344CB8AC3E}">
        <p14:creationId xmlns:p14="http://schemas.microsoft.com/office/powerpoint/2010/main" val="14651551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i-FI"/>
          </a:p>
        </p:txBody>
      </p:sp>
      <p:sp>
        <p:nvSpPr>
          <p:cNvPr id="4" name="Slide Number Placeholder 3"/>
          <p:cNvSpPr>
            <a:spLocks noGrp="1"/>
          </p:cNvSpPr>
          <p:nvPr>
            <p:ph type="sldNum" sz="quarter" idx="10"/>
          </p:nvPr>
        </p:nvSpPr>
        <p:spPr/>
        <p:txBody>
          <a:bodyPr/>
          <a:lstStyle/>
          <a:p>
            <a:fld id="{251C7025-0D9C-4C4C-8C3B-471B3CEE6060}" type="slidenum">
              <a:rPr lang="fi-FI" smtClean="0"/>
              <a:t>3</a:t>
            </a:fld>
            <a:endParaRPr lang="fi-FI"/>
          </a:p>
        </p:txBody>
      </p:sp>
    </p:spTree>
    <p:extLst>
      <p:ext uri="{BB962C8B-B14F-4D97-AF65-F5344CB8AC3E}">
        <p14:creationId xmlns:p14="http://schemas.microsoft.com/office/powerpoint/2010/main" val="335101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i-FI"/>
          </a:p>
        </p:txBody>
      </p:sp>
      <p:sp>
        <p:nvSpPr>
          <p:cNvPr id="4" name="Slide Number Placeholder 3"/>
          <p:cNvSpPr>
            <a:spLocks noGrp="1"/>
          </p:cNvSpPr>
          <p:nvPr>
            <p:ph type="sldNum" sz="quarter" idx="10"/>
          </p:nvPr>
        </p:nvSpPr>
        <p:spPr/>
        <p:txBody>
          <a:bodyPr/>
          <a:lstStyle/>
          <a:p>
            <a:fld id="{251C7025-0D9C-4C4C-8C3B-471B3CEE6060}" type="slidenum">
              <a:rPr lang="fi-FI" smtClean="0"/>
              <a:t>4</a:t>
            </a:fld>
            <a:endParaRPr lang="fi-FI"/>
          </a:p>
        </p:txBody>
      </p:sp>
    </p:spTree>
    <p:extLst>
      <p:ext uri="{BB962C8B-B14F-4D97-AF65-F5344CB8AC3E}">
        <p14:creationId xmlns:p14="http://schemas.microsoft.com/office/powerpoint/2010/main" val="3347980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i-FI"/>
          </a:p>
        </p:txBody>
      </p:sp>
      <p:sp>
        <p:nvSpPr>
          <p:cNvPr id="4" name="Slide Number Placeholder 3"/>
          <p:cNvSpPr>
            <a:spLocks noGrp="1"/>
          </p:cNvSpPr>
          <p:nvPr>
            <p:ph type="sldNum" sz="quarter" idx="10"/>
          </p:nvPr>
        </p:nvSpPr>
        <p:spPr/>
        <p:txBody>
          <a:bodyPr/>
          <a:lstStyle/>
          <a:p>
            <a:fld id="{251C7025-0D9C-4C4C-8C3B-471B3CEE6060}" type="slidenum">
              <a:rPr lang="fi-FI" smtClean="0"/>
              <a:t>5</a:t>
            </a:fld>
            <a:endParaRPr lang="fi-FI"/>
          </a:p>
        </p:txBody>
      </p:sp>
    </p:spTree>
    <p:extLst>
      <p:ext uri="{BB962C8B-B14F-4D97-AF65-F5344CB8AC3E}">
        <p14:creationId xmlns:p14="http://schemas.microsoft.com/office/powerpoint/2010/main" val="3463714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i-FI"/>
          </a:p>
        </p:txBody>
      </p:sp>
      <p:sp>
        <p:nvSpPr>
          <p:cNvPr id="4" name="Slide Number Placeholder 3"/>
          <p:cNvSpPr>
            <a:spLocks noGrp="1"/>
          </p:cNvSpPr>
          <p:nvPr>
            <p:ph type="sldNum" sz="quarter" idx="10"/>
          </p:nvPr>
        </p:nvSpPr>
        <p:spPr/>
        <p:txBody>
          <a:bodyPr/>
          <a:lstStyle/>
          <a:p>
            <a:fld id="{251C7025-0D9C-4C4C-8C3B-471B3CEE6060}" type="slidenum">
              <a:rPr lang="fi-FI" smtClean="0"/>
              <a:t>6</a:t>
            </a:fld>
            <a:endParaRPr lang="fi-FI"/>
          </a:p>
        </p:txBody>
      </p:sp>
    </p:spTree>
    <p:extLst>
      <p:ext uri="{BB962C8B-B14F-4D97-AF65-F5344CB8AC3E}">
        <p14:creationId xmlns:p14="http://schemas.microsoft.com/office/powerpoint/2010/main" val="654929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i-FI"/>
          </a:p>
        </p:txBody>
      </p:sp>
      <p:sp>
        <p:nvSpPr>
          <p:cNvPr id="4" name="Slide Number Placeholder 3"/>
          <p:cNvSpPr>
            <a:spLocks noGrp="1"/>
          </p:cNvSpPr>
          <p:nvPr>
            <p:ph type="sldNum" sz="quarter" idx="10"/>
          </p:nvPr>
        </p:nvSpPr>
        <p:spPr/>
        <p:txBody>
          <a:bodyPr/>
          <a:lstStyle/>
          <a:p>
            <a:fld id="{251C7025-0D9C-4C4C-8C3B-471B3CEE6060}" type="slidenum">
              <a:rPr lang="fi-FI" smtClean="0"/>
              <a:t>7</a:t>
            </a:fld>
            <a:endParaRPr lang="fi-FI"/>
          </a:p>
        </p:txBody>
      </p:sp>
    </p:spTree>
    <p:extLst>
      <p:ext uri="{BB962C8B-B14F-4D97-AF65-F5344CB8AC3E}">
        <p14:creationId xmlns:p14="http://schemas.microsoft.com/office/powerpoint/2010/main" val="397765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i-FI"/>
          </a:p>
        </p:txBody>
      </p:sp>
      <p:sp>
        <p:nvSpPr>
          <p:cNvPr id="4" name="Slide Number Placeholder 3"/>
          <p:cNvSpPr>
            <a:spLocks noGrp="1"/>
          </p:cNvSpPr>
          <p:nvPr>
            <p:ph type="sldNum" sz="quarter" idx="10"/>
          </p:nvPr>
        </p:nvSpPr>
        <p:spPr/>
        <p:txBody>
          <a:bodyPr/>
          <a:lstStyle/>
          <a:p>
            <a:fld id="{251C7025-0D9C-4C4C-8C3B-471B3CEE6060}" type="slidenum">
              <a:rPr lang="fi-FI" smtClean="0"/>
              <a:t>8</a:t>
            </a:fld>
            <a:endParaRPr lang="fi-FI"/>
          </a:p>
        </p:txBody>
      </p:sp>
    </p:spTree>
    <p:extLst>
      <p:ext uri="{BB962C8B-B14F-4D97-AF65-F5344CB8AC3E}">
        <p14:creationId xmlns:p14="http://schemas.microsoft.com/office/powerpoint/2010/main" val="1152665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fi-FI"/>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fi-FI"/>
          </a:p>
        </p:txBody>
      </p:sp>
      <p:sp>
        <p:nvSpPr>
          <p:cNvPr id="4" name="Date Placeholder 3"/>
          <p:cNvSpPr>
            <a:spLocks noGrp="1"/>
          </p:cNvSpPr>
          <p:nvPr>
            <p:ph type="dt" sz="half" idx="10"/>
          </p:nvPr>
        </p:nvSpPr>
        <p:spPr/>
        <p:txBody>
          <a:bodyPr/>
          <a:lstStyle/>
          <a:p>
            <a:fld id="{2EA494EA-E605-4A68-922B-07D0509ABF0D}" type="datetimeFigureOut">
              <a:rPr lang="fi-FI" smtClean="0"/>
              <a:t>26.2.2019</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3A0CC4DC-A16A-40E0-8B63-75B225F0E3A9}" type="slidenum">
              <a:rPr lang="fi-FI" smtClean="0"/>
              <a:t>‹#›</a:t>
            </a:fld>
            <a:endParaRPr lang="fi-FI"/>
          </a:p>
        </p:txBody>
      </p:sp>
    </p:spTree>
    <p:extLst>
      <p:ext uri="{BB962C8B-B14F-4D97-AF65-F5344CB8AC3E}">
        <p14:creationId xmlns:p14="http://schemas.microsoft.com/office/powerpoint/2010/main" val="3727934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i-FI"/>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Date Placeholder 3"/>
          <p:cNvSpPr>
            <a:spLocks noGrp="1"/>
          </p:cNvSpPr>
          <p:nvPr>
            <p:ph type="dt" sz="half" idx="10"/>
          </p:nvPr>
        </p:nvSpPr>
        <p:spPr/>
        <p:txBody>
          <a:bodyPr/>
          <a:lstStyle/>
          <a:p>
            <a:fld id="{2EA494EA-E605-4A68-922B-07D0509ABF0D}" type="datetimeFigureOut">
              <a:rPr lang="fi-FI" smtClean="0"/>
              <a:t>26.2.2019</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3A0CC4DC-A16A-40E0-8B63-75B225F0E3A9}" type="slidenum">
              <a:rPr lang="fi-FI" smtClean="0"/>
              <a:t>‹#›</a:t>
            </a:fld>
            <a:endParaRPr lang="fi-FI"/>
          </a:p>
        </p:txBody>
      </p:sp>
    </p:spTree>
    <p:extLst>
      <p:ext uri="{BB962C8B-B14F-4D97-AF65-F5344CB8AC3E}">
        <p14:creationId xmlns:p14="http://schemas.microsoft.com/office/powerpoint/2010/main" val="1642091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fi-FI"/>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Date Placeholder 3"/>
          <p:cNvSpPr>
            <a:spLocks noGrp="1"/>
          </p:cNvSpPr>
          <p:nvPr>
            <p:ph type="dt" sz="half" idx="10"/>
          </p:nvPr>
        </p:nvSpPr>
        <p:spPr/>
        <p:txBody>
          <a:bodyPr/>
          <a:lstStyle/>
          <a:p>
            <a:fld id="{2EA494EA-E605-4A68-922B-07D0509ABF0D}" type="datetimeFigureOut">
              <a:rPr lang="fi-FI" smtClean="0"/>
              <a:t>26.2.2019</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3A0CC4DC-A16A-40E0-8B63-75B225F0E3A9}" type="slidenum">
              <a:rPr lang="fi-FI" smtClean="0"/>
              <a:t>‹#›</a:t>
            </a:fld>
            <a:endParaRPr lang="fi-FI"/>
          </a:p>
        </p:txBody>
      </p:sp>
    </p:spTree>
    <p:extLst>
      <p:ext uri="{BB962C8B-B14F-4D97-AF65-F5344CB8AC3E}">
        <p14:creationId xmlns:p14="http://schemas.microsoft.com/office/powerpoint/2010/main" val="1352992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i-FI"/>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Date Placeholder 3"/>
          <p:cNvSpPr>
            <a:spLocks noGrp="1"/>
          </p:cNvSpPr>
          <p:nvPr>
            <p:ph type="dt" sz="half" idx="10"/>
          </p:nvPr>
        </p:nvSpPr>
        <p:spPr/>
        <p:txBody>
          <a:bodyPr/>
          <a:lstStyle/>
          <a:p>
            <a:fld id="{2EA494EA-E605-4A68-922B-07D0509ABF0D}" type="datetimeFigureOut">
              <a:rPr lang="fi-FI" smtClean="0"/>
              <a:t>26.2.2019</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3A0CC4DC-A16A-40E0-8B63-75B225F0E3A9}" type="slidenum">
              <a:rPr lang="fi-FI" smtClean="0"/>
              <a:t>‹#›</a:t>
            </a:fld>
            <a:endParaRPr lang="fi-FI"/>
          </a:p>
        </p:txBody>
      </p:sp>
    </p:spTree>
    <p:extLst>
      <p:ext uri="{BB962C8B-B14F-4D97-AF65-F5344CB8AC3E}">
        <p14:creationId xmlns:p14="http://schemas.microsoft.com/office/powerpoint/2010/main" val="3234462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fi-FI"/>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A494EA-E605-4A68-922B-07D0509ABF0D}" type="datetimeFigureOut">
              <a:rPr lang="fi-FI" smtClean="0"/>
              <a:t>26.2.2019</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3A0CC4DC-A16A-40E0-8B63-75B225F0E3A9}" type="slidenum">
              <a:rPr lang="fi-FI" smtClean="0"/>
              <a:t>‹#›</a:t>
            </a:fld>
            <a:endParaRPr lang="fi-FI"/>
          </a:p>
        </p:txBody>
      </p:sp>
    </p:spTree>
    <p:extLst>
      <p:ext uri="{BB962C8B-B14F-4D97-AF65-F5344CB8AC3E}">
        <p14:creationId xmlns:p14="http://schemas.microsoft.com/office/powerpoint/2010/main" val="4000992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i-FI"/>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5" name="Date Placeholder 4"/>
          <p:cNvSpPr>
            <a:spLocks noGrp="1"/>
          </p:cNvSpPr>
          <p:nvPr>
            <p:ph type="dt" sz="half" idx="10"/>
          </p:nvPr>
        </p:nvSpPr>
        <p:spPr/>
        <p:txBody>
          <a:bodyPr/>
          <a:lstStyle/>
          <a:p>
            <a:fld id="{2EA494EA-E605-4A68-922B-07D0509ABF0D}" type="datetimeFigureOut">
              <a:rPr lang="fi-FI" smtClean="0"/>
              <a:t>26.2.2019</a:t>
            </a:fld>
            <a:endParaRPr lang="fi-FI"/>
          </a:p>
        </p:txBody>
      </p:sp>
      <p:sp>
        <p:nvSpPr>
          <p:cNvPr id="6" name="Footer Placeholder 5"/>
          <p:cNvSpPr>
            <a:spLocks noGrp="1"/>
          </p:cNvSpPr>
          <p:nvPr>
            <p:ph type="ftr" sz="quarter" idx="11"/>
          </p:nvPr>
        </p:nvSpPr>
        <p:spPr/>
        <p:txBody>
          <a:bodyPr/>
          <a:lstStyle/>
          <a:p>
            <a:endParaRPr lang="fi-FI"/>
          </a:p>
        </p:txBody>
      </p:sp>
      <p:sp>
        <p:nvSpPr>
          <p:cNvPr id="7" name="Slide Number Placeholder 6"/>
          <p:cNvSpPr>
            <a:spLocks noGrp="1"/>
          </p:cNvSpPr>
          <p:nvPr>
            <p:ph type="sldNum" sz="quarter" idx="12"/>
          </p:nvPr>
        </p:nvSpPr>
        <p:spPr/>
        <p:txBody>
          <a:bodyPr/>
          <a:lstStyle/>
          <a:p>
            <a:fld id="{3A0CC4DC-A16A-40E0-8B63-75B225F0E3A9}" type="slidenum">
              <a:rPr lang="fi-FI" smtClean="0"/>
              <a:t>‹#›</a:t>
            </a:fld>
            <a:endParaRPr lang="fi-FI"/>
          </a:p>
        </p:txBody>
      </p:sp>
    </p:spTree>
    <p:extLst>
      <p:ext uri="{BB962C8B-B14F-4D97-AF65-F5344CB8AC3E}">
        <p14:creationId xmlns:p14="http://schemas.microsoft.com/office/powerpoint/2010/main" val="15987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fi-FI"/>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7" name="Date Placeholder 6"/>
          <p:cNvSpPr>
            <a:spLocks noGrp="1"/>
          </p:cNvSpPr>
          <p:nvPr>
            <p:ph type="dt" sz="half" idx="10"/>
          </p:nvPr>
        </p:nvSpPr>
        <p:spPr/>
        <p:txBody>
          <a:bodyPr/>
          <a:lstStyle/>
          <a:p>
            <a:fld id="{2EA494EA-E605-4A68-922B-07D0509ABF0D}" type="datetimeFigureOut">
              <a:rPr lang="fi-FI" smtClean="0"/>
              <a:t>26.2.2019</a:t>
            </a:fld>
            <a:endParaRPr lang="fi-FI"/>
          </a:p>
        </p:txBody>
      </p:sp>
      <p:sp>
        <p:nvSpPr>
          <p:cNvPr id="8" name="Footer Placeholder 7"/>
          <p:cNvSpPr>
            <a:spLocks noGrp="1"/>
          </p:cNvSpPr>
          <p:nvPr>
            <p:ph type="ftr" sz="quarter" idx="11"/>
          </p:nvPr>
        </p:nvSpPr>
        <p:spPr/>
        <p:txBody>
          <a:bodyPr/>
          <a:lstStyle/>
          <a:p>
            <a:endParaRPr lang="fi-FI"/>
          </a:p>
        </p:txBody>
      </p:sp>
      <p:sp>
        <p:nvSpPr>
          <p:cNvPr id="9" name="Slide Number Placeholder 8"/>
          <p:cNvSpPr>
            <a:spLocks noGrp="1"/>
          </p:cNvSpPr>
          <p:nvPr>
            <p:ph type="sldNum" sz="quarter" idx="12"/>
          </p:nvPr>
        </p:nvSpPr>
        <p:spPr/>
        <p:txBody>
          <a:bodyPr/>
          <a:lstStyle/>
          <a:p>
            <a:fld id="{3A0CC4DC-A16A-40E0-8B63-75B225F0E3A9}" type="slidenum">
              <a:rPr lang="fi-FI" smtClean="0"/>
              <a:t>‹#›</a:t>
            </a:fld>
            <a:endParaRPr lang="fi-FI"/>
          </a:p>
        </p:txBody>
      </p:sp>
    </p:spTree>
    <p:extLst>
      <p:ext uri="{BB962C8B-B14F-4D97-AF65-F5344CB8AC3E}">
        <p14:creationId xmlns:p14="http://schemas.microsoft.com/office/powerpoint/2010/main" val="2098801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i-FI"/>
          </a:p>
        </p:txBody>
      </p:sp>
      <p:sp>
        <p:nvSpPr>
          <p:cNvPr id="3" name="Date Placeholder 2"/>
          <p:cNvSpPr>
            <a:spLocks noGrp="1"/>
          </p:cNvSpPr>
          <p:nvPr>
            <p:ph type="dt" sz="half" idx="10"/>
          </p:nvPr>
        </p:nvSpPr>
        <p:spPr/>
        <p:txBody>
          <a:bodyPr/>
          <a:lstStyle/>
          <a:p>
            <a:fld id="{2EA494EA-E605-4A68-922B-07D0509ABF0D}" type="datetimeFigureOut">
              <a:rPr lang="fi-FI" smtClean="0"/>
              <a:t>26.2.2019</a:t>
            </a:fld>
            <a:endParaRPr lang="fi-FI"/>
          </a:p>
        </p:txBody>
      </p:sp>
      <p:sp>
        <p:nvSpPr>
          <p:cNvPr id="4" name="Footer Placeholder 3"/>
          <p:cNvSpPr>
            <a:spLocks noGrp="1"/>
          </p:cNvSpPr>
          <p:nvPr>
            <p:ph type="ftr" sz="quarter" idx="11"/>
          </p:nvPr>
        </p:nvSpPr>
        <p:spPr/>
        <p:txBody>
          <a:bodyPr/>
          <a:lstStyle/>
          <a:p>
            <a:endParaRPr lang="fi-FI"/>
          </a:p>
        </p:txBody>
      </p:sp>
      <p:sp>
        <p:nvSpPr>
          <p:cNvPr id="5" name="Slide Number Placeholder 4"/>
          <p:cNvSpPr>
            <a:spLocks noGrp="1"/>
          </p:cNvSpPr>
          <p:nvPr>
            <p:ph type="sldNum" sz="quarter" idx="12"/>
          </p:nvPr>
        </p:nvSpPr>
        <p:spPr/>
        <p:txBody>
          <a:bodyPr/>
          <a:lstStyle/>
          <a:p>
            <a:fld id="{3A0CC4DC-A16A-40E0-8B63-75B225F0E3A9}" type="slidenum">
              <a:rPr lang="fi-FI" smtClean="0"/>
              <a:t>‹#›</a:t>
            </a:fld>
            <a:endParaRPr lang="fi-FI"/>
          </a:p>
        </p:txBody>
      </p:sp>
    </p:spTree>
    <p:extLst>
      <p:ext uri="{BB962C8B-B14F-4D97-AF65-F5344CB8AC3E}">
        <p14:creationId xmlns:p14="http://schemas.microsoft.com/office/powerpoint/2010/main" val="3622316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A494EA-E605-4A68-922B-07D0509ABF0D}" type="datetimeFigureOut">
              <a:rPr lang="fi-FI" smtClean="0"/>
              <a:t>26.2.2019</a:t>
            </a:fld>
            <a:endParaRPr lang="fi-FI"/>
          </a:p>
        </p:txBody>
      </p:sp>
      <p:sp>
        <p:nvSpPr>
          <p:cNvPr id="3" name="Footer Placeholder 2"/>
          <p:cNvSpPr>
            <a:spLocks noGrp="1"/>
          </p:cNvSpPr>
          <p:nvPr>
            <p:ph type="ftr" sz="quarter" idx="11"/>
          </p:nvPr>
        </p:nvSpPr>
        <p:spPr/>
        <p:txBody>
          <a:bodyPr/>
          <a:lstStyle/>
          <a:p>
            <a:endParaRPr lang="fi-FI"/>
          </a:p>
        </p:txBody>
      </p:sp>
      <p:sp>
        <p:nvSpPr>
          <p:cNvPr id="4" name="Slide Number Placeholder 3"/>
          <p:cNvSpPr>
            <a:spLocks noGrp="1"/>
          </p:cNvSpPr>
          <p:nvPr>
            <p:ph type="sldNum" sz="quarter" idx="12"/>
          </p:nvPr>
        </p:nvSpPr>
        <p:spPr/>
        <p:txBody>
          <a:bodyPr/>
          <a:lstStyle/>
          <a:p>
            <a:fld id="{3A0CC4DC-A16A-40E0-8B63-75B225F0E3A9}" type="slidenum">
              <a:rPr lang="fi-FI" smtClean="0"/>
              <a:t>‹#›</a:t>
            </a:fld>
            <a:endParaRPr lang="fi-FI"/>
          </a:p>
        </p:txBody>
      </p:sp>
    </p:spTree>
    <p:extLst>
      <p:ext uri="{BB962C8B-B14F-4D97-AF65-F5344CB8AC3E}">
        <p14:creationId xmlns:p14="http://schemas.microsoft.com/office/powerpoint/2010/main" val="3821222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fi-FI"/>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A494EA-E605-4A68-922B-07D0509ABF0D}" type="datetimeFigureOut">
              <a:rPr lang="fi-FI" smtClean="0"/>
              <a:t>26.2.2019</a:t>
            </a:fld>
            <a:endParaRPr lang="fi-FI"/>
          </a:p>
        </p:txBody>
      </p:sp>
      <p:sp>
        <p:nvSpPr>
          <p:cNvPr id="6" name="Footer Placeholder 5"/>
          <p:cNvSpPr>
            <a:spLocks noGrp="1"/>
          </p:cNvSpPr>
          <p:nvPr>
            <p:ph type="ftr" sz="quarter" idx="11"/>
          </p:nvPr>
        </p:nvSpPr>
        <p:spPr/>
        <p:txBody>
          <a:bodyPr/>
          <a:lstStyle/>
          <a:p>
            <a:endParaRPr lang="fi-FI"/>
          </a:p>
        </p:txBody>
      </p:sp>
      <p:sp>
        <p:nvSpPr>
          <p:cNvPr id="7" name="Slide Number Placeholder 6"/>
          <p:cNvSpPr>
            <a:spLocks noGrp="1"/>
          </p:cNvSpPr>
          <p:nvPr>
            <p:ph type="sldNum" sz="quarter" idx="12"/>
          </p:nvPr>
        </p:nvSpPr>
        <p:spPr/>
        <p:txBody>
          <a:bodyPr/>
          <a:lstStyle/>
          <a:p>
            <a:fld id="{3A0CC4DC-A16A-40E0-8B63-75B225F0E3A9}" type="slidenum">
              <a:rPr lang="fi-FI" smtClean="0"/>
              <a:t>‹#›</a:t>
            </a:fld>
            <a:endParaRPr lang="fi-FI"/>
          </a:p>
        </p:txBody>
      </p:sp>
    </p:spTree>
    <p:extLst>
      <p:ext uri="{BB962C8B-B14F-4D97-AF65-F5344CB8AC3E}">
        <p14:creationId xmlns:p14="http://schemas.microsoft.com/office/powerpoint/2010/main" val="686048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fi-FI"/>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i-FI"/>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A494EA-E605-4A68-922B-07D0509ABF0D}" type="datetimeFigureOut">
              <a:rPr lang="fi-FI" smtClean="0"/>
              <a:t>26.2.2019</a:t>
            </a:fld>
            <a:endParaRPr lang="fi-FI"/>
          </a:p>
        </p:txBody>
      </p:sp>
      <p:sp>
        <p:nvSpPr>
          <p:cNvPr id="6" name="Footer Placeholder 5"/>
          <p:cNvSpPr>
            <a:spLocks noGrp="1"/>
          </p:cNvSpPr>
          <p:nvPr>
            <p:ph type="ftr" sz="quarter" idx="11"/>
          </p:nvPr>
        </p:nvSpPr>
        <p:spPr/>
        <p:txBody>
          <a:bodyPr/>
          <a:lstStyle/>
          <a:p>
            <a:endParaRPr lang="fi-FI"/>
          </a:p>
        </p:txBody>
      </p:sp>
      <p:sp>
        <p:nvSpPr>
          <p:cNvPr id="7" name="Slide Number Placeholder 6"/>
          <p:cNvSpPr>
            <a:spLocks noGrp="1"/>
          </p:cNvSpPr>
          <p:nvPr>
            <p:ph type="sldNum" sz="quarter" idx="12"/>
          </p:nvPr>
        </p:nvSpPr>
        <p:spPr/>
        <p:txBody>
          <a:bodyPr/>
          <a:lstStyle/>
          <a:p>
            <a:fld id="{3A0CC4DC-A16A-40E0-8B63-75B225F0E3A9}" type="slidenum">
              <a:rPr lang="fi-FI" smtClean="0"/>
              <a:t>‹#›</a:t>
            </a:fld>
            <a:endParaRPr lang="fi-FI"/>
          </a:p>
        </p:txBody>
      </p:sp>
    </p:spTree>
    <p:extLst>
      <p:ext uri="{BB962C8B-B14F-4D97-AF65-F5344CB8AC3E}">
        <p14:creationId xmlns:p14="http://schemas.microsoft.com/office/powerpoint/2010/main" val="1611333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fi-FI"/>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A494EA-E605-4A68-922B-07D0509ABF0D}" type="datetimeFigureOut">
              <a:rPr lang="fi-FI" smtClean="0"/>
              <a:t>26.2.2019</a:t>
            </a:fld>
            <a:endParaRPr lang="fi-FI"/>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i-FI"/>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0CC4DC-A16A-40E0-8B63-75B225F0E3A9}" type="slidenum">
              <a:rPr lang="fi-FI" smtClean="0"/>
              <a:t>‹#›</a:t>
            </a:fld>
            <a:endParaRPr lang="fi-FI"/>
          </a:p>
        </p:txBody>
      </p:sp>
    </p:spTree>
    <p:extLst>
      <p:ext uri="{BB962C8B-B14F-4D97-AF65-F5344CB8AC3E}">
        <p14:creationId xmlns:p14="http://schemas.microsoft.com/office/powerpoint/2010/main" val="3184156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879475"/>
          </a:xfrm>
        </p:spPr>
        <p:txBody>
          <a:bodyPr>
            <a:normAutofit/>
          </a:bodyPr>
          <a:lstStyle/>
          <a:p>
            <a:pPr algn="ctr"/>
            <a:r>
              <a:rPr lang="en-US" sz="4000" smtClean="0"/>
              <a:t>Text preprocessing</a:t>
            </a:r>
            <a:endParaRPr lang="en-US" sz="4000"/>
          </a:p>
        </p:txBody>
      </p:sp>
      <p:sp>
        <p:nvSpPr>
          <p:cNvPr id="5" name="TextBox 4"/>
          <p:cNvSpPr txBox="1"/>
          <p:nvPr/>
        </p:nvSpPr>
        <p:spPr>
          <a:xfrm>
            <a:off x="838200" y="1452830"/>
            <a:ext cx="10765665" cy="4678204"/>
          </a:xfrm>
          <a:prstGeom prst="rect">
            <a:avLst/>
          </a:prstGeom>
          <a:noFill/>
        </p:spPr>
        <p:txBody>
          <a:bodyPr wrap="square" rtlCol="0">
            <a:spAutoFit/>
          </a:bodyPr>
          <a:lstStyle/>
          <a:p>
            <a:r>
              <a:rPr lang="fi-FI" sz="2000" smtClean="0"/>
              <a:t>As with all machine learning algorithms, neural networks only deal with numbers. Therefore, samples containing text need to be preprocessed into tensors of numbers. This procedure involves the following steps:</a:t>
            </a:r>
          </a:p>
          <a:p>
            <a:endParaRPr lang="fi-FI" sz="2000"/>
          </a:p>
          <a:p>
            <a:pPr marL="457200" indent="-457200">
              <a:buFont typeface="+mj-lt"/>
              <a:buAutoNum type="arabicPeriod"/>
            </a:pPr>
            <a:r>
              <a:rPr lang="fi-FI" sz="2000" smtClean="0"/>
              <a:t>Break the text in the samples into smaller units (tokens) such as words, or groups of words (</a:t>
            </a:r>
            <a:r>
              <a:rPr lang="fi-FI" sz="2000" i="1" smtClean="0"/>
              <a:t>n-grams</a:t>
            </a:r>
            <a:r>
              <a:rPr lang="fi-FI" sz="2000" smtClean="0"/>
              <a:t>). This </a:t>
            </a:r>
            <a:r>
              <a:rPr lang="fi-FI" sz="2000" i="1" smtClean="0"/>
              <a:t>tokenization</a:t>
            </a:r>
            <a:r>
              <a:rPr lang="fi-FI" sz="2000" smtClean="0"/>
              <a:t> stage often involves dealing with uppercase and special characters, as well as removing stopwords.</a:t>
            </a:r>
          </a:p>
          <a:p>
            <a:pPr marL="457200" indent="-457200">
              <a:buFont typeface="+mj-lt"/>
              <a:buAutoNum type="arabicPeriod"/>
            </a:pPr>
            <a:endParaRPr lang="fi-FI" sz="2000" smtClean="0"/>
          </a:p>
          <a:p>
            <a:pPr marL="457200" indent="-457200">
              <a:buFont typeface="+mj-lt"/>
              <a:buAutoNum type="arabicPeriod"/>
            </a:pPr>
            <a:r>
              <a:rPr lang="fi-FI" sz="2000" smtClean="0"/>
              <a:t>Assemble the different tokens found in all the samples to a </a:t>
            </a:r>
            <a:r>
              <a:rPr lang="fi-FI" sz="2000" i="1" smtClean="0"/>
              <a:t>vocabulary</a:t>
            </a:r>
            <a:r>
              <a:rPr lang="fi-FI" sz="2000" smtClean="0"/>
              <a:t>. The size of the vocabulary is often limited to a certain maximum number of most frequently encountered words.</a:t>
            </a:r>
          </a:p>
          <a:p>
            <a:pPr marL="457200" indent="-457200">
              <a:buFont typeface="+mj-lt"/>
              <a:buAutoNum type="arabicPeriod"/>
            </a:pPr>
            <a:endParaRPr lang="fi-FI" sz="2000" smtClean="0"/>
          </a:p>
          <a:p>
            <a:pPr marL="457200" indent="-457200">
              <a:buFont typeface="+mj-lt"/>
              <a:buAutoNum type="arabicPeriod"/>
            </a:pPr>
            <a:r>
              <a:rPr lang="fi-FI" sz="2000" smtClean="0"/>
              <a:t>Associate a unique vector to each of the tokens found in the text samples. This can be done in several different ways, </a:t>
            </a:r>
            <a:r>
              <a:rPr lang="fi-FI" sz="2000" i="1" smtClean="0"/>
              <a:t>e.g.</a:t>
            </a:r>
            <a:r>
              <a:rPr lang="fi-FI" sz="2000" smtClean="0"/>
              <a:t> by one-hot encoding or word embedding.</a:t>
            </a:r>
            <a:br>
              <a:rPr lang="fi-FI" sz="2000" smtClean="0"/>
            </a:br>
            <a:r>
              <a:rPr lang="fi-FI" smtClean="0"/>
              <a:t> </a:t>
            </a:r>
          </a:p>
          <a:p>
            <a:endParaRPr lang="fi-FI" sz="2000" smtClean="0"/>
          </a:p>
        </p:txBody>
      </p:sp>
    </p:spTree>
    <p:extLst>
      <p:ext uri="{BB962C8B-B14F-4D97-AF65-F5344CB8AC3E}">
        <p14:creationId xmlns:p14="http://schemas.microsoft.com/office/powerpoint/2010/main" val="31889731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879475"/>
          </a:xfrm>
        </p:spPr>
        <p:txBody>
          <a:bodyPr>
            <a:normAutofit/>
          </a:bodyPr>
          <a:lstStyle/>
          <a:p>
            <a:pPr algn="ctr"/>
            <a:r>
              <a:rPr lang="en-US" sz="4000" smtClean="0"/>
              <a:t>Tokenization with Keras</a:t>
            </a:r>
            <a:endParaRPr lang="en-US" sz="4000"/>
          </a:p>
        </p:txBody>
      </p:sp>
      <p:sp>
        <p:nvSpPr>
          <p:cNvPr id="5" name="TextBox 4"/>
          <p:cNvSpPr txBox="1"/>
          <p:nvPr/>
        </p:nvSpPr>
        <p:spPr>
          <a:xfrm>
            <a:off x="765773" y="1443776"/>
            <a:ext cx="10588027" cy="1938992"/>
          </a:xfrm>
          <a:prstGeom prst="rect">
            <a:avLst/>
          </a:prstGeom>
          <a:noFill/>
        </p:spPr>
        <p:txBody>
          <a:bodyPr wrap="square" rtlCol="0">
            <a:spAutoFit/>
          </a:bodyPr>
          <a:lstStyle/>
          <a:p>
            <a:r>
              <a:rPr lang="fi-FI" sz="2000" dirty="0" err="1" smtClean="0"/>
              <a:t>Keras</a:t>
            </a:r>
            <a:r>
              <a:rPr lang="fi-FI" sz="2000" dirty="0" smtClean="0"/>
              <a:t> </a:t>
            </a:r>
            <a:r>
              <a:rPr lang="fi-FI" sz="2000" dirty="0" err="1" smtClean="0"/>
              <a:t>has</a:t>
            </a:r>
            <a:r>
              <a:rPr lang="fi-FI" sz="2000" dirty="0" smtClean="0"/>
              <a:t> a </a:t>
            </a:r>
            <a:r>
              <a:rPr lang="fi-FI" sz="2000" dirty="0" err="1" smtClean="0"/>
              <a:t>class</a:t>
            </a:r>
            <a:r>
              <a:rPr lang="fi-FI" sz="2000" dirty="0" smtClean="0"/>
              <a:t> </a:t>
            </a:r>
            <a:r>
              <a:rPr lang="fi-FI" sz="2000" dirty="0" err="1" smtClean="0">
                <a:latin typeface="Courier New" panose="02070309020205020404" pitchFamily="49" charset="0"/>
                <a:cs typeface="Courier New" panose="02070309020205020404" pitchFamily="49" charset="0"/>
              </a:rPr>
              <a:t>Tokenizer</a:t>
            </a:r>
            <a:r>
              <a:rPr lang="fi-FI" sz="2000" dirty="0" smtClean="0"/>
              <a:t> for </a:t>
            </a:r>
            <a:r>
              <a:rPr lang="fi-FI" sz="2000" dirty="0" err="1" smtClean="0"/>
              <a:t>turning</a:t>
            </a:r>
            <a:r>
              <a:rPr lang="fi-FI" sz="2000" dirty="0" smtClean="0"/>
              <a:t> </a:t>
            </a:r>
            <a:r>
              <a:rPr lang="fi-FI" sz="2000" dirty="0" err="1" smtClean="0"/>
              <a:t>text</a:t>
            </a:r>
            <a:r>
              <a:rPr lang="fi-FI" sz="2000" dirty="0" smtClean="0"/>
              <a:t> </a:t>
            </a:r>
            <a:r>
              <a:rPr lang="fi-FI" sz="2000" dirty="0" err="1" smtClean="0"/>
              <a:t>samples</a:t>
            </a:r>
            <a:r>
              <a:rPr lang="fi-FI" sz="2000" dirty="0" smtClean="0"/>
              <a:t> (</a:t>
            </a:r>
            <a:r>
              <a:rPr lang="fi-FI" sz="2000" dirty="0" err="1" smtClean="0"/>
              <a:t>strings</a:t>
            </a:r>
            <a:r>
              <a:rPr lang="fi-FI" sz="2000" dirty="0" smtClean="0"/>
              <a:t>) into </a:t>
            </a:r>
            <a:r>
              <a:rPr lang="fi-FI" sz="2000" dirty="0" err="1" smtClean="0"/>
              <a:t>lists</a:t>
            </a:r>
            <a:r>
              <a:rPr lang="fi-FI" sz="2000" dirty="0" smtClean="0"/>
              <a:t> of </a:t>
            </a:r>
            <a:r>
              <a:rPr lang="fi-FI" sz="2000" dirty="0" err="1" smtClean="0"/>
              <a:t>integer</a:t>
            </a:r>
            <a:r>
              <a:rPr lang="fi-FI" sz="2000" dirty="0" smtClean="0"/>
              <a:t> </a:t>
            </a:r>
            <a:r>
              <a:rPr lang="fi-FI" sz="2000" dirty="0" err="1" smtClean="0"/>
              <a:t>indices</a:t>
            </a:r>
            <a:r>
              <a:rPr lang="fi-FI" sz="2000" dirty="0" smtClean="0"/>
              <a:t> for </a:t>
            </a:r>
            <a:r>
              <a:rPr lang="fi-FI" sz="2000" dirty="0" err="1" smtClean="0"/>
              <a:t>words</a:t>
            </a:r>
            <a:r>
              <a:rPr lang="fi-FI" sz="2000" dirty="0" smtClean="0"/>
              <a:t>.  It </a:t>
            </a:r>
            <a:r>
              <a:rPr lang="fi-FI" sz="2000" dirty="0" err="1" smtClean="0"/>
              <a:t>can</a:t>
            </a:r>
            <a:r>
              <a:rPr lang="fi-FI" sz="2000" dirty="0" smtClean="0"/>
              <a:t> </a:t>
            </a:r>
            <a:r>
              <a:rPr lang="fi-FI" sz="2000" dirty="0" err="1" smtClean="0"/>
              <a:t>be</a:t>
            </a:r>
            <a:r>
              <a:rPr lang="fi-FI" sz="2000" dirty="0" smtClean="0"/>
              <a:t> </a:t>
            </a:r>
            <a:r>
              <a:rPr lang="fi-FI" sz="2000" dirty="0" err="1" smtClean="0"/>
              <a:t>given</a:t>
            </a:r>
            <a:r>
              <a:rPr lang="fi-FI" sz="2000" dirty="0" smtClean="0"/>
              <a:t> </a:t>
            </a:r>
            <a:r>
              <a:rPr lang="fi-FI" sz="2000" dirty="0" err="1" smtClean="0">
                <a:latin typeface="Courier New" panose="02070309020205020404" pitchFamily="49" charset="0"/>
                <a:cs typeface="Courier New" panose="02070309020205020404" pitchFamily="49" charset="0"/>
              </a:rPr>
              <a:t>num_words</a:t>
            </a:r>
            <a:r>
              <a:rPr lang="fi-FI" sz="2000" dirty="0" smtClean="0"/>
              <a:t> as an </a:t>
            </a:r>
            <a:r>
              <a:rPr lang="fi-FI" sz="2000" dirty="0" err="1" smtClean="0"/>
              <a:t>argument</a:t>
            </a:r>
            <a:r>
              <a:rPr lang="fi-FI" sz="2000" dirty="0" smtClean="0"/>
              <a:t>, </a:t>
            </a:r>
            <a:r>
              <a:rPr lang="fi-FI" sz="2000" dirty="0" err="1" smtClean="0"/>
              <a:t>restricting</a:t>
            </a:r>
            <a:r>
              <a:rPr lang="fi-FI" sz="2000" dirty="0" smtClean="0"/>
              <a:t> </a:t>
            </a:r>
            <a:r>
              <a:rPr lang="fi-FI" sz="2000" dirty="0" err="1" smtClean="0"/>
              <a:t>the</a:t>
            </a:r>
            <a:r>
              <a:rPr lang="fi-FI" sz="2000" dirty="0" smtClean="0"/>
              <a:t> </a:t>
            </a:r>
            <a:r>
              <a:rPr lang="fi-FI" sz="2000" dirty="0" err="1" smtClean="0"/>
              <a:t>maximum</a:t>
            </a:r>
            <a:r>
              <a:rPr lang="fi-FI" sz="2000" dirty="0" smtClean="0"/>
              <a:t> </a:t>
            </a:r>
            <a:r>
              <a:rPr lang="fi-FI" sz="2000" dirty="0" err="1" smtClean="0"/>
              <a:t>number</a:t>
            </a:r>
            <a:r>
              <a:rPr lang="fi-FI" sz="2000" dirty="0" smtClean="0"/>
              <a:t> of </a:t>
            </a:r>
            <a:r>
              <a:rPr lang="fi-FI" sz="2000" dirty="0" err="1" smtClean="0"/>
              <a:t>words</a:t>
            </a:r>
            <a:r>
              <a:rPr lang="fi-FI" sz="2000" dirty="0" smtClean="0"/>
              <a:t> in </a:t>
            </a:r>
            <a:r>
              <a:rPr lang="fi-FI" sz="2000" dirty="0" err="1" smtClean="0"/>
              <a:t>the</a:t>
            </a:r>
            <a:r>
              <a:rPr lang="fi-FI" sz="2000" dirty="0" smtClean="0"/>
              <a:t> </a:t>
            </a:r>
            <a:r>
              <a:rPr lang="fi-FI" sz="2000" dirty="0" err="1" smtClean="0"/>
              <a:t>index</a:t>
            </a:r>
            <a:r>
              <a:rPr lang="fi-FI" sz="2000" dirty="0" smtClean="0"/>
              <a:t> (</a:t>
            </a:r>
            <a:r>
              <a:rPr lang="fi-FI" sz="2000" dirty="0" err="1" smtClean="0"/>
              <a:t>only</a:t>
            </a:r>
            <a:r>
              <a:rPr lang="fi-FI" sz="2000" dirty="0" smtClean="0"/>
              <a:t> </a:t>
            </a:r>
            <a:r>
              <a:rPr lang="fi-FI" sz="2000" dirty="0" err="1" smtClean="0"/>
              <a:t>the</a:t>
            </a:r>
            <a:r>
              <a:rPr lang="fi-FI" sz="2000" dirty="0" smtClean="0"/>
              <a:t> </a:t>
            </a:r>
            <a:r>
              <a:rPr lang="fi-FI" sz="2000" dirty="0" err="1" smtClean="0">
                <a:latin typeface="Courier New" panose="02070309020205020404" pitchFamily="49" charset="0"/>
                <a:cs typeface="Courier New" panose="02070309020205020404" pitchFamily="49" charset="0"/>
              </a:rPr>
              <a:t>num_words</a:t>
            </a:r>
            <a:r>
              <a:rPr lang="fi-FI" sz="2000" dirty="0" smtClean="0"/>
              <a:t> </a:t>
            </a:r>
            <a:r>
              <a:rPr lang="fi-FI" sz="2000" dirty="0" err="1" smtClean="0"/>
              <a:t>most</a:t>
            </a:r>
            <a:r>
              <a:rPr lang="fi-FI" sz="2000" dirty="0" smtClean="0"/>
              <a:t> </a:t>
            </a:r>
            <a:r>
              <a:rPr lang="fi-FI" sz="2000" dirty="0" err="1" smtClean="0"/>
              <a:t>frequently</a:t>
            </a:r>
            <a:r>
              <a:rPr lang="fi-FI" sz="2000" dirty="0" smtClean="0"/>
              <a:t> </a:t>
            </a:r>
            <a:r>
              <a:rPr lang="fi-FI" sz="2000" dirty="0" err="1" smtClean="0"/>
              <a:t>occurring</a:t>
            </a:r>
            <a:r>
              <a:rPr lang="fi-FI" sz="2000" dirty="0" smtClean="0"/>
              <a:t> </a:t>
            </a:r>
            <a:r>
              <a:rPr lang="fi-FI" sz="2000" dirty="0" err="1" smtClean="0"/>
              <a:t>words</a:t>
            </a:r>
            <a:r>
              <a:rPr lang="fi-FI" sz="2000" dirty="0" smtClean="0"/>
              <a:t> in </a:t>
            </a:r>
            <a:r>
              <a:rPr lang="fi-FI" sz="2000" dirty="0" err="1" smtClean="0"/>
              <a:t>the</a:t>
            </a:r>
            <a:r>
              <a:rPr lang="fi-FI" sz="2000" dirty="0" smtClean="0"/>
              <a:t> </a:t>
            </a:r>
            <a:r>
              <a:rPr lang="fi-FI" sz="2000" dirty="0" err="1" smtClean="0"/>
              <a:t>database</a:t>
            </a:r>
            <a:r>
              <a:rPr lang="fi-FI" sz="2000" dirty="0" smtClean="0"/>
              <a:t> </a:t>
            </a:r>
            <a:r>
              <a:rPr lang="fi-FI" sz="2000" dirty="0" err="1" smtClean="0"/>
              <a:t>are</a:t>
            </a:r>
            <a:r>
              <a:rPr lang="fi-FI" sz="2000" dirty="0" smtClean="0"/>
              <a:t> </a:t>
            </a:r>
            <a:r>
              <a:rPr lang="fi-FI" sz="2000" dirty="0" err="1" smtClean="0"/>
              <a:t>then</a:t>
            </a:r>
            <a:r>
              <a:rPr lang="fi-FI" sz="2000" dirty="0" smtClean="0"/>
              <a:t> </a:t>
            </a:r>
            <a:r>
              <a:rPr lang="fi-FI" sz="2000" dirty="0" err="1" smtClean="0"/>
              <a:t>kept</a:t>
            </a:r>
            <a:r>
              <a:rPr lang="fi-FI" sz="2000" dirty="0" smtClean="0"/>
              <a:t>). </a:t>
            </a:r>
          </a:p>
          <a:p>
            <a:r>
              <a:rPr lang="fi-FI" sz="2000" dirty="0" smtClean="0"/>
              <a:t/>
            </a:r>
            <a:br>
              <a:rPr lang="fi-FI" sz="2000" dirty="0" smtClean="0"/>
            </a:br>
            <a:r>
              <a:rPr lang="fi-FI" sz="2000" dirty="0"/>
              <a:t>By </a:t>
            </a:r>
            <a:r>
              <a:rPr lang="fi-FI" sz="2000" dirty="0" err="1"/>
              <a:t>default</a:t>
            </a:r>
            <a:r>
              <a:rPr lang="fi-FI" sz="2000" dirty="0"/>
              <a:t>, </a:t>
            </a:r>
            <a:r>
              <a:rPr lang="fi-FI" sz="2000" dirty="0" err="1"/>
              <a:t>the</a:t>
            </a:r>
            <a:r>
              <a:rPr lang="fi-FI" sz="2000" dirty="0"/>
              <a:t> </a:t>
            </a:r>
            <a:r>
              <a:rPr lang="fi-FI" sz="2000" dirty="0" err="1"/>
              <a:t>tokenization</a:t>
            </a:r>
            <a:r>
              <a:rPr lang="fi-FI" sz="2000" dirty="0"/>
              <a:t> </a:t>
            </a:r>
            <a:r>
              <a:rPr lang="fi-FI" sz="2000" dirty="0" smtClean="0"/>
              <a:t>is on </a:t>
            </a:r>
            <a:r>
              <a:rPr lang="fi-FI" sz="2000" dirty="0" err="1" smtClean="0"/>
              <a:t>word</a:t>
            </a:r>
            <a:r>
              <a:rPr lang="fi-FI" sz="2000" dirty="0" smtClean="0"/>
              <a:t> </a:t>
            </a:r>
            <a:r>
              <a:rPr lang="fi-FI" sz="2000" dirty="0" err="1" smtClean="0"/>
              <a:t>level</a:t>
            </a:r>
            <a:r>
              <a:rPr lang="fi-FI" sz="2000" dirty="0" smtClean="0"/>
              <a:t> </a:t>
            </a:r>
            <a:r>
              <a:rPr lang="fi-FI" sz="2000" dirty="0" err="1" smtClean="0"/>
              <a:t>separated</a:t>
            </a:r>
            <a:r>
              <a:rPr lang="fi-FI" sz="2000" dirty="0" smtClean="0"/>
              <a:t> </a:t>
            </a:r>
            <a:r>
              <a:rPr lang="fi-FI" sz="2000" dirty="0" err="1" smtClean="0"/>
              <a:t>by</a:t>
            </a:r>
            <a:r>
              <a:rPr lang="fi-FI" sz="2000" dirty="0" smtClean="0"/>
              <a:t> ” ”, </a:t>
            </a:r>
            <a:r>
              <a:rPr lang="fi-FI" sz="2000" dirty="0" err="1" smtClean="0"/>
              <a:t>converts</a:t>
            </a:r>
            <a:r>
              <a:rPr lang="fi-FI" sz="2000" dirty="0" smtClean="0"/>
              <a:t> to </a:t>
            </a:r>
            <a:r>
              <a:rPr lang="fi-FI" sz="2000" dirty="0" err="1" smtClean="0"/>
              <a:t>lowercase</a:t>
            </a:r>
            <a:r>
              <a:rPr lang="fi-FI" sz="2000" dirty="0" smtClean="0"/>
              <a:t>, and </a:t>
            </a:r>
            <a:r>
              <a:rPr lang="fi-FI" sz="2000" dirty="0" err="1" smtClean="0"/>
              <a:t>involves</a:t>
            </a:r>
            <a:r>
              <a:rPr lang="fi-FI" sz="2000" dirty="0" smtClean="0"/>
              <a:t> </a:t>
            </a:r>
            <a:r>
              <a:rPr lang="fi-FI" sz="2000" dirty="0" err="1"/>
              <a:t>filtering</a:t>
            </a:r>
            <a:r>
              <a:rPr lang="fi-FI" sz="2000" dirty="0"/>
              <a:t> out </a:t>
            </a:r>
            <a:r>
              <a:rPr lang="fi-FI" sz="2000" dirty="0" err="1"/>
              <a:t>special</a:t>
            </a:r>
            <a:r>
              <a:rPr lang="fi-FI" sz="2000" dirty="0"/>
              <a:t> </a:t>
            </a:r>
            <a:r>
              <a:rPr lang="fi-FI" sz="2000" dirty="0" err="1" smtClean="0"/>
              <a:t>characters</a:t>
            </a:r>
            <a:r>
              <a:rPr lang="fi-FI" sz="2000" dirty="0" smtClean="0"/>
              <a:t>: !"#$%&amp;()*+,./:;&lt;=&gt;?@[\\]^_`{|}~\t\n </a:t>
            </a:r>
            <a:endParaRPr lang="fi-FI" dirty="0" smtClean="0"/>
          </a:p>
        </p:txBody>
      </p:sp>
      <p:sp>
        <p:nvSpPr>
          <p:cNvPr id="6" name="Tekstiruutu 5"/>
          <p:cNvSpPr txBox="1"/>
          <p:nvPr/>
        </p:nvSpPr>
        <p:spPr>
          <a:xfrm>
            <a:off x="4510575" y="3827303"/>
            <a:ext cx="6843225" cy="2308324"/>
          </a:xfrm>
          <a:prstGeom prst="rect">
            <a:avLst/>
          </a:prstGeom>
          <a:noFill/>
          <a:ln>
            <a:solidFill>
              <a:srgbClr val="FF0000"/>
            </a:solidFill>
          </a:ln>
        </p:spPr>
        <p:txBody>
          <a:bodyPr wrap="square" rtlCol="0">
            <a:spAutoFit/>
          </a:bodyPr>
          <a:lstStyle/>
          <a:p>
            <a:r>
              <a:rPr lang="fi-FI" sz="1600" smtClean="0">
                <a:latin typeface="Courier"/>
              </a:rPr>
              <a:t>from keras.preprocessing.text import Tokenizer</a:t>
            </a:r>
          </a:p>
          <a:p>
            <a:r>
              <a:rPr lang="fi-FI" sz="1600" smtClean="0">
                <a:latin typeface="Courier"/>
              </a:rPr>
              <a:t>from keras.preprocessing.sequence import pad_sequences</a:t>
            </a:r>
          </a:p>
          <a:p>
            <a:endParaRPr lang="fi-FI" sz="1600">
              <a:latin typeface="Courier"/>
            </a:endParaRPr>
          </a:p>
          <a:p>
            <a:r>
              <a:rPr lang="fi-FI" sz="1600" smtClean="0">
                <a:latin typeface="Courier"/>
              </a:rPr>
              <a:t>tokenizer = Tokenizer(num_words = 10000)</a:t>
            </a:r>
          </a:p>
          <a:p>
            <a:r>
              <a:rPr lang="fi-FI" sz="1600" smtClean="0">
                <a:solidFill>
                  <a:srgbClr val="262626"/>
                </a:solidFill>
                <a:latin typeface="Courier"/>
              </a:rPr>
              <a:t>tokenizer.fit_on_texts(samples)</a:t>
            </a:r>
          </a:p>
          <a:p>
            <a:endParaRPr lang="fi-FI" sz="1600">
              <a:solidFill>
                <a:srgbClr val="262626"/>
              </a:solidFill>
              <a:latin typeface="Courier"/>
            </a:endParaRPr>
          </a:p>
          <a:p>
            <a:r>
              <a:rPr lang="fi-FI" sz="1600" smtClean="0">
                <a:solidFill>
                  <a:srgbClr val="262626"/>
                </a:solidFill>
                <a:latin typeface="Courier"/>
              </a:rPr>
              <a:t>sequences = tokenizer.texts_to_sequences(samples)</a:t>
            </a:r>
          </a:p>
          <a:p>
            <a:endParaRPr lang="fi-FI" sz="1600">
              <a:solidFill>
                <a:srgbClr val="262626"/>
              </a:solidFill>
              <a:latin typeface="Courier"/>
            </a:endParaRPr>
          </a:p>
          <a:p>
            <a:r>
              <a:rPr lang="fi-FI" sz="1600" smtClean="0">
                <a:solidFill>
                  <a:srgbClr val="262626"/>
                </a:solidFill>
                <a:latin typeface="Courier"/>
              </a:rPr>
              <a:t>data = pad_sequences(sequences, maxlen = 200)</a:t>
            </a:r>
            <a:endParaRPr lang="fi-FI" sz="1600" smtClean="0">
              <a:latin typeface="Cambria" panose="02040503050406030204" pitchFamily="18" charset="0"/>
            </a:endParaRPr>
          </a:p>
        </p:txBody>
      </p:sp>
      <p:sp>
        <p:nvSpPr>
          <p:cNvPr id="2" name="TextBox 1"/>
          <p:cNvSpPr txBox="1"/>
          <p:nvPr/>
        </p:nvSpPr>
        <p:spPr>
          <a:xfrm>
            <a:off x="838200" y="3827303"/>
            <a:ext cx="3163432" cy="2308324"/>
          </a:xfrm>
          <a:prstGeom prst="rect">
            <a:avLst/>
          </a:prstGeom>
          <a:noFill/>
        </p:spPr>
        <p:txBody>
          <a:bodyPr wrap="square" rtlCol="0">
            <a:spAutoFit/>
          </a:bodyPr>
          <a:lstStyle/>
          <a:p>
            <a:r>
              <a:rPr lang="fi-FI" smtClean="0"/>
              <a:t>Example use of Tokenizer: </a:t>
            </a:r>
            <a:r>
              <a:rPr lang="fi-FI" smtClean="0">
                <a:latin typeface="Courier New" panose="02070309020205020404" pitchFamily="49" charset="0"/>
                <a:cs typeface="Courier New" panose="02070309020205020404" pitchFamily="49" charset="0"/>
              </a:rPr>
              <a:t>samples</a:t>
            </a:r>
            <a:r>
              <a:rPr lang="fi-FI" smtClean="0"/>
              <a:t> is a list of strings containing the original text documents, and </a:t>
            </a:r>
            <a:r>
              <a:rPr lang="fi-FI" smtClean="0">
                <a:latin typeface="Courier New" panose="02070309020205020404" pitchFamily="49" charset="0"/>
                <a:cs typeface="Courier New" panose="02070309020205020404" pitchFamily="49" charset="0"/>
              </a:rPr>
              <a:t>sequences</a:t>
            </a:r>
            <a:r>
              <a:rPr lang="fi-FI" smtClean="0"/>
              <a:t> has the corresponding integer lists after tokenization. Finally, padding ensures that all the lists are of the same length. </a:t>
            </a:r>
            <a:endParaRPr lang="fi-FI"/>
          </a:p>
        </p:txBody>
      </p:sp>
    </p:spTree>
    <p:extLst>
      <p:ext uri="{BB962C8B-B14F-4D97-AF65-F5344CB8AC3E}">
        <p14:creationId xmlns:p14="http://schemas.microsoft.com/office/powerpoint/2010/main" val="28605115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879475"/>
          </a:xfrm>
        </p:spPr>
        <p:txBody>
          <a:bodyPr>
            <a:normAutofit/>
          </a:bodyPr>
          <a:lstStyle/>
          <a:p>
            <a:pPr algn="ctr"/>
            <a:r>
              <a:rPr lang="en-US" sz="4000" smtClean="0"/>
              <a:t>One-hot token encoding</a:t>
            </a:r>
            <a:endParaRPr lang="en-US" sz="4000"/>
          </a:p>
        </p:txBody>
      </p:sp>
      <p:sp>
        <p:nvSpPr>
          <p:cNvPr id="5" name="TextBox 4"/>
          <p:cNvSpPr txBox="1"/>
          <p:nvPr/>
        </p:nvSpPr>
        <p:spPr>
          <a:xfrm>
            <a:off x="838200" y="1331166"/>
            <a:ext cx="10007600" cy="5016758"/>
          </a:xfrm>
          <a:prstGeom prst="rect">
            <a:avLst/>
          </a:prstGeom>
          <a:noFill/>
        </p:spPr>
        <p:txBody>
          <a:bodyPr wrap="square" rtlCol="0">
            <a:spAutoFit/>
          </a:bodyPr>
          <a:lstStyle/>
          <a:p>
            <a:pPr algn="just"/>
            <a:r>
              <a:rPr lang="fi-FI" sz="2000" smtClean="0"/>
              <a:t>Assume that the vocabulary of the problem has size </a:t>
            </a:r>
            <a:r>
              <a:rPr lang="fi-FI" sz="2000" i="1" smtClean="0"/>
              <a:t>N</a:t>
            </a:r>
            <a:r>
              <a:rPr lang="fi-FI" sz="2000" smtClean="0"/>
              <a:t>, with tokens represented by integer indices.</a:t>
            </a:r>
            <a:r>
              <a:rPr lang="fi-FI" sz="2000" smtClean="0">
                <a:solidFill>
                  <a:prstClr val="black"/>
                </a:solidFill>
                <a:latin typeface="Cambria" panose="02040503050406030204" pitchFamily="18" charset="0"/>
              </a:rPr>
              <a:t> </a:t>
            </a:r>
            <a:r>
              <a:rPr lang="fi-FI" sz="2000" smtClean="0"/>
              <a:t>Each token in the vocabulary is then associated with a vector of length </a:t>
            </a:r>
            <a:r>
              <a:rPr lang="fi-FI" sz="2000" i="1" smtClean="0"/>
              <a:t>N</a:t>
            </a:r>
            <a:r>
              <a:rPr lang="fi-FI" sz="2000" smtClean="0"/>
              <a:t> so that all its elements are zero except for the one having the corresponding index, which has value 1.</a:t>
            </a:r>
          </a:p>
          <a:p>
            <a:endParaRPr lang="fi-FI" sz="2000"/>
          </a:p>
          <a:p>
            <a:r>
              <a:rPr lang="fi-FI" sz="2000" smtClean="0"/>
              <a:t>One-hot encoding is a very simple way to associate a unique vector to all the tokens. However, it also has obvious drawbacks:</a:t>
            </a:r>
          </a:p>
          <a:p>
            <a:endParaRPr lang="fi-FI" sz="2000"/>
          </a:p>
          <a:p>
            <a:pPr marL="342900" indent="-342900">
              <a:buFont typeface="Arial" panose="020B0604020202020204" pitchFamily="34" charset="0"/>
              <a:buChar char="•"/>
            </a:pPr>
            <a:r>
              <a:rPr lang="fi-FI" sz="2000" smtClean="0"/>
              <a:t>Since the vocabulary can easily be very large (even millions of tokens), the one-hot representation is sparse, high-dimensional and wasteful.</a:t>
            </a:r>
          </a:p>
          <a:p>
            <a:pPr marL="342900" indent="-342900">
              <a:buFont typeface="Arial" panose="020B0604020202020204" pitchFamily="34" charset="0"/>
              <a:buChar char="•"/>
            </a:pPr>
            <a:endParaRPr lang="fi-FI" sz="2000"/>
          </a:p>
          <a:p>
            <a:pPr marL="342900" indent="-342900">
              <a:buFont typeface="Arial" panose="020B0604020202020204" pitchFamily="34" charset="0"/>
              <a:buChar char="•"/>
            </a:pPr>
            <a:r>
              <a:rPr lang="fi-FI" sz="2000" smtClean="0"/>
              <a:t>The associated vectors carry no information concerning relationships between words. A more meaningful representation could e.g. state that the word ”accurate” is in some sense closer to the word ”precise” than the word ”banana”. There is no notion of similarity in one-hot encodings.</a:t>
            </a:r>
          </a:p>
          <a:p>
            <a:endParaRPr lang="fi-FI" sz="2000" smtClean="0"/>
          </a:p>
          <a:p>
            <a:r>
              <a:rPr lang="fi-FI" sz="2000" smtClean="0"/>
              <a:t>Both of these shortcomings can be addressed by turning to </a:t>
            </a:r>
            <a:r>
              <a:rPr lang="fi-FI" sz="2000" i="1" smtClean="0"/>
              <a:t>word embeddings</a:t>
            </a:r>
            <a:r>
              <a:rPr lang="fi-FI" sz="2000" smtClean="0"/>
              <a:t>. </a:t>
            </a:r>
            <a:endParaRPr lang="fi-FI" sz="2000"/>
          </a:p>
        </p:txBody>
      </p:sp>
    </p:spTree>
    <p:extLst>
      <p:ext uri="{BB962C8B-B14F-4D97-AF65-F5344CB8AC3E}">
        <p14:creationId xmlns:p14="http://schemas.microsoft.com/office/powerpoint/2010/main" val="37133404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879475"/>
          </a:xfrm>
        </p:spPr>
        <p:txBody>
          <a:bodyPr>
            <a:normAutofit/>
          </a:bodyPr>
          <a:lstStyle/>
          <a:p>
            <a:pPr algn="ctr"/>
            <a:r>
              <a:rPr lang="en-US" sz="4000" smtClean="0"/>
              <a:t>Word embeddings</a:t>
            </a:r>
            <a:endParaRPr lang="en-US" sz="4000"/>
          </a:p>
        </p:txBody>
      </p:sp>
      <p:sp>
        <p:nvSpPr>
          <p:cNvPr id="22" name="TextBox 4"/>
          <p:cNvSpPr txBox="1"/>
          <p:nvPr/>
        </p:nvSpPr>
        <p:spPr>
          <a:xfrm>
            <a:off x="838200" y="1502178"/>
            <a:ext cx="10186115" cy="4401205"/>
          </a:xfrm>
          <a:prstGeom prst="rect">
            <a:avLst/>
          </a:prstGeom>
          <a:noFill/>
        </p:spPr>
        <p:txBody>
          <a:bodyPr wrap="square" rtlCol="0">
            <a:spAutoFit/>
          </a:bodyPr>
          <a:lstStyle/>
          <a:p>
            <a:r>
              <a:rPr lang="fi-FI" sz="2000" smtClean="0"/>
              <a:t>In word embedding, each word is associated with a relatively low-dimensional (much less than the dimension of the vocabulary) vector of real numbers. The obtained word vectors are situated near each other in the embedding space, if the corresponding words share some semantic meaning.</a:t>
            </a:r>
          </a:p>
          <a:p>
            <a:endParaRPr lang="fi-FI" sz="2000" smtClean="0"/>
          </a:p>
          <a:p>
            <a:r>
              <a:rPr lang="fi-FI" sz="2000" smtClean="0"/>
              <a:t>The word vectors are acquired from data as an output of a learning algorithm – either as a separate problem, or jointly with the task under consideration. The components of the vectors in embedding space are treated as trainable parameters, and are gradually changed after random initialization.</a:t>
            </a:r>
          </a:p>
          <a:p>
            <a:endParaRPr lang="fi-FI" sz="2000"/>
          </a:p>
          <a:p>
            <a:r>
              <a:rPr lang="fi-FI" sz="2000" smtClean="0"/>
              <a:t>It is possible to use pretrained word embeddings. In this case the word vector representation has been computed beforehand, and is loaded to the model (e.g. Word2Vec, GloVe). Whether this approach is useful or not depends obviously on the relevance of the texts with which the embeddings have been obtained to the problem in hand.</a:t>
            </a:r>
            <a:endParaRPr lang="fi-FI" sz="2000"/>
          </a:p>
        </p:txBody>
      </p:sp>
    </p:spTree>
    <p:extLst>
      <p:ext uri="{BB962C8B-B14F-4D97-AF65-F5344CB8AC3E}">
        <p14:creationId xmlns:p14="http://schemas.microsoft.com/office/powerpoint/2010/main" val="8295553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879475"/>
          </a:xfrm>
        </p:spPr>
        <p:txBody>
          <a:bodyPr>
            <a:normAutofit/>
          </a:bodyPr>
          <a:lstStyle/>
          <a:p>
            <a:pPr algn="ctr"/>
            <a:r>
              <a:rPr lang="en-US" sz="4000" smtClean="0"/>
              <a:t>Word embeddings with Keras</a:t>
            </a:r>
            <a:endParaRPr lang="en-US" sz="4000"/>
          </a:p>
        </p:txBody>
      </p:sp>
      <p:sp>
        <p:nvSpPr>
          <p:cNvPr id="5" name="TextBox 4"/>
          <p:cNvSpPr txBox="1"/>
          <p:nvPr/>
        </p:nvSpPr>
        <p:spPr>
          <a:xfrm>
            <a:off x="838200" y="1502178"/>
            <a:ext cx="10433364" cy="2246769"/>
          </a:xfrm>
          <a:prstGeom prst="rect">
            <a:avLst/>
          </a:prstGeom>
          <a:noFill/>
        </p:spPr>
        <p:txBody>
          <a:bodyPr wrap="square" rtlCol="0">
            <a:spAutoFit/>
          </a:bodyPr>
          <a:lstStyle/>
          <a:p>
            <a:r>
              <a:rPr lang="fi-FI" sz="2000" smtClean="0"/>
              <a:t>Keras has a built-in way of obtaining distributed word representations together with solving the main task; this is accomplished with an </a:t>
            </a:r>
            <a:r>
              <a:rPr lang="fi-FI" sz="2000" smtClean="0">
                <a:latin typeface="Courier New" panose="02070309020205020404" pitchFamily="49" charset="0"/>
                <a:cs typeface="Courier New" panose="02070309020205020404" pitchFamily="49" charset="0"/>
              </a:rPr>
              <a:t>Embedding</a:t>
            </a:r>
            <a:r>
              <a:rPr lang="fi-FI" sz="2000" smtClean="0"/>
              <a:t> layer. When placed as a first layer in a network model, it takes as input the 2D integer word-index lists of shape </a:t>
            </a:r>
            <a:r>
              <a:rPr lang="fi-FI" sz="2000" smtClean="0">
                <a:latin typeface="Courier New" panose="02070309020205020404" pitchFamily="49" charset="0"/>
                <a:cs typeface="Courier New" panose="02070309020205020404" pitchFamily="49" charset="0"/>
              </a:rPr>
              <a:t>(samples, sequence_length)</a:t>
            </a:r>
            <a:r>
              <a:rPr lang="fi-FI" sz="2000" smtClean="0"/>
              <a:t>, and outputs the corresponding 3D floating-point word vector tensors of shape </a:t>
            </a:r>
            <a:r>
              <a:rPr lang="fi-FI" sz="2000">
                <a:latin typeface="Courier New" panose="02070309020205020404" pitchFamily="49" charset="0"/>
                <a:cs typeface="Courier New" panose="02070309020205020404" pitchFamily="49" charset="0"/>
              </a:rPr>
              <a:t>(samples, </a:t>
            </a:r>
            <a:r>
              <a:rPr lang="fi-FI" sz="2000" smtClean="0">
                <a:latin typeface="Courier New" panose="02070309020205020404" pitchFamily="49" charset="0"/>
                <a:cs typeface="Courier New" panose="02070309020205020404" pitchFamily="49" charset="0"/>
              </a:rPr>
              <a:t>sequence_length, embedding_dimension)</a:t>
            </a:r>
            <a:r>
              <a:rPr lang="fi-FI" sz="2000" smtClean="0"/>
              <a:t>for the rest of the model to process. As the training proceeds, the form of the word vectors is shaped together with the other trainable parameters in the model, in a task-specific manner.</a:t>
            </a:r>
            <a:endParaRPr lang="fi-FI" sz="2000"/>
          </a:p>
        </p:txBody>
      </p:sp>
      <p:sp>
        <p:nvSpPr>
          <p:cNvPr id="6" name="Tekstiruutu 5"/>
          <p:cNvSpPr txBox="1"/>
          <p:nvPr/>
        </p:nvSpPr>
        <p:spPr>
          <a:xfrm>
            <a:off x="4617709" y="4272167"/>
            <a:ext cx="6590481" cy="1815882"/>
          </a:xfrm>
          <a:prstGeom prst="rect">
            <a:avLst/>
          </a:prstGeom>
          <a:noFill/>
          <a:ln>
            <a:solidFill>
              <a:srgbClr val="FF0000"/>
            </a:solidFill>
          </a:ln>
        </p:spPr>
        <p:txBody>
          <a:bodyPr wrap="square" rtlCol="0">
            <a:spAutoFit/>
          </a:bodyPr>
          <a:lstStyle/>
          <a:p>
            <a:r>
              <a:rPr lang="fi-FI" sz="1600" smtClean="0">
                <a:latin typeface="Courier"/>
              </a:rPr>
              <a:t>from keras.models import Sequential</a:t>
            </a:r>
          </a:p>
          <a:p>
            <a:r>
              <a:rPr lang="fi-FI" sz="1600" smtClean="0">
                <a:latin typeface="Courier"/>
              </a:rPr>
              <a:t>from keras.layers import Embedding, Flatten, Dense</a:t>
            </a:r>
          </a:p>
          <a:p>
            <a:endParaRPr lang="fi-FI" sz="1600">
              <a:latin typeface="Courier"/>
            </a:endParaRPr>
          </a:p>
          <a:p>
            <a:r>
              <a:rPr lang="fi-FI" sz="1600" smtClean="0">
                <a:latin typeface="Courier"/>
              </a:rPr>
              <a:t>model = Sequential()</a:t>
            </a:r>
          </a:p>
          <a:p>
            <a:r>
              <a:rPr lang="fi-FI" sz="1600" smtClean="0">
                <a:latin typeface="Courier"/>
              </a:rPr>
              <a:t>model.add(Embedding(10000, 8, input_length = 200))</a:t>
            </a:r>
          </a:p>
          <a:p>
            <a:r>
              <a:rPr lang="fi-FI" sz="1600" smtClean="0">
                <a:latin typeface="Courier"/>
              </a:rPr>
              <a:t>model.add(Flatten())</a:t>
            </a:r>
          </a:p>
          <a:p>
            <a:r>
              <a:rPr lang="fi-FI" sz="1600" smtClean="0">
                <a:latin typeface="Courier"/>
              </a:rPr>
              <a:t>…</a:t>
            </a:r>
            <a:endParaRPr lang="fi-FI" sz="1600" smtClean="0">
              <a:latin typeface="Cambria" panose="02040503050406030204" pitchFamily="18" charset="0"/>
            </a:endParaRPr>
          </a:p>
        </p:txBody>
      </p:sp>
      <p:sp>
        <p:nvSpPr>
          <p:cNvPr id="7" name="TextBox 6"/>
          <p:cNvSpPr txBox="1"/>
          <p:nvPr/>
        </p:nvSpPr>
        <p:spPr>
          <a:xfrm>
            <a:off x="838200" y="4025946"/>
            <a:ext cx="3498410" cy="2308324"/>
          </a:xfrm>
          <a:prstGeom prst="rect">
            <a:avLst/>
          </a:prstGeom>
          <a:noFill/>
        </p:spPr>
        <p:txBody>
          <a:bodyPr wrap="square" rtlCol="0">
            <a:spAutoFit/>
          </a:bodyPr>
          <a:lstStyle/>
          <a:p>
            <a:r>
              <a:rPr lang="fi-FI" smtClean="0"/>
              <a:t>This example model takes as an input the integer lists of samples (each 200 words long, with 10000 different words in the index), and converts the words into dense 8-dimensional floating-point vectors. The rest of the classifier (after the flattening layer) is not shown.</a:t>
            </a:r>
            <a:endParaRPr lang="fi-FI"/>
          </a:p>
        </p:txBody>
      </p:sp>
    </p:spTree>
    <p:extLst>
      <p:ext uri="{BB962C8B-B14F-4D97-AF65-F5344CB8AC3E}">
        <p14:creationId xmlns:p14="http://schemas.microsoft.com/office/powerpoint/2010/main" val="15748374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879475"/>
          </a:xfrm>
        </p:spPr>
        <p:txBody>
          <a:bodyPr>
            <a:normAutofit/>
          </a:bodyPr>
          <a:lstStyle/>
          <a:p>
            <a:pPr algn="ctr"/>
            <a:r>
              <a:rPr lang="en-US" sz="4000" smtClean="0"/>
              <a:t>Recurrent neural networks</a:t>
            </a:r>
            <a:endParaRPr lang="en-US" sz="4000"/>
          </a:p>
        </p:txBody>
      </p:sp>
      <p:sp>
        <p:nvSpPr>
          <p:cNvPr id="22" name="TextBox 4"/>
          <p:cNvSpPr txBox="1"/>
          <p:nvPr/>
        </p:nvSpPr>
        <p:spPr>
          <a:xfrm>
            <a:off x="838200" y="1244600"/>
            <a:ext cx="10186115" cy="1631216"/>
          </a:xfrm>
          <a:prstGeom prst="rect">
            <a:avLst/>
          </a:prstGeom>
          <a:noFill/>
        </p:spPr>
        <p:txBody>
          <a:bodyPr wrap="square" rtlCol="0">
            <a:spAutoFit/>
          </a:bodyPr>
          <a:lstStyle/>
          <a:p>
            <a:pPr algn="just"/>
            <a:r>
              <a:rPr lang="fi-FI" sz="2000" smtClean="0"/>
              <a:t>In Dense or ConvNet neural networks, the entire sample data is processed simultaneously (</a:t>
            </a:r>
            <a:r>
              <a:rPr lang="fi-FI" sz="2000" i="1" smtClean="0"/>
              <a:t>feedforward</a:t>
            </a:r>
            <a:r>
              <a:rPr lang="fi-FI" sz="2000" smtClean="0"/>
              <a:t> networks), with no intermediate states or concept of memory. However, text samples are an example of sequential data – they are an ordered sequence of words. The same applies to e.g. sensor data consisting of a time series of individual observations. </a:t>
            </a:r>
            <a:r>
              <a:rPr lang="fi-FI" sz="2000" i="1" smtClean="0"/>
              <a:t>Recurrent neural networks</a:t>
            </a:r>
            <a:r>
              <a:rPr lang="fi-FI" sz="2000" smtClean="0"/>
              <a:t> (RNNs) are designed for processing data in such a form.</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8568" y="3018397"/>
            <a:ext cx="7325747" cy="3229426"/>
          </a:xfrm>
          <a:prstGeom prst="rect">
            <a:avLst/>
          </a:prstGeom>
        </p:spPr>
      </p:pic>
      <p:sp>
        <p:nvSpPr>
          <p:cNvPr id="3" name="TextBox 2"/>
          <p:cNvSpPr txBox="1"/>
          <p:nvPr/>
        </p:nvSpPr>
        <p:spPr>
          <a:xfrm>
            <a:off x="838200" y="3755291"/>
            <a:ext cx="2775115" cy="1477328"/>
          </a:xfrm>
          <a:prstGeom prst="rect">
            <a:avLst/>
          </a:prstGeom>
          <a:noFill/>
        </p:spPr>
        <p:txBody>
          <a:bodyPr wrap="square" rtlCol="0">
            <a:spAutoFit/>
          </a:bodyPr>
          <a:lstStyle/>
          <a:p>
            <a:r>
              <a:rPr lang="fi-FI" smtClean="0"/>
              <a:t>RNN maintains a state which is updated as the input sequence is processed.  The network model has a loop structure.</a:t>
            </a:r>
            <a:endParaRPr lang="fi-FI"/>
          </a:p>
        </p:txBody>
      </p:sp>
    </p:spTree>
    <p:extLst>
      <p:ext uri="{BB962C8B-B14F-4D97-AF65-F5344CB8AC3E}">
        <p14:creationId xmlns:p14="http://schemas.microsoft.com/office/powerpoint/2010/main" val="2359795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879475"/>
          </a:xfrm>
        </p:spPr>
        <p:txBody>
          <a:bodyPr>
            <a:normAutofit/>
          </a:bodyPr>
          <a:lstStyle/>
          <a:p>
            <a:pPr algn="ctr"/>
            <a:r>
              <a:rPr lang="en-US" sz="4000" smtClean="0"/>
              <a:t>Simple RNN in Keras</a:t>
            </a:r>
            <a:endParaRPr lang="en-US" sz="4000"/>
          </a:p>
        </p:txBody>
      </p:sp>
      <p:sp>
        <p:nvSpPr>
          <p:cNvPr id="22" name="TextBox 4"/>
          <p:cNvSpPr txBox="1"/>
          <p:nvPr/>
        </p:nvSpPr>
        <p:spPr>
          <a:xfrm>
            <a:off x="838200" y="1460500"/>
            <a:ext cx="10750236" cy="2246769"/>
          </a:xfrm>
          <a:prstGeom prst="rect">
            <a:avLst/>
          </a:prstGeom>
          <a:noFill/>
        </p:spPr>
        <p:txBody>
          <a:bodyPr wrap="square" rtlCol="0">
            <a:spAutoFit/>
          </a:bodyPr>
          <a:lstStyle/>
          <a:p>
            <a:pPr lvl="1"/>
            <a:r>
              <a:rPr lang="fi-FI" sz="2000" smtClean="0"/>
              <a:t>Keras has a built-in </a:t>
            </a:r>
            <a:r>
              <a:rPr lang="fi-FI" sz="2000" smtClean="0">
                <a:latin typeface="Courier New" panose="02070309020205020404" pitchFamily="49" charset="0"/>
                <a:cs typeface="Courier New" panose="02070309020205020404" pitchFamily="49" charset="0"/>
              </a:rPr>
              <a:t>SimpleRNN</a:t>
            </a:r>
            <a:r>
              <a:rPr lang="fi-FI" sz="2000" smtClean="0"/>
              <a:t> layer that can be added straight after an </a:t>
            </a:r>
            <a:r>
              <a:rPr lang="fi-FI" sz="2000" smtClean="0">
                <a:latin typeface="Courier New" panose="02070309020205020404" pitchFamily="49" charset="0"/>
                <a:cs typeface="Courier New" panose="02070309020205020404" pitchFamily="49" charset="0"/>
              </a:rPr>
              <a:t>Embedding</a:t>
            </a:r>
            <a:r>
              <a:rPr lang="fi-FI" sz="2000" smtClean="0"/>
              <a:t> layer. It takes as input a batch of sequences in a form of tensor having shape </a:t>
            </a:r>
            <a:r>
              <a:rPr lang="fi-FI" sz="2000" smtClean="0">
                <a:latin typeface="Courier New" panose="02070309020205020404" pitchFamily="49" charset="0"/>
                <a:cs typeface="Courier New" panose="02070309020205020404" pitchFamily="49" charset="0"/>
              </a:rPr>
              <a:t>(batch_size, timesteps, input_features)</a:t>
            </a:r>
            <a:r>
              <a:rPr lang="fi-FI" sz="2000" smtClean="0"/>
              <a:t>.  By default, it gives an output only after the entire sequence is processed, of shape </a:t>
            </a:r>
            <a:r>
              <a:rPr lang="fi-FI" sz="2000">
                <a:latin typeface="Courier New" panose="02070309020205020404" pitchFamily="49" charset="0"/>
                <a:cs typeface="Courier New" panose="02070309020205020404" pitchFamily="49" charset="0"/>
              </a:rPr>
              <a:t>(</a:t>
            </a:r>
            <a:r>
              <a:rPr lang="fi-FI" sz="2000" smtClean="0">
                <a:latin typeface="Courier New" panose="02070309020205020404" pitchFamily="49" charset="0"/>
                <a:cs typeface="Courier New" panose="02070309020205020404" pitchFamily="49" charset="0"/>
              </a:rPr>
              <a:t>batch_size, </a:t>
            </a:r>
            <a:r>
              <a:rPr lang="fi-FI" sz="2000">
                <a:latin typeface="Courier New" panose="02070309020205020404" pitchFamily="49" charset="0"/>
                <a:cs typeface="Courier New" panose="02070309020205020404" pitchFamily="49" charset="0"/>
              </a:rPr>
              <a:t>input_features</a:t>
            </a:r>
            <a:r>
              <a:rPr lang="fi-FI" sz="2000" smtClean="0">
                <a:latin typeface="Courier New" panose="02070309020205020404" pitchFamily="49" charset="0"/>
                <a:cs typeface="Courier New" panose="02070309020205020404" pitchFamily="49" charset="0"/>
              </a:rPr>
              <a:t>)</a:t>
            </a:r>
            <a:r>
              <a:rPr lang="fi-FI" sz="2000" smtClean="0"/>
              <a:t>; if intermediate outputs are needed, they can be requested with argument </a:t>
            </a:r>
            <a:r>
              <a:rPr lang="fi-FI" sz="2000" smtClean="0">
                <a:latin typeface="Courier New" panose="02070309020205020404" pitchFamily="49" charset="0"/>
                <a:cs typeface="Courier New" panose="02070309020205020404" pitchFamily="49" charset="0"/>
              </a:rPr>
              <a:t>return_sequences = True</a:t>
            </a:r>
            <a:r>
              <a:rPr lang="fi-FI" sz="2000" smtClean="0"/>
              <a:t>.</a:t>
            </a:r>
          </a:p>
          <a:p>
            <a:pPr lvl="1"/>
            <a:endParaRPr lang="fi-FI" sz="2000"/>
          </a:p>
          <a:p>
            <a:pPr lvl="1"/>
            <a:r>
              <a:rPr lang="fi-FI" sz="2000" smtClean="0">
                <a:latin typeface="Courier New" panose="02070309020205020404" pitchFamily="49" charset="0"/>
                <a:cs typeface="Courier New" panose="02070309020205020404" pitchFamily="49" charset="0"/>
              </a:rPr>
              <a:t>SimpleRNN</a:t>
            </a:r>
            <a:r>
              <a:rPr lang="fi-FI" sz="2000" smtClean="0"/>
              <a:t> layer is given the output feature dimension (</a:t>
            </a:r>
            <a:r>
              <a:rPr lang="fi-FI" sz="2000" smtClean="0">
                <a:latin typeface="Courier New" panose="02070309020205020404" pitchFamily="49" charset="0"/>
                <a:cs typeface="Courier New" panose="02070309020205020404" pitchFamily="49" charset="0"/>
              </a:rPr>
              <a:t>output_features</a:t>
            </a:r>
            <a:r>
              <a:rPr lang="fi-FI" sz="2000" smtClean="0"/>
              <a:t>) as an argument.</a:t>
            </a:r>
            <a:endParaRPr lang="fi-FI" sz="2000"/>
          </a:p>
        </p:txBody>
      </p:sp>
      <p:sp>
        <p:nvSpPr>
          <p:cNvPr id="5" name="Tekstiruutu 5"/>
          <p:cNvSpPr txBox="1"/>
          <p:nvPr/>
        </p:nvSpPr>
        <p:spPr>
          <a:xfrm>
            <a:off x="4391372" y="4072991"/>
            <a:ext cx="6590481" cy="1815882"/>
          </a:xfrm>
          <a:prstGeom prst="rect">
            <a:avLst/>
          </a:prstGeom>
          <a:noFill/>
          <a:ln>
            <a:solidFill>
              <a:srgbClr val="FF0000"/>
            </a:solidFill>
          </a:ln>
        </p:spPr>
        <p:txBody>
          <a:bodyPr wrap="square" rtlCol="0">
            <a:spAutoFit/>
          </a:bodyPr>
          <a:lstStyle/>
          <a:p>
            <a:r>
              <a:rPr lang="fi-FI" sz="1600" smtClean="0">
                <a:latin typeface="Courier"/>
              </a:rPr>
              <a:t>from keras.models import Sequential</a:t>
            </a:r>
          </a:p>
          <a:p>
            <a:r>
              <a:rPr lang="fi-FI" sz="1600" smtClean="0">
                <a:latin typeface="Courier"/>
              </a:rPr>
              <a:t>from keras.layers import Embedding, SimpleRNN</a:t>
            </a:r>
          </a:p>
          <a:p>
            <a:endParaRPr lang="fi-FI" sz="1600">
              <a:latin typeface="Courier"/>
            </a:endParaRPr>
          </a:p>
          <a:p>
            <a:r>
              <a:rPr lang="fi-FI" sz="1600" smtClean="0">
                <a:latin typeface="Courier"/>
              </a:rPr>
              <a:t>model = Sequential()</a:t>
            </a:r>
          </a:p>
          <a:p>
            <a:r>
              <a:rPr lang="fi-FI" sz="1600" smtClean="0">
                <a:latin typeface="Courier"/>
              </a:rPr>
              <a:t>model.add(Embedding(10000, 32))</a:t>
            </a:r>
          </a:p>
          <a:p>
            <a:r>
              <a:rPr lang="fi-FI" sz="1600" smtClean="0">
                <a:latin typeface="Courier"/>
              </a:rPr>
              <a:t>model.add(SimpleRNN(32))</a:t>
            </a:r>
            <a:endParaRPr lang="fi-FI" sz="1600">
              <a:latin typeface="Courier"/>
            </a:endParaRPr>
          </a:p>
          <a:p>
            <a:r>
              <a:rPr lang="fi-FI" sz="1600" smtClean="0">
                <a:latin typeface="Courier"/>
              </a:rPr>
              <a:t>…</a:t>
            </a:r>
            <a:endParaRPr lang="fi-FI" sz="1600">
              <a:latin typeface="Cambria" panose="02040503050406030204" pitchFamily="18" charset="0"/>
            </a:endParaRPr>
          </a:p>
        </p:txBody>
      </p:sp>
      <p:sp>
        <p:nvSpPr>
          <p:cNvPr id="6" name="TextBox 5"/>
          <p:cNvSpPr txBox="1"/>
          <p:nvPr/>
        </p:nvSpPr>
        <p:spPr>
          <a:xfrm>
            <a:off x="1299927" y="4242268"/>
            <a:ext cx="2756026" cy="1477328"/>
          </a:xfrm>
          <a:prstGeom prst="rect">
            <a:avLst/>
          </a:prstGeom>
          <a:noFill/>
        </p:spPr>
        <p:txBody>
          <a:bodyPr wrap="square" rtlCol="0">
            <a:spAutoFit/>
          </a:bodyPr>
          <a:lstStyle/>
          <a:p>
            <a:r>
              <a:rPr lang="fi-FI" smtClean="0"/>
              <a:t>Example of creating a simple RNN model with 32-dimensional word vectors created by the Embedding layer.</a:t>
            </a:r>
            <a:endParaRPr lang="fi-FI"/>
          </a:p>
        </p:txBody>
      </p:sp>
    </p:spTree>
    <p:extLst>
      <p:ext uri="{BB962C8B-B14F-4D97-AF65-F5344CB8AC3E}">
        <p14:creationId xmlns:p14="http://schemas.microsoft.com/office/powerpoint/2010/main" val="20210127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879475"/>
          </a:xfrm>
        </p:spPr>
        <p:txBody>
          <a:bodyPr>
            <a:normAutofit/>
          </a:bodyPr>
          <a:lstStyle/>
          <a:p>
            <a:pPr algn="ctr"/>
            <a:r>
              <a:rPr lang="en-US" sz="4000" smtClean="0"/>
              <a:t>From SimpleRNN to LSTM</a:t>
            </a:r>
            <a:endParaRPr lang="en-US" sz="4000"/>
          </a:p>
        </p:txBody>
      </p:sp>
      <p:sp>
        <p:nvSpPr>
          <p:cNvPr id="22" name="TextBox 4"/>
          <p:cNvSpPr txBox="1"/>
          <p:nvPr/>
        </p:nvSpPr>
        <p:spPr>
          <a:xfrm>
            <a:off x="838200" y="1352550"/>
            <a:ext cx="10186115" cy="1938992"/>
          </a:xfrm>
          <a:prstGeom prst="rect">
            <a:avLst/>
          </a:prstGeom>
          <a:noFill/>
        </p:spPr>
        <p:txBody>
          <a:bodyPr wrap="square" rtlCol="0">
            <a:spAutoFit/>
          </a:bodyPr>
          <a:lstStyle/>
          <a:p>
            <a:r>
              <a:rPr lang="fi-FI" sz="2000" smtClean="0"/>
              <a:t>Actually, simple RNNs are seldom useful, because they have a severe practical deficiency. As the number of timesteps grows large, the partial derivatives that must be computed by the optimizer consist of a long product of individual terms, each for a particular timestep. Such products can turn out to produce very small final values, preventing the optimization process and rendering the network untrainable. This </a:t>
            </a:r>
            <a:r>
              <a:rPr lang="fi-FI" sz="2000" i="1" smtClean="0"/>
              <a:t>vanishing gradient problem </a:t>
            </a:r>
            <a:r>
              <a:rPr lang="fi-FI" sz="2000" smtClean="0"/>
              <a:t>can be attacked with a more complex recurrent network structure, such as LSTM or GRU.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6199" y="3399492"/>
            <a:ext cx="7278116" cy="3162741"/>
          </a:xfrm>
          <a:prstGeom prst="rect">
            <a:avLst/>
          </a:prstGeom>
        </p:spPr>
      </p:pic>
      <p:sp>
        <p:nvSpPr>
          <p:cNvPr id="3" name="TextBox 2"/>
          <p:cNvSpPr txBox="1"/>
          <p:nvPr/>
        </p:nvSpPr>
        <p:spPr>
          <a:xfrm>
            <a:off x="946841" y="4309230"/>
            <a:ext cx="2584010" cy="1477328"/>
          </a:xfrm>
          <a:prstGeom prst="rect">
            <a:avLst/>
          </a:prstGeom>
          <a:noFill/>
        </p:spPr>
        <p:txBody>
          <a:bodyPr wrap="square" rtlCol="0">
            <a:spAutoFit/>
          </a:bodyPr>
          <a:lstStyle/>
          <a:p>
            <a:r>
              <a:rPr lang="fi-FI" smtClean="0"/>
              <a:t>LSTM (Long Short Term Memory) network with a separate </a:t>
            </a:r>
            <a:r>
              <a:rPr lang="fi-FI" i="1" smtClean="0"/>
              <a:t>carry</a:t>
            </a:r>
            <a:r>
              <a:rPr lang="fi-FI" smtClean="0"/>
              <a:t> track introduced for temporary information storage.</a:t>
            </a:r>
            <a:endParaRPr lang="fi-FI"/>
          </a:p>
        </p:txBody>
      </p:sp>
    </p:spTree>
    <p:extLst>
      <p:ext uri="{BB962C8B-B14F-4D97-AF65-F5344CB8AC3E}">
        <p14:creationId xmlns:p14="http://schemas.microsoft.com/office/powerpoint/2010/main" val="5748366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2784</TotalTime>
  <Words>1150</Words>
  <Application>Microsoft Office PowerPoint</Application>
  <PresentationFormat>Widescreen</PresentationFormat>
  <Paragraphs>73</Paragraphs>
  <Slides>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Cambria</vt:lpstr>
      <vt:lpstr>Courier</vt:lpstr>
      <vt:lpstr>Courier New</vt:lpstr>
      <vt:lpstr>Office Theme</vt:lpstr>
      <vt:lpstr>Text preprocessing</vt:lpstr>
      <vt:lpstr>Tokenization with Keras</vt:lpstr>
      <vt:lpstr>One-hot token encoding</vt:lpstr>
      <vt:lpstr>Word embeddings</vt:lpstr>
      <vt:lpstr>Word embeddings with Keras</vt:lpstr>
      <vt:lpstr>Recurrent neural networks</vt:lpstr>
      <vt:lpstr>Simple RNN in Keras</vt:lpstr>
      <vt:lpstr>From SimpleRNN to LSTM</vt:lpstr>
    </vt:vector>
  </TitlesOfParts>
  <Company>Metropolia AMK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Juha Kopu</dc:creator>
  <cp:lastModifiedBy>Juha Kopu</cp:lastModifiedBy>
  <cp:revision>168</cp:revision>
  <cp:lastPrinted>2019-02-26T10:30:42Z</cp:lastPrinted>
  <dcterms:created xsi:type="dcterms:W3CDTF">2018-01-09T06:41:26Z</dcterms:created>
  <dcterms:modified xsi:type="dcterms:W3CDTF">2019-02-26T13:55:44Z</dcterms:modified>
</cp:coreProperties>
</file>