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7" r:id="rId3"/>
    <p:sldId id="2578" r:id="rId4"/>
    <p:sldId id="2582" r:id="rId5"/>
    <p:sldId id="2584" r:id="rId6"/>
    <p:sldId id="2583" r:id="rId7"/>
    <p:sldId id="2579" r:id="rId8"/>
    <p:sldId id="2585" r:id="rId9"/>
    <p:sldId id="2589" r:id="rId10"/>
    <p:sldId id="2588" r:id="rId11"/>
    <p:sldId id="2586" r:id="rId12"/>
    <p:sldId id="2581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594"/>
    <a:srgbClr val="FF2F92"/>
    <a:srgbClr val="283236"/>
    <a:srgbClr val="331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3D8-2D94-A544-A355-CC9F366A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B146-3017-4F4F-819B-E8BF429D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92DF-2F0D-1A47-A203-C2B1BD2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D021BB6E-7C2F-A24E-AE57-E33F5B784508}" type="datetimeFigureOut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2033-56E3-B748-B5F0-78524ABE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430-F478-A544-9CF8-9E3A2B3E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007BB0C-BC8F-4444-BD95-1D4A53790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107-77BA-024F-A1A3-D7E264B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83A2-1A0B-D241-A3C2-A9BBB3897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5198-B011-D148-8627-D1FCB33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E808-A410-0143-BFAD-108FC65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E86-D6BE-3749-879C-739CEE2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6391-93CF-CC43-A8DA-C3C48102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627B-5F7E-7A4B-9572-B83C829C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E748-B0C9-5446-8FFD-F4795C1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D3A7-18A4-6E46-A0FC-9800A72E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8C9-1813-4440-BFBC-2851137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D62-7A87-B440-982A-98617CC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303-B5F9-3B48-B47A-C5021ED8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549B-7006-5C46-8616-2277AC89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BF-57F0-CE43-AAE2-E24C5817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636-C58D-104C-9288-6513DD05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310-AD66-514C-9BED-D9EC27EA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1546-91EE-2147-962A-4DC29C0F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EB03-EEB5-A249-8E47-4915760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59B4-F9FD-BA4D-A543-7AE8BD9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3761-95DA-1342-A11E-DAEFB1D1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85A-FC9D-FC4A-85EE-E9AF3DCF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26F7-9CBC-F346-BD31-8A1705D0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CD36-1632-F144-9AB5-A799D2D58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63FC-428D-D545-8D2C-268EC3F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47B9-1EC7-3549-92F9-BC785C1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6734-09F6-8842-933E-7368672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71A-A4D1-A141-B999-EF91D1D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79E-6B9E-3141-A2D9-5117406B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6D79-2216-BA4A-A14B-08C6F485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5202A-86C3-CC4A-97BA-32E16E7E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BE14-F9B8-044C-AE80-DC5B6207A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574F-DABD-BC4B-8247-9FE709BD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E464C-74E6-884F-AA6C-B16D3D8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60C0-F31E-F241-9D30-7BE2137E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641-25B8-6F4A-9073-AB7E8A7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FC23-0CBD-E546-AEBE-0D91983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4C9ED-C09F-9543-A755-B6BEE011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595D-11E3-C347-90B8-982D7AB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8023-1A2E-5C42-83FA-09033E4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2C408-DE2A-D842-B6F5-199B0F8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26F5-6352-8A47-826F-9CD6AB1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F65-5CB4-A24B-AC45-230A1B21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680C-1C6A-5447-897F-A6486B27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7B8A-1190-2840-82BA-D55097E6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B941-2F04-E14E-B21A-07FFEB3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3EB-83CE-FF46-8E2F-2C749420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D788-92D0-B04B-B33D-EE680C0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86FF-A464-0640-A21C-F00CDA75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C47F7-5489-824E-B160-9335E213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A330-0838-5244-A8B4-5AE8E8CE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FC57-CC7C-784A-A394-FE945AC7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785-69DC-EF46-8279-05CFEC2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E865-BD97-4549-B9E8-7C9E6B5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47D0E0C-79D7-7A4D-9254-93B7F6CC2E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75123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4897133-0CA0-1A4C-AEDB-D7CCDBF33ED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GB" sz="3200" b="1" i="0" u="none" cap="none" baseline="0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2A80-A8EC-8F41-A5C1-E7C34B8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9871-777B-5F4E-8B46-156F4F18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BD45-3FBE-134F-A964-EE2174AA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BB6E-7C2F-A24E-AE57-E33F5B78450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D441-1DF2-BA45-A64A-64CF08E6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60CD-F773-8947-8FFD-000ED14E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33F594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tif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D16BF1-F0BE-4A4C-ADD8-47970D45EF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07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1099B39-20E8-0549-93B9-48A8A330B190}"/>
              </a:ext>
            </a:extLst>
          </p:cNvPr>
          <p:cNvSpPr txBox="1">
            <a:spLocks/>
          </p:cNvSpPr>
          <p:nvPr/>
        </p:nvSpPr>
        <p:spPr>
          <a:xfrm>
            <a:off x="630000" y="3923047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Na</a:t>
            </a:r>
            <a:r>
              <a:rPr lang="en-US" sz="7200" dirty="0">
                <a:solidFill>
                  <a:srgbClr val="33F594"/>
                </a:solidFill>
                <a:latin typeface="Avenir Black" panose="02000503020000020003" pitchFamily="2" charset="0"/>
              </a:rPr>
              <a:t>ï</a:t>
            </a:r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ve Bayesians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B9A2CCD-0F80-7642-AFC9-E751C3C52A89}"/>
              </a:ext>
            </a:extLst>
          </p:cNvPr>
          <p:cNvSpPr txBox="1">
            <a:spLocks/>
          </p:cNvSpPr>
          <p:nvPr/>
        </p:nvSpPr>
        <p:spPr>
          <a:xfrm>
            <a:off x="630000" y="5152758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Bayesian Methods for Hackers Chapter 3</a:t>
            </a:r>
          </a:p>
          <a:p>
            <a:endParaRPr lang="en-US" b="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13/14</a:t>
            </a:r>
            <a:r>
              <a:rPr lang="en-US" b="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th</a:t>
            </a:r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 Aug 2020</a:t>
            </a:r>
          </a:p>
        </p:txBody>
      </p:sp>
    </p:spTree>
    <p:extLst>
      <p:ext uri="{BB962C8B-B14F-4D97-AF65-F5344CB8AC3E}">
        <p14:creationId xmlns:p14="http://schemas.microsoft.com/office/powerpoint/2010/main" val="349751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031BFFD-8852-8341-B787-9B6004D634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235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1436ECA-AF31-D54F-AC58-62AB445882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i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2E55-1B5E-9F4E-8026-9C661078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8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.Model() </a:t>
            </a: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model: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.Uniform(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Likelihood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obs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.Bernoulli(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"obs"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=p,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=occurrences)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the ‘most likely’ value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p_map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.find_MAP()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Sample from the Posterior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trace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.sample(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=pm.Metropolis,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=p_map)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F45B7-D971-574E-8894-F4E15A42272F}"/>
              </a:ext>
            </a:extLst>
          </p:cNvPr>
          <p:cNvSpPr/>
          <p:nvPr/>
        </p:nvSpPr>
        <p:spPr>
          <a:xfrm>
            <a:off x="1390650" y="2643308"/>
            <a:ext cx="9963150" cy="852927"/>
          </a:xfrm>
          <a:prstGeom prst="rect">
            <a:avLst/>
          </a:prstGeom>
          <a:solidFill>
            <a:srgbClr val="28323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06242A-3D39-B948-8256-40E53D9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/>
          <a:lstStyle/>
          <a:p>
            <a:r>
              <a:rPr lang="en-US" dirty="0"/>
              <a:t>The Magic Bullet </a:t>
            </a:r>
            <a:r>
              <a:rPr lang="en-US" b="0" i="1" dirty="0"/>
              <a:t>…with more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D48A7-6E04-A74C-9235-ACDC246C5067}"/>
              </a:ext>
            </a:extLst>
          </p:cNvPr>
          <p:cNvSpPr/>
          <p:nvPr/>
        </p:nvSpPr>
        <p:spPr>
          <a:xfrm>
            <a:off x="4110958" y="1974797"/>
            <a:ext cx="4510528" cy="668512"/>
          </a:xfrm>
          <a:prstGeom prst="rect">
            <a:avLst/>
          </a:prstGeom>
          <a:solidFill>
            <a:srgbClr val="28323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BE26019-17AD-5448-84C4-1E7C4973A7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3898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B8DE6-CED1-9A4D-8229-289A6856A4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869FE-380F-1747-B9F5-2F95F447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Folk Theorem of Statistical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AC10-4806-FB4E-B6EE-D338F25F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If you are having </a:t>
            </a:r>
            <a:r>
              <a:rPr lang="en-US" sz="3600" i="1" dirty="0">
                <a:solidFill>
                  <a:srgbClr val="33F594"/>
                </a:solidFill>
              </a:rPr>
              <a:t>computational problems</a:t>
            </a:r>
            <a:r>
              <a:rPr lang="en-US" sz="3600" i="1" dirty="0"/>
              <a:t>, probably your </a:t>
            </a:r>
            <a:r>
              <a:rPr lang="en-US" sz="3600" i="1" dirty="0">
                <a:solidFill>
                  <a:srgbClr val="33F594"/>
                </a:solidFill>
              </a:rPr>
              <a:t>model is wrong</a:t>
            </a:r>
            <a:r>
              <a:rPr lang="en-US" sz="3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08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A26DA6-9C4A-E740-9CB4-379A23AA10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88896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50E539-6353-CB49-BE6D-E72FF74D9460}"/>
              </a:ext>
            </a:extLst>
          </p:cNvPr>
          <p:cNvSpPr/>
          <p:nvPr/>
        </p:nvSpPr>
        <p:spPr>
          <a:xfrm>
            <a:off x="5773636" y="2321004"/>
            <a:ext cx="6447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solidFill>
                  <a:srgbClr val="33F594"/>
                </a:solidFill>
                <a:latin typeface="Avenir Black" panose="02000503020000020003" pitchFamily="2" charset="0"/>
              </a:rPr>
              <a:t>ï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465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AAA1D2-66A5-1D45-8639-7508A557AA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64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63ED62-E69C-5D45-9248-EE181531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lack" panose="02000503020000020003" pitchFamily="2" charset="0"/>
              </a:rPr>
              <a:t>Goal</a:t>
            </a:r>
            <a:endParaRPr lang="en-US" dirty="0"/>
          </a:p>
        </p:txBody>
      </p:sp>
      <p:sp>
        <p:nvSpPr>
          <p:cNvPr id="5" name="ee4pHeader2">
            <a:extLst>
              <a:ext uri="{FF2B5EF4-FFF2-40B4-BE49-F238E27FC236}">
                <a16:creationId xmlns:a16="http://schemas.microsoft.com/office/drawing/2014/main" id="{61CB3CFB-D0CC-F241-99AF-A01965E78576}"/>
              </a:ext>
            </a:extLst>
          </p:cNvPr>
          <p:cNvSpPr txBox="1"/>
          <p:nvPr/>
        </p:nvSpPr>
        <p:spPr>
          <a:xfrm>
            <a:off x="1124607" y="1723697"/>
            <a:ext cx="9059917" cy="3258206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5400" b="1" dirty="0">
                <a:solidFill>
                  <a:schemeClr val="bg1"/>
                </a:solidFill>
                <a:latin typeface="Avenir Book" panose="02000503020000020003" pitchFamily="2" charset="0"/>
              </a:rPr>
              <a:t>Developing the Bayesian muscle to solve a wide range of problems</a:t>
            </a:r>
          </a:p>
        </p:txBody>
      </p:sp>
    </p:spTree>
    <p:extLst>
      <p:ext uri="{BB962C8B-B14F-4D97-AF65-F5344CB8AC3E}">
        <p14:creationId xmlns:p14="http://schemas.microsoft.com/office/powerpoint/2010/main" val="6490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AE99FC0-AB4F-B44F-A9F1-A43C965FE5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2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6D5787B0-7933-3742-A916-41151C21E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400" dirty="0">
                <a:solidFill>
                  <a:srgbClr val="33F594"/>
                </a:solidFill>
                <a:latin typeface="Avenir Black" panose="02000503020000020003" pitchFamily="2" charset="0"/>
              </a:rPr>
              <a:t>Naïve Bayesian Philosophy </a:t>
            </a:r>
          </a:p>
        </p:txBody>
      </p:sp>
      <p:sp>
        <p:nvSpPr>
          <p:cNvPr id="6" name="ee4pContent2">
            <a:extLst>
              <a:ext uri="{FF2B5EF4-FFF2-40B4-BE49-F238E27FC236}">
                <a16:creationId xmlns:a16="http://schemas.microsoft.com/office/drawing/2014/main" id="{61CA0069-0C95-BD4F-A407-4DCD82CB4F9B}"/>
              </a:ext>
            </a:extLst>
          </p:cNvPr>
          <p:cNvSpPr txBox="1"/>
          <p:nvPr/>
        </p:nvSpPr>
        <p:spPr>
          <a:xfrm>
            <a:off x="4230932" y="2955600"/>
            <a:ext cx="3321459" cy="2912400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Starting from Simple Probabilistic modelling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Adapting it in a a Bayesian setting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And moving towards ML models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ee4pHeader1">
            <a:extLst>
              <a:ext uri="{FF2B5EF4-FFF2-40B4-BE49-F238E27FC236}">
                <a16:creationId xmlns:a16="http://schemas.microsoft.com/office/drawing/2014/main" id="{83BC5F87-448F-9949-8A51-9B316FE6B5F2}"/>
              </a:ext>
            </a:extLst>
          </p:cNvPr>
          <p:cNvSpPr txBox="1"/>
          <p:nvPr/>
        </p:nvSpPr>
        <p:spPr>
          <a:xfrm>
            <a:off x="628199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Intuitive (Visual) Understanding of the Bayesian Reasoning</a:t>
            </a:r>
          </a:p>
        </p:txBody>
      </p:sp>
      <p:sp>
        <p:nvSpPr>
          <p:cNvPr id="8" name="ee4pHeader2">
            <a:extLst>
              <a:ext uri="{FF2B5EF4-FFF2-40B4-BE49-F238E27FC236}">
                <a16:creationId xmlns:a16="http://schemas.microsoft.com/office/drawing/2014/main" id="{35761BA6-0584-4D45-80BF-297D973BE297}"/>
              </a:ext>
            </a:extLst>
          </p:cNvPr>
          <p:cNvSpPr txBox="1"/>
          <p:nvPr/>
        </p:nvSpPr>
        <p:spPr>
          <a:xfrm>
            <a:off x="4230932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Ability to model real world problems in a Bayesian Setting</a:t>
            </a:r>
          </a:p>
        </p:txBody>
      </p:sp>
      <p:sp>
        <p:nvSpPr>
          <p:cNvPr id="9" name="ee4pHeader3">
            <a:extLst>
              <a:ext uri="{FF2B5EF4-FFF2-40B4-BE49-F238E27FC236}">
                <a16:creationId xmlns:a16="http://schemas.microsoft.com/office/drawing/2014/main" id="{BA2449B1-2D3E-084E-A5F8-54B0F2B8DA70}"/>
              </a:ext>
            </a:extLst>
          </p:cNvPr>
          <p:cNvSpPr txBox="1"/>
          <p:nvPr/>
        </p:nvSpPr>
        <p:spPr>
          <a:xfrm>
            <a:off x="7956141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Fluency in the Calculus of Bayesian Stats &amp; ML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CB0E5-13AB-6244-8BF8-EC49A4B5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4843943" y="5367825"/>
            <a:ext cx="1735444" cy="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9BD9AD-020E-7849-B619-59E7546EE6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68868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510FA90-457F-D94A-AABF-B9E9B9DAF4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89B9-2A88-6441-B9CD-ACD91C41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87C15-D4CD-BB41-8B4C-A0485E176D7F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F9FF8-BDA1-6E46-B88E-C10BE56761AA}"/>
              </a:ext>
            </a:extLst>
          </p:cNvPr>
          <p:cNvSpPr/>
          <p:nvPr/>
        </p:nvSpPr>
        <p:spPr>
          <a:xfrm>
            <a:off x="5516498" y="3445968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B7F53-2674-0649-A8C8-9796FDDA2842}"/>
              </a:ext>
            </a:extLst>
          </p:cNvPr>
          <p:cNvSpPr/>
          <p:nvPr/>
        </p:nvSpPr>
        <p:spPr>
          <a:xfrm>
            <a:off x="4397391" y="2064718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Likelihood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5BB9C-8873-B44D-B2F2-C08E55058384}"/>
              </a:ext>
            </a:extLst>
          </p:cNvPr>
          <p:cNvSpPr/>
          <p:nvPr/>
        </p:nvSpPr>
        <p:spPr>
          <a:xfrm>
            <a:off x="5965136" y="2074656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33F594"/>
                </a:solidFill>
                <a:latin typeface="Avenir Book" panose="02000503020000020003" pitchFamily="2" charset="0"/>
              </a:rPr>
              <a:t>Prior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F1E5B-8E1D-F84E-9356-1051D62F6E41}"/>
              </a:ext>
            </a:extLst>
          </p:cNvPr>
          <p:cNvSpPr/>
          <p:nvPr/>
        </p:nvSpPr>
        <p:spPr>
          <a:xfrm>
            <a:off x="3978938" y="4460251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Normalizing Constant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466462-0DDC-D848-BF47-D9159923BFB8}"/>
              </a:ext>
            </a:extLst>
          </p:cNvPr>
          <p:cNvCxnSpPr>
            <a:cxnSpLocks/>
          </p:cNvCxnSpPr>
          <p:nvPr/>
        </p:nvCxnSpPr>
        <p:spPr>
          <a:xfrm>
            <a:off x="4751676" y="3519548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C683C-20DC-A447-BBBA-2B3BF8225A92}"/>
              </a:ext>
            </a:extLst>
          </p:cNvPr>
          <p:cNvSpPr/>
          <p:nvPr/>
        </p:nvSpPr>
        <p:spPr>
          <a:xfrm>
            <a:off x="1314610" y="2054780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33014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9BD9AD-020E-7849-B619-59E7546EE6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9BD9AD-020E-7849-B619-59E7546EE6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510FA90-457F-D94A-AABF-B9E9B9DAF4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89B9-2A88-6441-B9CD-ACD91C41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87C15-D4CD-BB41-8B4C-A0485E176D7F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F9FF8-BDA1-6E46-B88E-C10BE56761AA}"/>
              </a:ext>
            </a:extLst>
          </p:cNvPr>
          <p:cNvSpPr/>
          <p:nvPr/>
        </p:nvSpPr>
        <p:spPr>
          <a:xfrm>
            <a:off x="4732265" y="3535913"/>
            <a:ext cx="395245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</a:t>
            </a:r>
            <a:r>
              <a:rPr lang="en-US" sz="3600" dirty="0">
                <a:latin typeface="Avenir Book" panose="02000503020000020003" pitchFamily="2" charset="0"/>
              </a:rPr>
              <a:t>) d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466462-0DDC-D848-BF47-D9159923BFB8}"/>
              </a:ext>
            </a:extLst>
          </p:cNvPr>
          <p:cNvCxnSpPr>
            <a:cxnSpLocks/>
          </p:cNvCxnSpPr>
          <p:nvPr/>
        </p:nvCxnSpPr>
        <p:spPr>
          <a:xfrm>
            <a:off x="4808357" y="352597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66ABF-3DB5-D24D-8E95-5DEA1E2BF5ED}"/>
              </a:ext>
            </a:extLst>
          </p:cNvPr>
          <p:cNvSpPr/>
          <p:nvPr/>
        </p:nvSpPr>
        <p:spPr>
          <a:xfrm>
            <a:off x="4397391" y="3486321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Avenir Book" panose="02000503020000020003" pitchFamily="2" charset="0"/>
              </a:rPr>
              <a:t>∫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693D3-8FDD-BD45-AE39-296D1B4315AC}"/>
              </a:ext>
            </a:extLst>
          </p:cNvPr>
          <p:cNvSpPr/>
          <p:nvPr/>
        </p:nvSpPr>
        <p:spPr>
          <a:xfrm>
            <a:off x="3978938" y="4460251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Normalizing Constant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B5F5-44D4-754E-835F-E8B692E7896A}"/>
              </a:ext>
            </a:extLst>
          </p:cNvPr>
          <p:cNvSpPr/>
          <p:nvPr/>
        </p:nvSpPr>
        <p:spPr>
          <a:xfrm>
            <a:off x="4397391" y="2064718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Likelihood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EA6930-2A83-F041-ABA4-3A02AA8A7F5A}"/>
              </a:ext>
            </a:extLst>
          </p:cNvPr>
          <p:cNvSpPr/>
          <p:nvPr/>
        </p:nvSpPr>
        <p:spPr>
          <a:xfrm>
            <a:off x="5965136" y="2074656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33F594"/>
                </a:solidFill>
                <a:latin typeface="Avenir Book" panose="02000503020000020003" pitchFamily="2" charset="0"/>
              </a:rPr>
              <a:t>Prior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ABD94-03D8-E54F-8BB5-0242F8052F95}"/>
              </a:ext>
            </a:extLst>
          </p:cNvPr>
          <p:cNvSpPr/>
          <p:nvPr/>
        </p:nvSpPr>
        <p:spPr>
          <a:xfrm>
            <a:off x="1314610" y="2054780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02250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1004BC-01B4-AF47-89CF-17186E9899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7013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952628F-C8BF-E340-A328-6B5581797F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5E31-3045-264F-93EA-D3937D6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get to the Posterior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C57FF-21FA-9B43-8849-AEB69C14E77D}"/>
              </a:ext>
            </a:extLst>
          </p:cNvPr>
          <p:cNvSpPr/>
          <p:nvPr/>
        </p:nvSpPr>
        <p:spPr>
          <a:xfrm>
            <a:off x="1034320" y="2549252"/>
            <a:ext cx="1573968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Computing the posterior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A29A4-911E-5749-97FA-1F7994C41FB8}"/>
              </a:ext>
            </a:extLst>
          </p:cNvPr>
          <p:cNvSpPr/>
          <p:nvPr/>
        </p:nvSpPr>
        <p:spPr>
          <a:xfrm>
            <a:off x="3500202" y="3886200"/>
            <a:ext cx="175567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Computational Methods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E2290-B5FC-3040-AEEF-65C0D52EC6C5}"/>
              </a:ext>
            </a:extLst>
          </p:cNvPr>
          <p:cNvSpPr/>
          <p:nvPr/>
        </p:nvSpPr>
        <p:spPr>
          <a:xfrm>
            <a:off x="3500202" y="1212304"/>
            <a:ext cx="175567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Analytically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C1919-84DE-9E4A-95E9-B1AFB967E7B5}"/>
              </a:ext>
            </a:extLst>
          </p:cNvPr>
          <p:cNvSpPr/>
          <p:nvPr/>
        </p:nvSpPr>
        <p:spPr>
          <a:xfrm>
            <a:off x="5966081" y="2446949"/>
            <a:ext cx="230193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Markov Chain Monte Carlo (MCMC)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18582-0177-B74B-83C6-9FF9F747EE20}"/>
              </a:ext>
            </a:extLst>
          </p:cNvPr>
          <p:cNvSpPr/>
          <p:nvPr/>
        </p:nvSpPr>
        <p:spPr>
          <a:xfrm>
            <a:off x="5966084" y="3571518"/>
            <a:ext cx="230193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Variational Inference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2253F-56A1-A546-8448-D256468C0634}"/>
              </a:ext>
            </a:extLst>
          </p:cNvPr>
          <p:cNvSpPr/>
          <p:nvPr/>
        </p:nvSpPr>
        <p:spPr>
          <a:xfrm>
            <a:off x="5966081" y="4696087"/>
            <a:ext cx="230193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Approximate Bayesian Computation (ABC)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A0803C4-31C0-1544-9EF7-5742CA982E6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08288" y="3006452"/>
            <a:ext cx="891914" cy="1336948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C097D37-43E7-E44B-99D4-E9AA6CF4986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608288" y="1669504"/>
            <a:ext cx="891914" cy="1336948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5D57F-5EE2-E642-9ED8-DF08685DFCF7}"/>
              </a:ext>
            </a:extLst>
          </p:cNvPr>
          <p:cNvSpPr/>
          <p:nvPr/>
        </p:nvSpPr>
        <p:spPr>
          <a:xfrm>
            <a:off x="5966082" y="5820655"/>
            <a:ext cx="2301937" cy="914400"/>
          </a:xfrm>
          <a:prstGeom prst="rect">
            <a:avLst/>
          </a:prstGeom>
          <a:noFill/>
          <a:ln>
            <a:solidFill>
              <a:srgbClr val="33F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Laplace Approximation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8A3FF56-384A-384F-8E50-DAEC77513BA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255879" y="2904149"/>
            <a:ext cx="710202" cy="1439251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AE34794-4191-4A4A-A917-249236071B6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5255879" y="4028718"/>
            <a:ext cx="710205" cy="314682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E61477-C433-F14B-8F93-E10709313C7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255879" y="4343400"/>
            <a:ext cx="710202" cy="809887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1817C6C-2BD4-8F45-A03D-5D26901BF9EA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5255879" y="4343400"/>
            <a:ext cx="710203" cy="1934455"/>
          </a:xfrm>
          <a:prstGeom prst="bentConnector3">
            <a:avLst/>
          </a:prstGeom>
          <a:ln>
            <a:solidFill>
              <a:srgbClr val="33F5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BD80ADF4-36D3-404E-92E5-02C3C183CE6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978220" y="2536226"/>
            <a:ext cx="1735444" cy="61897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6012A3-DCAD-CA47-B953-BE0511E1A75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268018" y="2845714"/>
            <a:ext cx="710202" cy="0"/>
          </a:xfrm>
          <a:prstGeom prst="line">
            <a:avLst/>
          </a:prstGeom>
          <a:ln>
            <a:solidFill>
              <a:srgbClr val="33F59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1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551BAA-CA33-204B-902E-EEAE3F1A7C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4354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E8F3234-0834-9349-A3A1-196B426F16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53FB1-DCCC-7441-809F-2C6EAFBA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Opening the black box of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68B9-D095-034E-B2CC-8A9559DF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Exploring the landscape using the MCMC -&gt; Why Sampling?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Overall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 Model </a:t>
            </a:r>
          </a:p>
          <a:p>
            <a:pPr marL="0" indent="0">
              <a:buNone/>
            </a:pPr>
            <a:r>
              <a:rPr lang="en-US" dirty="0"/>
              <a:t>Concepts </a:t>
            </a:r>
          </a:p>
          <a:p>
            <a:pPr marL="971550" lvl="1" indent="-514350">
              <a:buAutoNum type="arabicPeriod"/>
            </a:pPr>
            <a:r>
              <a:rPr lang="en-US" dirty="0"/>
              <a:t>Traces, Steps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Burning, Thinning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(again)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C51399-5D60-DC4F-9C28-140FA6979F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05546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3A92004-1339-F548-B2EC-A0DFFF93C75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2E55-1B5E-9F4E-8026-9C66107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.Model() </a:t>
            </a: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model: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.Uniform(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Likelihood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obs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.Bernoulli(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"obs"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=p,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=occurrences)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Sample from the Posterior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trace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.sample(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1D43C-2F94-EC42-B2C1-D97A8824EB26}"/>
              </a:ext>
            </a:extLst>
          </p:cNvPr>
          <p:cNvSpPr/>
          <p:nvPr/>
        </p:nvSpPr>
        <p:spPr>
          <a:xfrm>
            <a:off x="1390650" y="3429000"/>
            <a:ext cx="9963150" cy="1838325"/>
          </a:xfrm>
          <a:prstGeom prst="rect">
            <a:avLst/>
          </a:prstGeom>
          <a:solidFill>
            <a:srgbClr val="28323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461FAC-E974-7E4E-B631-0D1E51E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/>
          <a:lstStyle/>
          <a:p>
            <a:r>
              <a:rPr lang="en-US" dirty="0"/>
              <a:t>Recap of Specifying a Model </a:t>
            </a:r>
          </a:p>
        </p:txBody>
      </p:sp>
    </p:spTree>
    <p:extLst>
      <p:ext uri="{BB962C8B-B14F-4D97-AF65-F5344CB8AC3E}">
        <p14:creationId xmlns:p14="http://schemas.microsoft.com/office/powerpoint/2010/main" val="413494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C51399-5D60-DC4F-9C28-140FA6979F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6241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C51399-5D60-DC4F-9C28-140FA6979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4C58569-FB0B-B64D-8E4C-8B6F75108A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2E55-1B5E-9F4E-8026-9C66107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.Model() </a:t>
            </a:r>
            <a:r>
              <a:rPr lang="en-US" sz="2400" b="1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model: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.Uniform(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Likelihood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obs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.Bernoulli(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"obs"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=p,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=occurrences)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Sample from the Posterior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trace = </a:t>
            </a:r>
            <a:r>
              <a:rPr lang="en-US" sz="2400" dirty="0">
                <a:solidFill>
                  <a:srgbClr val="FF2F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.sample(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F5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FAF88D-C753-054F-8511-F6BC035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/>
          <a:lstStyle/>
          <a:p>
            <a:r>
              <a:rPr lang="en-US" dirty="0"/>
              <a:t>The Magic Bullet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E7873-AB08-0E48-B3FB-8FED85F43B6A}"/>
              </a:ext>
            </a:extLst>
          </p:cNvPr>
          <p:cNvSpPr/>
          <p:nvPr/>
        </p:nvSpPr>
        <p:spPr>
          <a:xfrm>
            <a:off x="1390650" y="1685925"/>
            <a:ext cx="9963150" cy="1838325"/>
          </a:xfrm>
          <a:prstGeom prst="rect">
            <a:avLst/>
          </a:prstGeom>
          <a:solidFill>
            <a:srgbClr val="28323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PRESENTATIONDONOTDELETE" val="&lt;?xml version=&quot;1.0&quot; encoding=&quot;UTF-16&quot; standalone=&quot;yes&quot;?&gt;&lt;root reqver=&quot;27037&quot;&gt;&lt;version val=&quot;3046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4.68559000000000036579E+00&quot;&gt;&lt;m_msothmcolidx val=&quot;0&quot;/&gt;&lt;m_rgb r=&quot;33&quot; g=&quot;F5&quot; b=&quot;74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Mkq.45kQ5O71a7Tkd_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8R8ZsRhrjCAAukyx9jX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AXsyp_2O1Hox6uwJNt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eCiagGQ0Ozieti883H_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eCiagGQ0Ozieti883H_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t9jL9onLS5QnoOt4tk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intY2i1veCPegAOacm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zic8VGQGvxd0EfFm6m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Mkq.45kQ5O71a7Tkd_q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492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Black</vt:lpstr>
      <vt:lpstr>Avenir Book</vt:lpstr>
      <vt:lpstr>Avenir Heavy</vt:lpstr>
      <vt:lpstr>Calibri</vt:lpstr>
      <vt:lpstr>Consolas</vt:lpstr>
      <vt:lpstr>Trebuchet MS</vt:lpstr>
      <vt:lpstr>Office Theme</vt:lpstr>
      <vt:lpstr>think-cell Slide</vt:lpstr>
      <vt:lpstr>PowerPoint Presentation</vt:lpstr>
      <vt:lpstr>Goal</vt:lpstr>
      <vt:lpstr>Naïve Bayesian Philosophy </vt:lpstr>
      <vt:lpstr>Bayes Rule</vt:lpstr>
      <vt:lpstr>Bayes Rule</vt:lpstr>
      <vt:lpstr>Ways to get to the Posterior</vt:lpstr>
      <vt:lpstr>Chapter 3: Opening the black box of MCMC</vt:lpstr>
      <vt:lpstr>Recap of Specifying a Model </vt:lpstr>
      <vt:lpstr>The Magic Bullet</vt:lpstr>
      <vt:lpstr>The Magic Bullet …with more parameters</vt:lpstr>
      <vt:lpstr>The Folk Theorem of Statistical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Sithan</dc:creator>
  <cp:lastModifiedBy>Kanna, Sithan</cp:lastModifiedBy>
  <cp:revision>58</cp:revision>
  <dcterms:created xsi:type="dcterms:W3CDTF">2020-07-24T11:02:11Z</dcterms:created>
  <dcterms:modified xsi:type="dcterms:W3CDTF">2020-08-17T19:58:35Z</dcterms:modified>
</cp:coreProperties>
</file>