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080191" y="6391592"/>
            <a:ext cx="273609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indent="4572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indent="9144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indent="13716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indent="18288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Rectangle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83" name="Image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83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53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253330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3F594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3F594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3F594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3F594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3F594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3F594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3F594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3F594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3F594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aperswithcode.com/paper/bayesian-online-changepoint-detection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aperswithcode.com/paper/bayesian-online-changepoint-detection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Naïve Bayesians"/>
          <p:cNvSpPr txBox="1"/>
          <p:nvPr/>
        </p:nvSpPr>
        <p:spPr>
          <a:xfrm>
            <a:off x="629999" y="3923046"/>
            <a:ext cx="10933352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 sz="7200">
                <a:solidFill>
                  <a:srgbClr val="FFFFFF"/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Na</a:t>
            </a:r>
            <a:r>
              <a:rPr>
                <a:solidFill>
                  <a:srgbClr val="33F594"/>
                </a:solidFill>
              </a:rPr>
              <a:t>ï</a:t>
            </a:r>
            <a:r>
              <a:t>ve Bayesians</a:t>
            </a:r>
          </a:p>
        </p:txBody>
      </p:sp>
      <p:sp>
        <p:nvSpPr>
          <p:cNvPr id="122" name="Bayesian Online Change Point Detection"/>
          <p:cNvSpPr txBox="1"/>
          <p:nvPr/>
        </p:nvSpPr>
        <p:spPr>
          <a:xfrm>
            <a:off x="629999" y="5152757"/>
            <a:ext cx="10933352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Bayesian Online Change Point Detection</a:t>
            </a:r>
            <a:endParaRPr b="1">
              <a:solidFill>
                <a:schemeClr val="accent6"/>
              </a:solidFill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ayes Rule for BOCP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2592"/>
            </a:lvl1pPr>
          </a:lstStyle>
          <a:p>
            <a:pPr/>
            <a:r>
              <a:t>Bayes Rule for BOCPD</a:t>
            </a:r>
          </a:p>
        </p:txBody>
      </p:sp>
      <p:sp>
        <p:nvSpPr>
          <p:cNvPr id="225" name="P( 𝜃i | D ) =    P( D | 𝜃i ) P(𝜃i)"/>
          <p:cNvSpPr txBox="1"/>
          <p:nvPr/>
        </p:nvSpPr>
        <p:spPr>
          <a:xfrm>
            <a:off x="2584173" y="2752146"/>
            <a:ext cx="667909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3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</a:t>
            </a:r>
            <a:r>
              <a:rPr>
                <a:solidFill>
                  <a:srgbClr val="33F594"/>
                </a:solidFill>
              </a:rPr>
              <a:t>𝜃</a:t>
            </a:r>
            <a:r>
              <a:rPr baseline="-5999">
                <a:solidFill>
                  <a:srgbClr val="33F594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i</a:t>
            </a:r>
            <a:r>
              <a:rPr>
                <a:solidFill>
                  <a:srgbClr val="33F594"/>
                </a:solidFill>
              </a:rPr>
              <a:t> </a:t>
            </a:r>
            <a:r>
              <a:t>| </a:t>
            </a:r>
            <a:r>
              <a:rPr>
                <a:solidFill>
                  <a:srgbClr val="FBE5D6"/>
                </a:solidFill>
              </a:rPr>
              <a:t>D </a:t>
            </a:r>
            <a:r>
              <a:t>) =    P( </a:t>
            </a:r>
            <a:r>
              <a:rPr>
                <a:solidFill>
                  <a:srgbClr val="FBE5D6"/>
                </a:solidFill>
              </a:rPr>
              <a:t>D</a:t>
            </a:r>
            <a:r>
              <a:t> | </a:t>
            </a:r>
            <a:r>
              <a:rPr>
                <a:solidFill>
                  <a:srgbClr val="33F594"/>
                </a:solidFill>
              </a:rPr>
              <a:t>𝜃</a:t>
            </a:r>
            <a:r>
              <a:rPr baseline="-5999">
                <a:solidFill>
                  <a:srgbClr val="33F594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i</a:t>
            </a:r>
            <a:r>
              <a:t> ) P(</a:t>
            </a:r>
            <a:r>
              <a:rPr>
                <a:solidFill>
                  <a:srgbClr val="33F594"/>
                </a:solidFill>
              </a:rPr>
              <a:t>𝜃</a:t>
            </a:r>
            <a:r>
              <a:rPr baseline="-5999">
                <a:solidFill>
                  <a:srgbClr val="33F594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i</a:t>
            </a:r>
            <a:r>
              <a:t>)</a:t>
            </a:r>
          </a:p>
        </p:txBody>
      </p:sp>
      <p:sp>
        <p:nvSpPr>
          <p:cNvPr id="226" name="∑all j  P( D | 𝜃j ) P(𝜃j)"/>
          <p:cNvSpPr txBox="1"/>
          <p:nvPr/>
        </p:nvSpPr>
        <p:spPr>
          <a:xfrm>
            <a:off x="5127659" y="3511663"/>
            <a:ext cx="4011025" cy="78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4300"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rPr>
              <a:t>∑</a:t>
            </a:r>
            <a:r>
              <a:rPr baseline="-5999">
                <a:solidFill>
                  <a:srgbClr val="FDFEFE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all j</a:t>
            </a:r>
            <a:r>
              <a:rPr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rPr>
              <a:t>  </a:t>
            </a:r>
            <a:r>
              <a:t>P( </a:t>
            </a:r>
            <a:r>
              <a:rPr>
                <a:solidFill>
                  <a:srgbClr val="FBE5D6"/>
                </a:solidFill>
              </a:rPr>
              <a:t>D</a:t>
            </a:r>
            <a:r>
              <a:t> | </a:t>
            </a:r>
            <a:r>
              <a:rPr>
                <a:solidFill>
                  <a:srgbClr val="FDFEFD"/>
                </a:solidFill>
              </a:rPr>
              <a:t>𝜃</a:t>
            </a:r>
            <a:r>
              <a:rPr baseline="-5999">
                <a:solidFill>
                  <a:srgbClr val="FDFEFD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j</a:t>
            </a:r>
            <a:r>
              <a:rPr>
                <a:solidFill>
                  <a:srgbClr val="FDFEFD"/>
                </a:solidFill>
              </a:rPr>
              <a:t> </a:t>
            </a:r>
            <a:r>
              <a:t>) P(</a:t>
            </a:r>
            <a:r>
              <a:rPr>
                <a:solidFill>
                  <a:srgbClr val="F7FCF8"/>
                </a:solidFill>
              </a:rPr>
              <a:t>𝜃</a:t>
            </a:r>
            <a:r>
              <a:rPr baseline="-5999">
                <a:solidFill>
                  <a:srgbClr val="F7FCF8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j</a:t>
            </a:r>
            <a:r>
              <a:t>)</a:t>
            </a:r>
          </a:p>
        </p:txBody>
      </p:sp>
      <p:sp>
        <p:nvSpPr>
          <p:cNvPr id="227" name="Likelihood"/>
          <p:cNvSpPr txBox="1"/>
          <p:nvPr/>
        </p:nvSpPr>
        <p:spPr>
          <a:xfrm>
            <a:off x="5375412" y="2036219"/>
            <a:ext cx="212697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BE5D6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Likelihood </a:t>
            </a:r>
          </a:p>
        </p:txBody>
      </p:sp>
      <p:sp>
        <p:nvSpPr>
          <p:cNvPr id="228" name="Prior"/>
          <p:cNvSpPr txBox="1"/>
          <p:nvPr/>
        </p:nvSpPr>
        <p:spPr>
          <a:xfrm>
            <a:off x="7171635" y="2036219"/>
            <a:ext cx="212697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33F594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Prior </a:t>
            </a:r>
          </a:p>
        </p:txBody>
      </p:sp>
      <p:sp>
        <p:nvSpPr>
          <p:cNvPr id="229" name="Normalising Constant"/>
          <p:cNvSpPr txBox="1"/>
          <p:nvPr/>
        </p:nvSpPr>
        <p:spPr>
          <a:xfrm>
            <a:off x="4952361" y="4424126"/>
            <a:ext cx="43616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Normalising Constant </a:t>
            </a:r>
          </a:p>
        </p:txBody>
      </p:sp>
      <p:sp>
        <p:nvSpPr>
          <p:cNvPr id="230" name="Line"/>
          <p:cNvSpPr/>
          <p:nvPr/>
        </p:nvSpPr>
        <p:spPr>
          <a:xfrm>
            <a:off x="5127659" y="3429000"/>
            <a:ext cx="4011025" cy="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Posterior"/>
          <p:cNvSpPr txBox="1"/>
          <p:nvPr/>
        </p:nvSpPr>
        <p:spPr>
          <a:xfrm>
            <a:off x="1314610" y="2036219"/>
            <a:ext cx="436162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Posterior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234" name="r1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235" name="Rectangle 7"/>
          <p:cNvSpPr/>
          <p:nvPr/>
        </p:nvSpPr>
        <p:spPr>
          <a:xfrm>
            <a:off x="2215136" y="3579582"/>
            <a:ext cx="500383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238" name="r1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239" name="r2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240" name="r2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</a:p>
        </p:txBody>
      </p:sp>
      <p:sp>
        <p:nvSpPr>
          <p:cNvPr id="241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242" name="Rectangle 7"/>
          <p:cNvSpPr/>
          <p:nvPr/>
        </p:nvSpPr>
        <p:spPr>
          <a:xfrm>
            <a:off x="2255466" y="3579582"/>
            <a:ext cx="1249482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3" name="Rectangle"/>
          <p:cNvSpPr/>
          <p:nvPr/>
        </p:nvSpPr>
        <p:spPr>
          <a:xfrm>
            <a:off x="1931379" y="2670775"/>
            <a:ext cx="2998046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246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247" name="r2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248" name="r1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(1)</a:t>
            </a:r>
          </a:p>
        </p:txBody>
      </p:sp>
      <p:sp>
        <p:nvSpPr>
          <p:cNvPr id="249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250" name="Change point: Restart the calculation"/>
          <p:cNvSpPr txBox="1"/>
          <p:nvPr/>
        </p:nvSpPr>
        <p:spPr>
          <a:xfrm>
            <a:off x="3808097" y="2812087"/>
            <a:ext cx="475692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Change point: Restart the calculation</a:t>
            </a:r>
          </a:p>
        </p:txBody>
      </p:sp>
      <p:sp>
        <p:nvSpPr>
          <p:cNvPr id="251" name="Rectangle 7"/>
          <p:cNvSpPr/>
          <p:nvPr/>
        </p:nvSpPr>
        <p:spPr>
          <a:xfrm>
            <a:off x="3003791" y="3579582"/>
            <a:ext cx="501158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Rectangle"/>
          <p:cNvSpPr/>
          <p:nvPr/>
        </p:nvSpPr>
        <p:spPr>
          <a:xfrm>
            <a:off x="1925022" y="2071241"/>
            <a:ext cx="1910371" cy="62806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253" name="Rectangle"/>
          <p:cNvSpPr/>
          <p:nvPr/>
        </p:nvSpPr>
        <p:spPr>
          <a:xfrm>
            <a:off x="1092432" y="2670775"/>
            <a:ext cx="1910371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256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257" name="r1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258" name="r2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</a:p>
        </p:txBody>
      </p:sp>
      <p:sp>
        <p:nvSpPr>
          <p:cNvPr id="259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260" name="No change point: Keep calculating the mean, variance"/>
          <p:cNvSpPr txBox="1"/>
          <p:nvPr/>
        </p:nvSpPr>
        <p:spPr>
          <a:xfrm>
            <a:off x="3717540" y="2212554"/>
            <a:ext cx="475692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No change point: Keep calculating the mean, variance</a:t>
            </a:r>
          </a:p>
        </p:txBody>
      </p:sp>
      <p:sp>
        <p:nvSpPr>
          <p:cNvPr id="261" name="Rectangle 7"/>
          <p:cNvSpPr/>
          <p:nvPr/>
        </p:nvSpPr>
        <p:spPr>
          <a:xfrm>
            <a:off x="2215136" y="3579582"/>
            <a:ext cx="1289813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Rectangle"/>
          <p:cNvSpPr/>
          <p:nvPr/>
        </p:nvSpPr>
        <p:spPr>
          <a:xfrm>
            <a:off x="2088673" y="2670775"/>
            <a:ext cx="1910371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265" name="r1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266" name="r2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267" name="r2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</a:p>
        </p:txBody>
      </p:sp>
      <p:sp>
        <p:nvSpPr>
          <p:cNvPr id="268" name="r3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269" name="r3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270" name="r3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271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272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273" name="Rectangle 7"/>
          <p:cNvSpPr/>
          <p:nvPr/>
        </p:nvSpPr>
        <p:spPr>
          <a:xfrm>
            <a:off x="2162678" y="3513176"/>
            <a:ext cx="2183384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Rectangle"/>
          <p:cNvSpPr/>
          <p:nvPr/>
        </p:nvSpPr>
        <p:spPr>
          <a:xfrm>
            <a:off x="6254335" y="2670775"/>
            <a:ext cx="2530397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275" name="Rectangle"/>
          <p:cNvSpPr/>
          <p:nvPr/>
        </p:nvSpPr>
        <p:spPr>
          <a:xfrm>
            <a:off x="6024278" y="1441953"/>
            <a:ext cx="2530397" cy="62806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276" name="Rectangle"/>
          <p:cNvSpPr/>
          <p:nvPr/>
        </p:nvSpPr>
        <p:spPr>
          <a:xfrm>
            <a:off x="1954936" y="2155976"/>
            <a:ext cx="2912123" cy="1108238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279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280" name="r1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281" name="r1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(1)</a:t>
            </a:r>
          </a:p>
        </p:txBody>
      </p:sp>
      <p:sp>
        <p:nvSpPr>
          <p:cNvPr id="282" name="r2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283" name="r2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</a:p>
        </p:txBody>
      </p:sp>
      <p:sp>
        <p:nvSpPr>
          <p:cNvPr id="284" name="r3(0)"/>
          <p:cNvSpPr/>
          <p:nvPr/>
        </p:nvSpPr>
        <p:spPr>
          <a:xfrm>
            <a:off x="4613028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285" name="r3(1)"/>
          <p:cNvSpPr/>
          <p:nvPr/>
        </p:nvSpPr>
        <p:spPr>
          <a:xfrm>
            <a:off x="4613028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286" name="r2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(2)</a:t>
            </a:r>
          </a:p>
        </p:txBody>
      </p:sp>
      <p:sp>
        <p:nvSpPr>
          <p:cNvPr id="287" name="r3(2)"/>
          <p:cNvSpPr/>
          <p:nvPr/>
        </p:nvSpPr>
        <p:spPr>
          <a:xfrm>
            <a:off x="4613028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288" name="r3(3)"/>
          <p:cNvSpPr/>
          <p:nvPr/>
        </p:nvSpPr>
        <p:spPr>
          <a:xfrm>
            <a:off x="4613028" y="1079982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(3)</a:t>
            </a:r>
          </a:p>
        </p:txBody>
      </p:sp>
      <p:sp>
        <p:nvSpPr>
          <p:cNvPr id="289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290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291" name="x4"/>
          <p:cNvSpPr/>
          <p:nvPr/>
        </p:nvSpPr>
        <p:spPr>
          <a:xfrm>
            <a:off x="4653910" y="3732465"/>
            <a:ext cx="376168" cy="376167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294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295" name="r1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296" name="r1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(1)</a:t>
            </a:r>
          </a:p>
        </p:txBody>
      </p:sp>
      <p:sp>
        <p:nvSpPr>
          <p:cNvPr id="297" name="r2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298" name="r3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299" name="r2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(2)</a:t>
            </a:r>
          </a:p>
        </p:txBody>
      </p:sp>
      <p:sp>
        <p:nvSpPr>
          <p:cNvPr id="300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01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302" name="Rectangle 7"/>
          <p:cNvSpPr/>
          <p:nvPr/>
        </p:nvSpPr>
        <p:spPr>
          <a:xfrm>
            <a:off x="3056249" y="3513176"/>
            <a:ext cx="1289813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3" name="Rectangle"/>
          <p:cNvSpPr/>
          <p:nvPr/>
        </p:nvSpPr>
        <p:spPr>
          <a:xfrm>
            <a:off x="2088673" y="2670775"/>
            <a:ext cx="2530397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04" name="Rectangle"/>
          <p:cNvSpPr/>
          <p:nvPr/>
        </p:nvSpPr>
        <p:spPr>
          <a:xfrm>
            <a:off x="3762919" y="1471708"/>
            <a:ext cx="2530396" cy="62806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05" name="Rectangle"/>
          <p:cNvSpPr/>
          <p:nvPr/>
        </p:nvSpPr>
        <p:spPr>
          <a:xfrm>
            <a:off x="1264064" y="2158594"/>
            <a:ext cx="2530397" cy="62806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08" name="r1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309" name="r1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310" name="r2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</a:p>
        </p:txBody>
      </p:sp>
      <p:sp>
        <p:nvSpPr>
          <p:cNvPr id="311" name="r2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312" name="r2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</a:p>
        </p:txBody>
      </p:sp>
      <p:sp>
        <p:nvSpPr>
          <p:cNvPr id="313" name="r3(0)"/>
          <p:cNvSpPr/>
          <p:nvPr/>
        </p:nvSpPr>
        <p:spPr>
          <a:xfrm>
            <a:off x="4613028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314" name="r3(1)"/>
          <p:cNvSpPr/>
          <p:nvPr/>
        </p:nvSpPr>
        <p:spPr>
          <a:xfrm>
            <a:off x="4613028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315" name="r3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316" name="r3(2)"/>
          <p:cNvSpPr/>
          <p:nvPr/>
        </p:nvSpPr>
        <p:spPr>
          <a:xfrm>
            <a:off x="4613028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317" name="r4(3)"/>
          <p:cNvSpPr/>
          <p:nvPr/>
        </p:nvSpPr>
        <p:spPr>
          <a:xfrm>
            <a:off x="4613028" y="1079982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4</a:t>
            </a:r>
            <a:r>
              <a:rPr baseline="31999"/>
              <a:t>(3)</a:t>
            </a:r>
          </a:p>
        </p:txBody>
      </p:sp>
      <p:sp>
        <p:nvSpPr>
          <p:cNvPr id="318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19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320" name="x4"/>
          <p:cNvSpPr/>
          <p:nvPr/>
        </p:nvSpPr>
        <p:spPr>
          <a:xfrm>
            <a:off x="4653910" y="3732465"/>
            <a:ext cx="376168" cy="376167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321" name="Rectangle"/>
          <p:cNvSpPr/>
          <p:nvPr/>
        </p:nvSpPr>
        <p:spPr>
          <a:xfrm>
            <a:off x="2899489" y="2701076"/>
            <a:ext cx="2530397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22" name="Rectangle"/>
          <p:cNvSpPr/>
          <p:nvPr/>
        </p:nvSpPr>
        <p:spPr>
          <a:xfrm>
            <a:off x="3026489" y="2828076"/>
            <a:ext cx="2530397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23" name="Rectangle"/>
          <p:cNvSpPr/>
          <p:nvPr/>
        </p:nvSpPr>
        <p:spPr>
          <a:xfrm>
            <a:off x="3748042" y="2102215"/>
            <a:ext cx="2530396" cy="62806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24" name="Rectangle"/>
          <p:cNvSpPr/>
          <p:nvPr/>
        </p:nvSpPr>
        <p:spPr>
          <a:xfrm>
            <a:off x="4491910" y="1614000"/>
            <a:ext cx="2530397" cy="62806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25" name="Rectangle 7"/>
          <p:cNvSpPr/>
          <p:nvPr/>
        </p:nvSpPr>
        <p:spPr>
          <a:xfrm>
            <a:off x="2222574" y="3521469"/>
            <a:ext cx="2883667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x0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0</a:t>
            </a:r>
          </a:p>
        </p:txBody>
      </p:sp>
      <p:sp>
        <p:nvSpPr>
          <p:cNvPr id="328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329" name="r2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330" name="r1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(1)</a:t>
            </a:r>
          </a:p>
        </p:txBody>
      </p:sp>
      <p:sp>
        <p:nvSpPr>
          <p:cNvPr id="331" name="r2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332" name="r3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333" name="r3(0)"/>
          <p:cNvSpPr/>
          <p:nvPr/>
        </p:nvSpPr>
        <p:spPr>
          <a:xfrm>
            <a:off x="4613028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334" name="r3(1)"/>
          <p:cNvSpPr/>
          <p:nvPr/>
        </p:nvSpPr>
        <p:spPr>
          <a:xfrm>
            <a:off x="4613028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335" name="r2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(2)</a:t>
            </a:r>
          </a:p>
        </p:txBody>
      </p:sp>
      <p:sp>
        <p:nvSpPr>
          <p:cNvPr id="336" name="r4(2)"/>
          <p:cNvSpPr/>
          <p:nvPr/>
        </p:nvSpPr>
        <p:spPr>
          <a:xfrm>
            <a:off x="4613028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4</a:t>
            </a:r>
            <a:r>
              <a:rPr baseline="31999"/>
              <a:t>(2)</a:t>
            </a:r>
          </a:p>
        </p:txBody>
      </p:sp>
      <p:sp>
        <p:nvSpPr>
          <p:cNvPr id="337" name="r3(3)"/>
          <p:cNvSpPr/>
          <p:nvPr/>
        </p:nvSpPr>
        <p:spPr>
          <a:xfrm>
            <a:off x="4613028" y="1079982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(3)</a:t>
            </a:r>
          </a:p>
        </p:txBody>
      </p:sp>
      <p:sp>
        <p:nvSpPr>
          <p:cNvPr id="338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39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340" name="x4"/>
          <p:cNvSpPr/>
          <p:nvPr/>
        </p:nvSpPr>
        <p:spPr>
          <a:xfrm>
            <a:off x="4653910" y="3732465"/>
            <a:ext cx="376168" cy="376167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341" name="Rectangle"/>
          <p:cNvSpPr/>
          <p:nvPr/>
        </p:nvSpPr>
        <p:spPr>
          <a:xfrm>
            <a:off x="6648585" y="2331187"/>
            <a:ext cx="2530397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42" name="Rectangle"/>
          <p:cNvSpPr/>
          <p:nvPr/>
        </p:nvSpPr>
        <p:spPr>
          <a:xfrm>
            <a:off x="4491910" y="2147303"/>
            <a:ext cx="2530397" cy="11619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43" name="Rectangle"/>
          <p:cNvSpPr/>
          <p:nvPr/>
        </p:nvSpPr>
        <p:spPr>
          <a:xfrm>
            <a:off x="1074058" y="2071241"/>
            <a:ext cx="2530396" cy="62806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44" name="Rectangle"/>
          <p:cNvSpPr/>
          <p:nvPr/>
        </p:nvSpPr>
        <p:spPr>
          <a:xfrm>
            <a:off x="4060466" y="905956"/>
            <a:ext cx="2530397" cy="62806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45" name="Rectangle 7"/>
          <p:cNvSpPr/>
          <p:nvPr/>
        </p:nvSpPr>
        <p:spPr>
          <a:xfrm>
            <a:off x="2990122" y="3521469"/>
            <a:ext cx="2116118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6" name="Rectangle"/>
          <p:cNvSpPr/>
          <p:nvPr/>
        </p:nvSpPr>
        <p:spPr>
          <a:xfrm>
            <a:off x="1989172" y="1528760"/>
            <a:ext cx="2530396" cy="62806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47" name="Rectangle"/>
          <p:cNvSpPr/>
          <p:nvPr/>
        </p:nvSpPr>
        <p:spPr>
          <a:xfrm>
            <a:off x="3666759" y="2716671"/>
            <a:ext cx="2530396" cy="536273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48" name="Rectangle"/>
          <p:cNvSpPr/>
          <p:nvPr/>
        </p:nvSpPr>
        <p:spPr>
          <a:xfrm>
            <a:off x="4618910" y="2274303"/>
            <a:ext cx="2530397" cy="11619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49" name="Rectangle"/>
          <p:cNvSpPr/>
          <p:nvPr/>
        </p:nvSpPr>
        <p:spPr>
          <a:xfrm>
            <a:off x="505006" y="2681203"/>
            <a:ext cx="2336976" cy="62806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2592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125" name="Developing the Bayesian muscle to solve a wide range of problems"/>
          <p:cNvSpPr txBox="1"/>
          <p:nvPr/>
        </p:nvSpPr>
        <p:spPr>
          <a:xfrm>
            <a:off x="1124607" y="2162502"/>
            <a:ext cx="9059917" cy="281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3" indent="0">
              <a:defRPr sz="5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Developing the Bayesian muscle to solve a wide range of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52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353" name="r1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354" name="r1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(1)</a:t>
            </a:r>
          </a:p>
        </p:txBody>
      </p:sp>
      <p:sp>
        <p:nvSpPr>
          <p:cNvPr id="355" name="r3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356" name="r3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357" name="r3(0)"/>
          <p:cNvSpPr/>
          <p:nvPr/>
        </p:nvSpPr>
        <p:spPr>
          <a:xfrm>
            <a:off x="4613028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358" name="r3(1)"/>
          <p:cNvSpPr/>
          <p:nvPr/>
        </p:nvSpPr>
        <p:spPr>
          <a:xfrm>
            <a:off x="4613028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359" name="r3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360" name="r3(2)"/>
          <p:cNvSpPr/>
          <p:nvPr/>
        </p:nvSpPr>
        <p:spPr>
          <a:xfrm>
            <a:off x="4613028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361" name="r3(3)"/>
          <p:cNvSpPr/>
          <p:nvPr/>
        </p:nvSpPr>
        <p:spPr>
          <a:xfrm>
            <a:off x="4613028" y="1079982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(3)</a:t>
            </a:r>
          </a:p>
        </p:txBody>
      </p:sp>
      <p:sp>
        <p:nvSpPr>
          <p:cNvPr id="362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63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364" name="x4"/>
          <p:cNvSpPr/>
          <p:nvPr/>
        </p:nvSpPr>
        <p:spPr>
          <a:xfrm>
            <a:off x="4653910" y="3732465"/>
            <a:ext cx="376168" cy="376167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365" name="Rectangle"/>
          <p:cNvSpPr/>
          <p:nvPr/>
        </p:nvSpPr>
        <p:spPr>
          <a:xfrm>
            <a:off x="6648585" y="2331187"/>
            <a:ext cx="2530397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66" name="Rectangle"/>
          <p:cNvSpPr/>
          <p:nvPr/>
        </p:nvSpPr>
        <p:spPr>
          <a:xfrm>
            <a:off x="4491910" y="733198"/>
            <a:ext cx="2530397" cy="3824043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67" name="Rectangle"/>
          <p:cNvSpPr/>
          <p:nvPr/>
        </p:nvSpPr>
        <p:spPr>
          <a:xfrm>
            <a:off x="1074058" y="2071241"/>
            <a:ext cx="2415628" cy="1147957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68" name="x1:t"/>
          <p:cNvSpPr txBox="1"/>
          <p:nvPr/>
        </p:nvSpPr>
        <p:spPr>
          <a:xfrm>
            <a:off x="3004629" y="4476638"/>
            <a:ext cx="48505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</a:p>
        </p:txBody>
      </p:sp>
      <p:sp>
        <p:nvSpPr>
          <p:cNvPr id="369" name="Rectangle 7"/>
          <p:cNvSpPr/>
          <p:nvPr/>
        </p:nvSpPr>
        <p:spPr>
          <a:xfrm>
            <a:off x="2196310" y="3521469"/>
            <a:ext cx="2116118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72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373" name="r1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374" name="r1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(1)</a:t>
            </a:r>
          </a:p>
        </p:txBody>
      </p:sp>
      <p:sp>
        <p:nvSpPr>
          <p:cNvPr id="375" name="r3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376" name="r3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377" name="r3(0)"/>
          <p:cNvSpPr/>
          <p:nvPr/>
        </p:nvSpPr>
        <p:spPr>
          <a:xfrm>
            <a:off x="4613028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378" name="r3(1)"/>
          <p:cNvSpPr/>
          <p:nvPr/>
        </p:nvSpPr>
        <p:spPr>
          <a:xfrm>
            <a:off x="4613028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379" name="r3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380" name="r3(2)"/>
          <p:cNvSpPr/>
          <p:nvPr/>
        </p:nvSpPr>
        <p:spPr>
          <a:xfrm>
            <a:off x="4613028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381" name="r3(3)"/>
          <p:cNvSpPr/>
          <p:nvPr/>
        </p:nvSpPr>
        <p:spPr>
          <a:xfrm>
            <a:off x="4613028" y="1079982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(3)</a:t>
            </a:r>
          </a:p>
        </p:txBody>
      </p:sp>
      <p:sp>
        <p:nvSpPr>
          <p:cNvPr id="382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83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384" name="x4"/>
          <p:cNvSpPr/>
          <p:nvPr/>
        </p:nvSpPr>
        <p:spPr>
          <a:xfrm>
            <a:off x="4653910" y="3732465"/>
            <a:ext cx="376168" cy="376167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385" name="Rectangle"/>
          <p:cNvSpPr/>
          <p:nvPr/>
        </p:nvSpPr>
        <p:spPr>
          <a:xfrm>
            <a:off x="6648585" y="2331187"/>
            <a:ext cx="2530397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86" name="Rectangle"/>
          <p:cNvSpPr/>
          <p:nvPr/>
        </p:nvSpPr>
        <p:spPr>
          <a:xfrm>
            <a:off x="4491910" y="733198"/>
            <a:ext cx="2530397" cy="3824043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87" name="Rectangle"/>
          <p:cNvSpPr/>
          <p:nvPr/>
        </p:nvSpPr>
        <p:spPr>
          <a:xfrm>
            <a:off x="1074058" y="2071241"/>
            <a:ext cx="2415628" cy="1147957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88" name="Discrete posterior distribution of run length…"/>
          <p:cNvSpPr txBox="1"/>
          <p:nvPr/>
        </p:nvSpPr>
        <p:spPr>
          <a:xfrm>
            <a:off x="4789428" y="1204845"/>
            <a:ext cx="6957404" cy="355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Discrete posterior distribution of run length</a:t>
            </a: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r</a:t>
            </a:r>
            <a:r>
              <a:rPr baseline="-5999"/>
              <a:t>t  </a:t>
            </a:r>
            <a:r>
              <a:t>|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  = p( r</a:t>
            </a:r>
            <a:r>
              <a:rPr baseline="-5999"/>
              <a:t>t 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 / p(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</a:t>
            </a: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r</a:t>
            </a:r>
            <a:r>
              <a:rPr baseline="-5999"/>
              <a:t>t 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 = </a:t>
            </a:r>
            <a:r>
              <a:rPr sz="2600">
                <a:solidFill>
                  <a:srgbClr val="FFFFFF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rPr>
              <a:t>∑</a:t>
            </a:r>
            <a:r>
              <a:rPr>
                <a:solidFill>
                  <a:srgbClr val="FFFFFF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rPr>
              <a:t> </a:t>
            </a:r>
            <a:r>
              <a:rPr>
                <a:solidFill>
                  <a:srgbClr val="FFFFFF"/>
                </a:solidFill>
              </a:rPr>
              <a:t> p( x</a:t>
            </a:r>
            <a:r>
              <a:rPr baseline="-5999">
                <a:solidFill>
                  <a:srgbClr val="FFFFFF"/>
                </a:solidFill>
              </a:rPr>
              <a:t>t  </a:t>
            </a:r>
            <a:r>
              <a:rPr>
                <a:solidFill>
                  <a:srgbClr val="FFFFFF"/>
                </a:solidFill>
              </a:rPr>
              <a:t>| r</a:t>
            </a:r>
            <a:r>
              <a:rPr baseline="-5999">
                <a:solidFill>
                  <a:srgbClr val="FFFFFF"/>
                </a:solidFill>
              </a:rPr>
              <a:t>t,  </a:t>
            </a:r>
            <a:r>
              <a: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>
                <a:solidFill>
                  <a:srgbClr val="FFFFFF"/>
                </a:solidFill>
              </a:rPr>
              <a:t>1:t-1</a:t>
            </a:r>
            <a:r>
              <a:rPr>
                <a:solidFill>
                  <a:srgbClr val="FFFFFF"/>
                </a:solidFill>
              </a:rPr>
              <a:t>)  p( r</a:t>
            </a:r>
            <a:r>
              <a:rPr baseline="-5999">
                <a:solidFill>
                  <a:srgbClr val="FFFFFF"/>
                </a:solidFill>
              </a:rPr>
              <a:t>t  </a:t>
            </a:r>
            <a:r>
              <a:rPr>
                <a:solidFill>
                  <a:srgbClr val="FFFFFF"/>
                </a:solidFill>
              </a:rPr>
              <a:t>| r</a:t>
            </a:r>
            <a:r>
              <a:rPr baseline="-5999">
                <a:solidFill>
                  <a:srgbClr val="FFFFFF"/>
                </a:solidFill>
              </a:rPr>
              <a:t>t-1 </a:t>
            </a:r>
            <a:r>
              <a:rPr>
                <a:solidFill>
                  <a:srgbClr val="FFFFFF"/>
                </a:solidFill>
              </a:rPr>
              <a:t>)</a:t>
            </a:r>
            <a:r>
              <a:t> p( r</a:t>
            </a:r>
            <a:r>
              <a:rPr baseline="-5999"/>
              <a:t>t -1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1:t-1 </a:t>
            </a:r>
            <a:r>
              <a:t>) </a:t>
            </a:r>
            <a:r>
              <a:t> </a:t>
            </a:r>
          </a:p>
          <a:p>
            <a: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      </a:t>
            </a:r>
          </a:p>
        </p:txBody>
      </p:sp>
      <p:sp>
        <p:nvSpPr>
          <p:cNvPr id="389" name="rt -1"/>
          <p:cNvSpPr txBox="1"/>
          <p:nvPr/>
        </p:nvSpPr>
        <p:spPr>
          <a:xfrm>
            <a:off x="6742054" y="3947584"/>
            <a:ext cx="3408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t -1</a:t>
            </a:r>
          </a:p>
        </p:txBody>
      </p:sp>
      <p:sp>
        <p:nvSpPr>
          <p:cNvPr id="390" name="x1:t"/>
          <p:cNvSpPr txBox="1"/>
          <p:nvPr/>
        </p:nvSpPr>
        <p:spPr>
          <a:xfrm>
            <a:off x="3004629" y="4476638"/>
            <a:ext cx="48505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</a:p>
        </p:txBody>
      </p:sp>
      <p:sp>
        <p:nvSpPr>
          <p:cNvPr id="391" name="Rectangle 7"/>
          <p:cNvSpPr/>
          <p:nvPr/>
        </p:nvSpPr>
        <p:spPr>
          <a:xfrm>
            <a:off x="2196310" y="3521469"/>
            <a:ext cx="2116118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94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395" name="r1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396" name="r1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(1)</a:t>
            </a:r>
          </a:p>
        </p:txBody>
      </p:sp>
      <p:sp>
        <p:nvSpPr>
          <p:cNvPr id="397" name="r3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398" name="r3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399" name="r3(0)"/>
          <p:cNvSpPr/>
          <p:nvPr/>
        </p:nvSpPr>
        <p:spPr>
          <a:xfrm>
            <a:off x="4613028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400" name="r3(1)"/>
          <p:cNvSpPr/>
          <p:nvPr/>
        </p:nvSpPr>
        <p:spPr>
          <a:xfrm>
            <a:off x="4613028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401" name="r3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402" name="r3(2)"/>
          <p:cNvSpPr/>
          <p:nvPr/>
        </p:nvSpPr>
        <p:spPr>
          <a:xfrm>
            <a:off x="4613028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403" name="r3(3)"/>
          <p:cNvSpPr/>
          <p:nvPr/>
        </p:nvSpPr>
        <p:spPr>
          <a:xfrm>
            <a:off x="4613028" y="1079982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(3)</a:t>
            </a:r>
          </a:p>
        </p:txBody>
      </p:sp>
      <p:sp>
        <p:nvSpPr>
          <p:cNvPr id="404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05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06" name="x4"/>
          <p:cNvSpPr/>
          <p:nvPr/>
        </p:nvSpPr>
        <p:spPr>
          <a:xfrm>
            <a:off x="4653910" y="3732465"/>
            <a:ext cx="376168" cy="376167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407" name="Rectangle"/>
          <p:cNvSpPr/>
          <p:nvPr/>
        </p:nvSpPr>
        <p:spPr>
          <a:xfrm>
            <a:off x="6648585" y="2331187"/>
            <a:ext cx="2530397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08" name="Rectangle"/>
          <p:cNvSpPr/>
          <p:nvPr/>
        </p:nvSpPr>
        <p:spPr>
          <a:xfrm>
            <a:off x="4491910" y="733198"/>
            <a:ext cx="2530397" cy="3824043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09" name="Rectangle"/>
          <p:cNvSpPr/>
          <p:nvPr/>
        </p:nvSpPr>
        <p:spPr>
          <a:xfrm>
            <a:off x="1074058" y="2071241"/>
            <a:ext cx="3483369" cy="1147957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10" name="Discrete posterior distribution of run length…"/>
          <p:cNvSpPr txBox="1"/>
          <p:nvPr/>
        </p:nvSpPr>
        <p:spPr>
          <a:xfrm>
            <a:off x="4789428" y="1204845"/>
            <a:ext cx="6957404" cy="355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Discrete posterior distribution of run length</a:t>
            </a: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r</a:t>
            </a:r>
            <a:r>
              <a:rPr baseline="-5999"/>
              <a:t>t  </a:t>
            </a:r>
            <a:r>
              <a:t>|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  = p( r</a:t>
            </a:r>
            <a:r>
              <a:rPr baseline="-5999"/>
              <a:t>t 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 / p(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</a:t>
            </a: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r</a:t>
            </a:r>
            <a:r>
              <a:rPr baseline="-5999"/>
              <a:t>3</a:t>
            </a:r>
            <a:r>
              <a:rPr baseline="31999"/>
              <a:t>(2)</a:t>
            </a:r>
            <a:r>
              <a:rPr baseline="-5999"/>
              <a:t>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1:3 </a:t>
            </a:r>
            <a:r>
              <a:t>) = </a:t>
            </a:r>
            <a:r>
              <a:rPr sz="2600">
                <a:solidFill>
                  <a:srgbClr val="FFFFFF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rPr>
              <a:t>∑</a:t>
            </a:r>
            <a:r>
              <a:rPr>
                <a:solidFill>
                  <a:srgbClr val="FFFFFF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rPr>
              <a:t> </a:t>
            </a:r>
            <a:r>
              <a:rPr>
                <a:solidFill>
                  <a:srgbClr val="FFFFFF"/>
                </a:solidFill>
              </a:rPr>
              <a:t> p( x</a:t>
            </a:r>
            <a:r>
              <a:rPr baseline="-5999">
                <a:solidFill>
                  <a:srgbClr val="FFFFFF"/>
                </a:solidFill>
              </a:rPr>
              <a:t>3  </a:t>
            </a:r>
            <a:r>
              <a:rPr>
                <a:solidFill>
                  <a:srgbClr val="FFFFFF"/>
                </a:solidFill>
              </a:rPr>
              <a:t>| r</a:t>
            </a:r>
            <a:r>
              <a:rPr baseline="-5999">
                <a:solidFill>
                  <a:srgbClr val="FFFFFF"/>
                </a:solidFill>
              </a:rPr>
              <a:t>t,  </a:t>
            </a:r>
            <a:r>
              <a: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>
                <a:solidFill>
                  <a:srgbClr val="FFFFFF"/>
                </a:solidFill>
              </a:rPr>
              <a:t>1:2</a:t>
            </a:r>
            <a:r>
              <a:rPr>
                <a:solidFill>
                  <a:srgbClr val="FFFFFF"/>
                </a:solidFill>
              </a:rPr>
              <a:t>)  p( </a:t>
            </a: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  <a:r>
              <a:rPr baseline="-5999"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| </a:t>
            </a:r>
            <a:r>
              <a:t>r</a:t>
            </a:r>
            <a:r>
              <a:rPr baseline="-5999"/>
              <a:t>2</a:t>
            </a:r>
            <a:r>
              <a:rPr baseline="31999"/>
              <a:t>(j)</a:t>
            </a:r>
            <a:r>
              <a:rPr>
                <a:solidFill>
                  <a:srgbClr val="FFFFFF"/>
                </a:solidFill>
              </a:rPr>
              <a:t>)</a:t>
            </a:r>
            <a:r>
              <a:t> p( r</a:t>
            </a:r>
            <a:r>
              <a:rPr baseline="-5999"/>
              <a:t>t -1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1:t-1 </a:t>
            </a:r>
            <a:r>
              <a:t>) </a:t>
            </a:r>
            <a:r>
              <a:t> </a:t>
            </a:r>
          </a:p>
          <a:p>
            <a: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      </a:t>
            </a:r>
          </a:p>
        </p:txBody>
      </p:sp>
      <p:sp>
        <p:nvSpPr>
          <p:cNvPr id="411" name="r2"/>
          <p:cNvSpPr txBox="1"/>
          <p:nvPr/>
        </p:nvSpPr>
        <p:spPr>
          <a:xfrm>
            <a:off x="6797942" y="3947584"/>
            <a:ext cx="2290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</a:p>
        </p:txBody>
      </p:sp>
      <p:sp>
        <p:nvSpPr>
          <p:cNvPr id="412" name="x1:2"/>
          <p:cNvSpPr txBox="1"/>
          <p:nvPr/>
        </p:nvSpPr>
        <p:spPr>
          <a:xfrm>
            <a:off x="2638889" y="4498954"/>
            <a:ext cx="52298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1:2 </a:t>
            </a:r>
          </a:p>
        </p:txBody>
      </p:sp>
      <p:sp>
        <p:nvSpPr>
          <p:cNvPr id="413" name="Rectangle 7"/>
          <p:cNvSpPr/>
          <p:nvPr/>
        </p:nvSpPr>
        <p:spPr>
          <a:xfrm>
            <a:off x="2196310" y="3521469"/>
            <a:ext cx="1408144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4" name="p( x3  | r3(2),  x1:2)"/>
          <p:cNvSpPr txBox="1"/>
          <p:nvPr/>
        </p:nvSpPr>
        <p:spPr>
          <a:xfrm>
            <a:off x="3710391" y="4722114"/>
            <a:ext cx="17734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solidFill>
                  <a:srgbClr val="FFFFFF"/>
                </a:solidFill>
              </a:rPr>
              <a:t>p( x</a:t>
            </a:r>
            <a:r>
              <a:rPr baseline="-5999">
                <a:solidFill>
                  <a:srgbClr val="FFFFFF"/>
                </a:solidFill>
              </a:rPr>
              <a:t>3  </a:t>
            </a:r>
            <a:r>
              <a:rPr>
                <a:solidFill>
                  <a:srgbClr val="FFFFFF"/>
                </a:solidFill>
              </a:rPr>
              <a:t>| </a:t>
            </a: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  <a:r>
              <a:rPr baseline="-5999">
                <a:solidFill>
                  <a:srgbClr val="FFFFFF"/>
                </a:solidFill>
              </a:rPr>
              <a:t>,  </a:t>
            </a:r>
            <a:r>
              <a: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>
                <a:solidFill>
                  <a:srgbClr val="FFFFFF"/>
                </a:solidFill>
              </a:rPr>
              <a:t>1:2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17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418" name="r2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419" name="r2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</a:p>
        </p:txBody>
      </p:sp>
      <p:sp>
        <p:nvSpPr>
          <p:cNvPr id="420" name="r3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421" name="r3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422" name="r3(0)"/>
          <p:cNvSpPr/>
          <p:nvPr/>
        </p:nvSpPr>
        <p:spPr>
          <a:xfrm>
            <a:off x="4613028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423" name="r3(1)"/>
          <p:cNvSpPr/>
          <p:nvPr/>
        </p:nvSpPr>
        <p:spPr>
          <a:xfrm>
            <a:off x="4613028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424" name="r3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425" name="r3(2)"/>
          <p:cNvSpPr/>
          <p:nvPr/>
        </p:nvSpPr>
        <p:spPr>
          <a:xfrm>
            <a:off x="4613028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426" name="r3(3)"/>
          <p:cNvSpPr/>
          <p:nvPr/>
        </p:nvSpPr>
        <p:spPr>
          <a:xfrm>
            <a:off x="4613028" y="1079982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(3)</a:t>
            </a:r>
          </a:p>
        </p:txBody>
      </p:sp>
      <p:sp>
        <p:nvSpPr>
          <p:cNvPr id="427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28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29" name="x4"/>
          <p:cNvSpPr/>
          <p:nvPr/>
        </p:nvSpPr>
        <p:spPr>
          <a:xfrm>
            <a:off x="4653910" y="3732465"/>
            <a:ext cx="376168" cy="376167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430" name="Rectangle"/>
          <p:cNvSpPr/>
          <p:nvPr/>
        </p:nvSpPr>
        <p:spPr>
          <a:xfrm>
            <a:off x="6648585" y="2331187"/>
            <a:ext cx="2530397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31" name="Rectangle"/>
          <p:cNvSpPr/>
          <p:nvPr/>
        </p:nvSpPr>
        <p:spPr>
          <a:xfrm>
            <a:off x="4491910" y="733198"/>
            <a:ext cx="2530397" cy="3824043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32" name="Rectangle"/>
          <p:cNvSpPr/>
          <p:nvPr/>
        </p:nvSpPr>
        <p:spPr>
          <a:xfrm>
            <a:off x="1074058" y="2071241"/>
            <a:ext cx="1773429" cy="1147957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33" name="Discrete posterior distribution of run length…"/>
          <p:cNvSpPr txBox="1"/>
          <p:nvPr/>
        </p:nvSpPr>
        <p:spPr>
          <a:xfrm>
            <a:off x="4789428" y="1204845"/>
            <a:ext cx="6957404" cy="355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Discrete posterior distribution of run length</a:t>
            </a: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r</a:t>
            </a:r>
            <a:r>
              <a:rPr baseline="-5999"/>
              <a:t>t  </a:t>
            </a:r>
            <a:r>
              <a:t>|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  = p( r</a:t>
            </a:r>
            <a:r>
              <a:rPr baseline="-5999"/>
              <a:t>t 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 / p(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</a:t>
            </a: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r</a:t>
            </a:r>
            <a:r>
              <a:rPr baseline="-5999"/>
              <a:t>3</a:t>
            </a:r>
            <a:r>
              <a:rPr baseline="31999"/>
              <a:t>(2)</a:t>
            </a:r>
            <a:r>
              <a:rPr baseline="-5999"/>
              <a:t>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1:3 </a:t>
            </a:r>
            <a:r>
              <a:t>) = </a:t>
            </a:r>
            <a:r>
              <a:rPr sz="2600">
                <a:solidFill>
                  <a:srgbClr val="FFFFFF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rPr>
              <a:t>∑</a:t>
            </a:r>
            <a:r>
              <a:rPr>
                <a:solidFill>
                  <a:srgbClr val="FFFFFF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rPr>
              <a:t> </a:t>
            </a:r>
            <a:r>
              <a:rPr>
                <a:solidFill>
                  <a:srgbClr val="FFFFFF"/>
                </a:solidFill>
              </a:rPr>
              <a:t> p( x</a:t>
            </a:r>
            <a:r>
              <a:rPr baseline="-5999">
                <a:solidFill>
                  <a:srgbClr val="FFFFFF"/>
                </a:solidFill>
              </a:rPr>
              <a:t>3  </a:t>
            </a:r>
            <a:r>
              <a:rPr>
                <a:solidFill>
                  <a:srgbClr val="FFFFFF"/>
                </a:solidFill>
              </a:rPr>
              <a:t>| r</a:t>
            </a:r>
            <a:r>
              <a:rPr baseline="-5999">
                <a:solidFill>
                  <a:srgbClr val="FFFFFF"/>
                </a:solidFill>
              </a:rPr>
              <a:t>t,  </a:t>
            </a:r>
            <a:r>
              <a: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>
                <a:solidFill>
                  <a:srgbClr val="FFFFFF"/>
                </a:solidFill>
              </a:rPr>
              <a:t>1:2</a:t>
            </a:r>
            <a:r>
              <a:rPr>
                <a:solidFill>
                  <a:srgbClr val="FFFFFF"/>
                </a:solidFill>
              </a:rPr>
              <a:t>)  p( </a:t>
            </a: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  <a:r>
              <a:rPr baseline="-5999"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| </a:t>
            </a:r>
            <a:r>
              <a:t>r</a:t>
            </a:r>
            <a:r>
              <a:rPr baseline="-5999"/>
              <a:t>2</a:t>
            </a:r>
            <a:r>
              <a:rPr baseline="31999"/>
              <a:t>(j)</a:t>
            </a:r>
            <a:r>
              <a:rPr>
                <a:solidFill>
                  <a:srgbClr val="FFFFFF"/>
                </a:solidFill>
              </a:rPr>
              <a:t>)</a:t>
            </a:r>
            <a:r>
              <a:t> p( r</a:t>
            </a:r>
            <a:r>
              <a:rPr baseline="-5999"/>
              <a:t>t -1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1:t-1 </a:t>
            </a:r>
            <a:r>
              <a:t>) </a:t>
            </a:r>
            <a:r>
              <a:t> </a:t>
            </a:r>
          </a:p>
          <a:p>
            <a: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      </a:t>
            </a:r>
          </a:p>
        </p:txBody>
      </p:sp>
      <p:sp>
        <p:nvSpPr>
          <p:cNvPr id="434" name="r2"/>
          <p:cNvSpPr txBox="1"/>
          <p:nvPr/>
        </p:nvSpPr>
        <p:spPr>
          <a:xfrm>
            <a:off x="6797942" y="3947584"/>
            <a:ext cx="2290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</a:p>
        </p:txBody>
      </p:sp>
      <p:sp>
        <p:nvSpPr>
          <p:cNvPr id="435" name="x1:2"/>
          <p:cNvSpPr txBox="1"/>
          <p:nvPr/>
        </p:nvSpPr>
        <p:spPr>
          <a:xfrm>
            <a:off x="2638889" y="4498954"/>
            <a:ext cx="52298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1:2 </a:t>
            </a:r>
          </a:p>
        </p:txBody>
      </p:sp>
      <p:sp>
        <p:nvSpPr>
          <p:cNvPr id="436" name="Rectangle 7"/>
          <p:cNvSpPr/>
          <p:nvPr/>
        </p:nvSpPr>
        <p:spPr>
          <a:xfrm>
            <a:off x="2196310" y="3521469"/>
            <a:ext cx="1408144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7" name="p( x3  | r3(2),  x1:2)"/>
          <p:cNvSpPr txBox="1"/>
          <p:nvPr/>
        </p:nvSpPr>
        <p:spPr>
          <a:xfrm>
            <a:off x="3710391" y="4722114"/>
            <a:ext cx="17734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solidFill>
                  <a:srgbClr val="FFFFFF"/>
                </a:solidFill>
              </a:rPr>
              <a:t>p( x</a:t>
            </a:r>
            <a:r>
              <a:rPr baseline="-5999">
                <a:solidFill>
                  <a:srgbClr val="FFFFFF"/>
                </a:solidFill>
              </a:rPr>
              <a:t>3  </a:t>
            </a:r>
            <a:r>
              <a:rPr>
                <a:solidFill>
                  <a:srgbClr val="FFFFFF"/>
                </a:solidFill>
              </a:rPr>
              <a:t>| </a:t>
            </a: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  <a:r>
              <a:rPr baseline="-5999">
                <a:solidFill>
                  <a:srgbClr val="FFFFFF"/>
                </a:solidFill>
              </a:rPr>
              <a:t>,  </a:t>
            </a:r>
            <a:r>
              <a: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>
                <a:solidFill>
                  <a:srgbClr val="FFFFFF"/>
                </a:solidFill>
              </a:rPr>
              <a:t>1:2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38" name="Rectangle"/>
          <p:cNvSpPr/>
          <p:nvPr/>
        </p:nvSpPr>
        <p:spPr>
          <a:xfrm>
            <a:off x="3710391" y="2158594"/>
            <a:ext cx="858332" cy="114795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41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442" name="r2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443" name="r2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</a:p>
        </p:txBody>
      </p:sp>
      <p:sp>
        <p:nvSpPr>
          <p:cNvPr id="444" name="r3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445" name="r3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446" name="r3(0)"/>
          <p:cNvSpPr/>
          <p:nvPr/>
        </p:nvSpPr>
        <p:spPr>
          <a:xfrm>
            <a:off x="4613028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447" name="r3(1)"/>
          <p:cNvSpPr/>
          <p:nvPr/>
        </p:nvSpPr>
        <p:spPr>
          <a:xfrm>
            <a:off x="4613028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448" name="r3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449" name="r3(2)"/>
          <p:cNvSpPr/>
          <p:nvPr/>
        </p:nvSpPr>
        <p:spPr>
          <a:xfrm>
            <a:off x="4613028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450" name="r3(3)"/>
          <p:cNvSpPr/>
          <p:nvPr/>
        </p:nvSpPr>
        <p:spPr>
          <a:xfrm>
            <a:off x="4613028" y="1079982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(3)</a:t>
            </a:r>
          </a:p>
        </p:txBody>
      </p:sp>
      <p:sp>
        <p:nvSpPr>
          <p:cNvPr id="451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52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53" name="x4"/>
          <p:cNvSpPr/>
          <p:nvPr/>
        </p:nvSpPr>
        <p:spPr>
          <a:xfrm>
            <a:off x="4653910" y="3732465"/>
            <a:ext cx="376168" cy="376167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454" name="Rectangle"/>
          <p:cNvSpPr/>
          <p:nvPr/>
        </p:nvSpPr>
        <p:spPr>
          <a:xfrm>
            <a:off x="6648585" y="2331187"/>
            <a:ext cx="2530397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55" name="Rectangle"/>
          <p:cNvSpPr/>
          <p:nvPr/>
        </p:nvSpPr>
        <p:spPr>
          <a:xfrm>
            <a:off x="4491910" y="733198"/>
            <a:ext cx="2530397" cy="3824043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56" name="Rectangle"/>
          <p:cNvSpPr/>
          <p:nvPr/>
        </p:nvSpPr>
        <p:spPr>
          <a:xfrm>
            <a:off x="2038237" y="2750417"/>
            <a:ext cx="1724291" cy="468781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57" name="Discrete posterior distribution of run length…"/>
          <p:cNvSpPr txBox="1"/>
          <p:nvPr/>
        </p:nvSpPr>
        <p:spPr>
          <a:xfrm>
            <a:off x="4789428" y="1224587"/>
            <a:ext cx="6957404" cy="352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Discrete posterior distribution of run length</a:t>
            </a: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r</a:t>
            </a:r>
            <a:r>
              <a:rPr baseline="-5999"/>
              <a:t>t  </a:t>
            </a:r>
            <a:r>
              <a:t>|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  = p( r</a:t>
            </a:r>
            <a:r>
              <a:rPr baseline="-5999"/>
              <a:t>t 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 / p(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</a:t>
            </a: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r</a:t>
            </a:r>
            <a:r>
              <a:rPr baseline="-5999"/>
              <a:t>3</a:t>
            </a:r>
            <a:r>
              <a:rPr baseline="31999"/>
              <a:t>(2)</a:t>
            </a:r>
            <a:r>
              <a:rPr baseline="-5999"/>
              <a:t>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1:3 </a:t>
            </a:r>
            <a:r>
              <a:t>) = </a:t>
            </a:r>
            <a:r>
              <a:rPr>
                <a:solidFill>
                  <a:srgbClr val="FFFFFF"/>
                </a:solidFill>
              </a:rPr>
              <a:t>p( x</a:t>
            </a:r>
            <a:r>
              <a:rPr baseline="-5999">
                <a:solidFill>
                  <a:srgbClr val="FFFFFF"/>
                </a:solidFill>
              </a:rPr>
              <a:t>3  </a:t>
            </a:r>
            <a:r>
              <a:rPr>
                <a:solidFill>
                  <a:srgbClr val="FFFFFF"/>
                </a:solidFill>
              </a:rPr>
              <a:t>| r</a:t>
            </a:r>
            <a:r>
              <a:rPr baseline="-5999">
                <a:solidFill>
                  <a:srgbClr val="FFFFFF"/>
                </a:solidFill>
              </a:rPr>
              <a:t>t,  </a:t>
            </a:r>
            <a:r>
              <a: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>
                <a:solidFill>
                  <a:srgbClr val="FFFFFF"/>
                </a:solidFill>
              </a:rPr>
              <a:t>1:2</a:t>
            </a:r>
            <a:r>
              <a:rPr>
                <a:solidFill>
                  <a:srgbClr val="FFFFFF"/>
                </a:solidFill>
              </a:rPr>
              <a:t>)  p( </a:t>
            </a: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  <a:r>
              <a:rPr baseline="-5999"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| </a:t>
            </a: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  <a:r>
              <a:rPr>
                <a:solidFill>
                  <a:srgbClr val="FFFFFF"/>
                </a:solidFill>
              </a:rPr>
              <a:t>)</a:t>
            </a:r>
            <a:r>
              <a:t> p( </a:t>
            </a: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  <a:r>
              <a:rPr baseline="-5999"/>
              <a:t>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1:2 </a:t>
            </a:r>
            <a:r>
              <a:t>) </a:t>
            </a:r>
            <a:r>
              <a:t> </a:t>
            </a:r>
          </a:p>
          <a:p>
            <a: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      </a:t>
            </a:r>
          </a:p>
        </p:txBody>
      </p:sp>
      <p:sp>
        <p:nvSpPr>
          <p:cNvPr id="458" name="x1:2"/>
          <p:cNvSpPr txBox="1"/>
          <p:nvPr/>
        </p:nvSpPr>
        <p:spPr>
          <a:xfrm>
            <a:off x="2638889" y="4498954"/>
            <a:ext cx="52298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1:2 </a:t>
            </a:r>
          </a:p>
        </p:txBody>
      </p:sp>
      <p:sp>
        <p:nvSpPr>
          <p:cNvPr id="459" name="Rectangle 7"/>
          <p:cNvSpPr/>
          <p:nvPr/>
        </p:nvSpPr>
        <p:spPr>
          <a:xfrm>
            <a:off x="2196310" y="3521469"/>
            <a:ext cx="1408144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0" name="p( x3  | r3(2),  x1:2)"/>
          <p:cNvSpPr txBox="1"/>
          <p:nvPr/>
        </p:nvSpPr>
        <p:spPr>
          <a:xfrm>
            <a:off x="3710391" y="4722114"/>
            <a:ext cx="17734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solidFill>
                  <a:srgbClr val="FFFFFF"/>
                </a:solidFill>
              </a:rPr>
              <a:t>p( x</a:t>
            </a:r>
            <a:r>
              <a:rPr baseline="-5999">
                <a:solidFill>
                  <a:srgbClr val="FFFFFF"/>
                </a:solidFill>
              </a:rPr>
              <a:t>3  </a:t>
            </a:r>
            <a:r>
              <a:rPr>
                <a:solidFill>
                  <a:srgbClr val="FFFFFF"/>
                </a:solidFill>
              </a:rPr>
              <a:t>| </a:t>
            </a: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  <a:r>
              <a:rPr baseline="-5999">
                <a:solidFill>
                  <a:srgbClr val="FFFFFF"/>
                </a:solidFill>
              </a:rPr>
              <a:t>,  </a:t>
            </a:r>
            <a:r>
              <a: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>
                <a:solidFill>
                  <a:srgbClr val="FFFFFF"/>
                </a:solidFill>
              </a:rPr>
              <a:t>1:2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61" name="Rectangle"/>
          <p:cNvSpPr/>
          <p:nvPr/>
        </p:nvSpPr>
        <p:spPr>
          <a:xfrm>
            <a:off x="3710391" y="2158594"/>
            <a:ext cx="858332" cy="114795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62" name="Line"/>
          <p:cNvSpPr/>
          <p:nvPr/>
        </p:nvSpPr>
        <p:spPr>
          <a:xfrm flipV="1">
            <a:off x="3240553" y="1796727"/>
            <a:ext cx="577739" cy="370642"/>
          </a:xfrm>
          <a:prstGeom prst="line">
            <a:avLst/>
          </a:prstGeom>
          <a:ln w="12700">
            <a:solidFill>
              <a:srgbClr val="00FA9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x1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65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466" name="r2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467" name="r2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</a:p>
        </p:txBody>
      </p:sp>
      <p:sp>
        <p:nvSpPr>
          <p:cNvPr id="468" name="r3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469" name="r3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470" name="r3(0)"/>
          <p:cNvSpPr/>
          <p:nvPr/>
        </p:nvSpPr>
        <p:spPr>
          <a:xfrm>
            <a:off x="4613028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471" name="r3(1)"/>
          <p:cNvSpPr/>
          <p:nvPr/>
        </p:nvSpPr>
        <p:spPr>
          <a:xfrm>
            <a:off x="4613028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472" name="r3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473" name="r3(2)"/>
          <p:cNvSpPr/>
          <p:nvPr/>
        </p:nvSpPr>
        <p:spPr>
          <a:xfrm>
            <a:off x="4613028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474" name="r3(3)"/>
          <p:cNvSpPr/>
          <p:nvPr/>
        </p:nvSpPr>
        <p:spPr>
          <a:xfrm>
            <a:off x="4613028" y="1079982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(3)</a:t>
            </a:r>
          </a:p>
        </p:txBody>
      </p:sp>
      <p:sp>
        <p:nvSpPr>
          <p:cNvPr id="475" name="x2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76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77" name="x4"/>
          <p:cNvSpPr/>
          <p:nvPr/>
        </p:nvSpPr>
        <p:spPr>
          <a:xfrm>
            <a:off x="4653910" y="3732465"/>
            <a:ext cx="376168" cy="376167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478" name="Rectangle"/>
          <p:cNvSpPr/>
          <p:nvPr/>
        </p:nvSpPr>
        <p:spPr>
          <a:xfrm>
            <a:off x="6648585" y="2331187"/>
            <a:ext cx="2530397" cy="628065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79" name="Rectangle"/>
          <p:cNvSpPr/>
          <p:nvPr/>
        </p:nvSpPr>
        <p:spPr>
          <a:xfrm>
            <a:off x="4491910" y="733198"/>
            <a:ext cx="2530397" cy="3824043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80" name="Rectangle"/>
          <p:cNvSpPr/>
          <p:nvPr/>
        </p:nvSpPr>
        <p:spPr>
          <a:xfrm>
            <a:off x="2038237" y="2071241"/>
            <a:ext cx="854181" cy="1147957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81" name="Discrete posterior distribution of run length…"/>
          <p:cNvSpPr txBox="1"/>
          <p:nvPr/>
        </p:nvSpPr>
        <p:spPr>
          <a:xfrm>
            <a:off x="4789428" y="1204845"/>
            <a:ext cx="6957404" cy="355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Discrete posterior distribution of run length</a:t>
            </a: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r</a:t>
            </a:r>
            <a:r>
              <a:rPr baseline="-5999"/>
              <a:t>t  </a:t>
            </a:r>
            <a:r>
              <a:t>|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  = p( r</a:t>
            </a:r>
            <a:r>
              <a:rPr baseline="-5999"/>
              <a:t>t 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 / p(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1:t </a:t>
            </a:r>
            <a:r>
              <a:t>)</a:t>
            </a: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r</a:t>
            </a:r>
            <a:r>
              <a:rPr baseline="-5999"/>
              <a:t>3</a:t>
            </a:r>
            <a:r>
              <a:rPr baseline="31999"/>
              <a:t>(0)</a:t>
            </a:r>
            <a:r>
              <a:rPr baseline="-5999"/>
              <a:t>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1:3 </a:t>
            </a:r>
            <a:r>
              <a:t>) = </a:t>
            </a:r>
            <a:r>
              <a:rPr sz="2600">
                <a:solidFill>
                  <a:srgbClr val="FFFFFF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rPr>
              <a:t>∑ </a:t>
            </a:r>
            <a:r>
              <a:rPr>
                <a:solidFill>
                  <a:srgbClr val="FFFFFF"/>
                </a:solidFill>
              </a:rPr>
              <a:t>p( x</a:t>
            </a:r>
            <a:r>
              <a:rPr baseline="-5999">
                <a:solidFill>
                  <a:srgbClr val="FFFFFF"/>
                </a:solidFill>
              </a:rPr>
              <a:t>3  </a:t>
            </a:r>
            <a:r>
              <a:rPr>
                <a:solidFill>
                  <a:srgbClr val="FFFFFF"/>
                </a:solidFill>
              </a:rPr>
              <a:t>| </a:t>
            </a: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  <a:r>
              <a:rPr baseline="-5999">
                <a:solidFill>
                  <a:srgbClr val="FFFFFF"/>
                </a:solidFill>
              </a:rPr>
              <a:t>,  </a:t>
            </a:r>
            <a:r>
              <a: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>
                <a:solidFill>
                  <a:srgbClr val="FFFFFF"/>
                </a:solidFill>
              </a:rPr>
              <a:t>1:2</a:t>
            </a:r>
            <a:r>
              <a:rPr>
                <a:solidFill>
                  <a:srgbClr val="FFFFFF"/>
                </a:solidFill>
              </a:rPr>
              <a:t>)  p( </a:t>
            </a: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  <a:r>
              <a:rPr baseline="-5999"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| </a:t>
            </a:r>
            <a:r>
              <a:t>r</a:t>
            </a:r>
            <a:r>
              <a:rPr baseline="-5999"/>
              <a:t>2</a:t>
            </a:r>
            <a:r>
              <a:rPr baseline="31999"/>
              <a:t>(j)</a:t>
            </a:r>
            <a:r>
              <a:rPr>
                <a:solidFill>
                  <a:srgbClr val="FFFFFF"/>
                </a:solidFill>
              </a:rPr>
              <a:t>)</a:t>
            </a:r>
            <a:r>
              <a:t> p( </a:t>
            </a:r>
            <a:r>
              <a:t>r</a:t>
            </a:r>
            <a:r>
              <a:rPr baseline="-5999"/>
              <a:t>2</a:t>
            </a:r>
            <a:r>
              <a:rPr baseline="31999"/>
              <a:t>(j)</a:t>
            </a:r>
            <a:r>
              <a:rPr baseline="-5999"/>
              <a:t> </a:t>
            </a:r>
            <a:r>
              <a:t>,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1:2 </a:t>
            </a:r>
            <a:r>
              <a:t>) </a:t>
            </a:r>
            <a:r>
              <a:t> </a:t>
            </a:r>
          </a:p>
          <a:p>
            <a: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      </a:t>
            </a:r>
          </a:p>
        </p:txBody>
      </p:sp>
      <p:sp>
        <p:nvSpPr>
          <p:cNvPr id="482" name="x1:2"/>
          <p:cNvSpPr txBox="1"/>
          <p:nvPr/>
        </p:nvSpPr>
        <p:spPr>
          <a:xfrm>
            <a:off x="2638889" y="4498954"/>
            <a:ext cx="52298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/>
              <a:t>1:2 </a:t>
            </a:r>
          </a:p>
        </p:txBody>
      </p:sp>
      <p:sp>
        <p:nvSpPr>
          <p:cNvPr id="483" name="Rectangle 7"/>
          <p:cNvSpPr/>
          <p:nvPr/>
        </p:nvSpPr>
        <p:spPr>
          <a:xfrm>
            <a:off x="2196310" y="3521469"/>
            <a:ext cx="1408144" cy="798159"/>
          </a:xfrm>
          <a:prstGeom prst="rect">
            <a:avLst/>
          </a:prstGeom>
          <a:ln w="6350">
            <a:solidFill>
              <a:srgbClr val="33F594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4" name="p( x3  | r3(0),  x1:2)"/>
          <p:cNvSpPr txBox="1"/>
          <p:nvPr/>
        </p:nvSpPr>
        <p:spPr>
          <a:xfrm>
            <a:off x="3710391" y="4722114"/>
            <a:ext cx="17734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00FA92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solidFill>
                  <a:srgbClr val="FFFFFF"/>
                </a:solidFill>
              </a:rPr>
              <a:t>p( x</a:t>
            </a:r>
            <a:r>
              <a:rPr baseline="-5999">
                <a:solidFill>
                  <a:srgbClr val="FFFFFF"/>
                </a:solidFill>
              </a:rPr>
              <a:t>3  </a:t>
            </a:r>
            <a:r>
              <a:rPr>
                <a:solidFill>
                  <a:srgbClr val="FFFFFF"/>
                </a:solidFill>
              </a:rPr>
              <a:t>| </a:t>
            </a: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  <a:r>
              <a:rPr baseline="-5999">
                <a:solidFill>
                  <a:srgbClr val="FFFFFF"/>
                </a:solidFill>
              </a:rPr>
              <a:t>,  </a:t>
            </a:r>
            <a:r>
              <a: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rPr>
              <a:t>x</a:t>
            </a:r>
            <a:r>
              <a:rPr baseline="-5999">
                <a:solidFill>
                  <a:srgbClr val="FFFFFF"/>
                </a:solidFill>
              </a:rPr>
              <a:t>1:2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85" name="Rectangle"/>
          <p:cNvSpPr/>
          <p:nvPr/>
        </p:nvSpPr>
        <p:spPr>
          <a:xfrm>
            <a:off x="3619016" y="1612630"/>
            <a:ext cx="858332" cy="1147956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486" name="r2"/>
          <p:cNvSpPr txBox="1"/>
          <p:nvPr/>
        </p:nvSpPr>
        <p:spPr>
          <a:xfrm>
            <a:off x="6730994" y="3947584"/>
            <a:ext cx="2290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</a:p>
        </p:txBody>
      </p:sp>
      <p:sp>
        <p:nvSpPr>
          <p:cNvPr id="487" name="Line"/>
          <p:cNvSpPr/>
          <p:nvPr/>
        </p:nvSpPr>
        <p:spPr>
          <a:xfrm>
            <a:off x="3476895" y="2587893"/>
            <a:ext cx="368826" cy="368826"/>
          </a:xfrm>
          <a:prstGeom prst="line">
            <a:avLst/>
          </a:prstGeom>
          <a:ln w="12700">
            <a:solidFill>
              <a:srgbClr val="00FA9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Line"/>
          <p:cNvSpPr/>
          <p:nvPr/>
        </p:nvSpPr>
        <p:spPr>
          <a:xfrm>
            <a:off x="3470979" y="2984230"/>
            <a:ext cx="376167" cy="1"/>
          </a:xfrm>
          <a:prstGeom prst="line">
            <a:avLst/>
          </a:prstGeom>
          <a:ln w="12700">
            <a:solidFill>
              <a:srgbClr val="00FA9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x0"/>
          <p:cNvSpPr/>
          <p:nvPr/>
        </p:nvSpPr>
        <p:spPr>
          <a:xfrm>
            <a:off x="2277244" y="3650639"/>
            <a:ext cx="376167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0</a:t>
            </a:r>
          </a:p>
        </p:txBody>
      </p:sp>
      <p:sp>
        <p:nvSpPr>
          <p:cNvPr id="491" name="r0(0)"/>
          <p:cNvSpPr/>
          <p:nvPr/>
        </p:nvSpPr>
        <p:spPr>
          <a:xfrm>
            <a:off x="2236362" y="2764477"/>
            <a:ext cx="457931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0</a:t>
            </a:r>
            <a:r>
              <a:rPr baseline="31999"/>
              <a:t>(0)</a:t>
            </a:r>
          </a:p>
        </p:txBody>
      </p:sp>
      <p:sp>
        <p:nvSpPr>
          <p:cNvPr id="492" name="r1(0)"/>
          <p:cNvSpPr/>
          <p:nvPr/>
        </p:nvSpPr>
        <p:spPr>
          <a:xfrm>
            <a:off x="3025404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(0)</a:t>
            </a:r>
          </a:p>
        </p:txBody>
      </p:sp>
      <p:sp>
        <p:nvSpPr>
          <p:cNvPr id="493" name="r1(1)"/>
          <p:cNvSpPr/>
          <p:nvPr/>
        </p:nvSpPr>
        <p:spPr>
          <a:xfrm>
            <a:off x="3025404" y="2164944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1</a:t>
            </a:r>
            <a:r>
              <a:rPr baseline="31999"/>
              <a:t>(1)</a:t>
            </a:r>
          </a:p>
        </p:txBody>
      </p:sp>
      <p:sp>
        <p:nvSpPr>
          <p:cNvPr id="494" name="r2(0)"/>
          <p:cNvSpPr/>
          <p:nvPr/>
        </p:nvSpPr>
        <p:spPr>
          <a:xfrm>
            <a:off x="3819216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(0)</a:t>
            </a:r>
          </a:p>
        </p:txBody>
      </p:sp>
      <p:sp>
        <p:nvSpPr>
          <p:cNvPr id="495" name="r2(1)"/>
          <p:cNvSpPr/>
          <p:nvPr/>
        </p:nvSpPr>
        <p:spPr>
          <a:xfrm>
            <a:off x="3819216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(1)</a:t>
            </a:r>
          </a:p>
        </p:txBody>
      </p:sp>
      <p:sp>
        <p:nvSpPr>
          <p:cNvPr id="496" name="r3(0)"/>
          <p:cNvSpPr/>
          <p:nvPr/>
        </p:nvSpPr>
        <p:spPr>
          <a:xfrm>
            <a:off x="4613028" y="2766935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(0)</a:t>
            </a:r>
          </a:p>
        </p:txBody>
      </p:sp>
      <p:sp>
        <p:nvSpPr>
          <p:cNvPr id="497" name="r3(1)"/>
          <p:cNvSpPr/>
          <p:nvPr/>
        </p:nvSpPr>
        <p:spPr>
          <a:xfrm>
            <a:off x="4613028" y="216494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(1)</a:t>
            </a:r>
          </a:p>
        </p:txBody>
      </p:sp>
      <p:sp>
        <p:nvSpPr>
          <p:cNvPr id="498" name="r2(2)"/>
          <p:cNvSpPr/>
          <p:nvPr/>
        </p:nvSpPr>
        <p:spPr>
          <a:xfrm>
            <a:off x="3819216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2</a:t>
            </a:r>
            <a:r>
              <a:rPr baseline="31999"/>
              <a:t>(2)</a:t>
            </a:r>
          </a:p>
        </p:txBody>
      </p:sp>
      <p:sp>
        <p:nvSpPr>
          <p:cNvPr id="499" name="r3(2)"/>
          <p:cNvSpPr/>
          <p:nvPr/>
        </p:nvSpPr>
        <p:spPr>
          <a:xfrm>
            <a:off x="4613028" y="1622463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(2)</a:t>
            </a:r>
          </a:p>
        </p:txBody>
      </p:sp>
      <p:sp>
        <p:nvSpPr>
          <p:cNvPr id="500" name="r3(3)"/>
          <p:cNvSpPr/>
          <p:nvPr/>
        </p:nvSpPr>
        <p:spPr>
          <a:xfrm>
            <a:off x="4613028" y="1079982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3</a:t>
            </a:r>
            <a:r>
              <a:rPr baseline="31999"/>
              <a:t>(3)</a:t>
            </a:r>
          </a:p>
        </p:txBody>
      </p:sp>
      <p:sp>
        <p:nvSpPr>
          <p:cNvPr id="501" name="x1"/>
          <p:cNvSpPr/>
          <p:nvPr/>
        </p:nvSpPr>
        <p:spPr>
          <a:xfrm>
            <a:off x="3066286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502" name="x3"/>
          <p:cNvSpPr/>
          <p:nvPr/>
        </p:nvSpPr>
        <p:spPr>
          <a:xfrm>
            <a:off x="3860098" y="3553936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503" name="x4"/>
          <p:cNvSpPr/>
          <p:nvPr/>
        </p:nvSpPr>
        <p:spPr>
          <a:xfrm>
            <a:off x="4653910" y="3732465"/>
            <a:ext cx="376168" cy="376167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504" name="r4(0)"/>
          <p:cNvSpPr/>
          <p:nvPr/>
        </p:nvSpPr>
        <p:spPr>
          <a:xfrm>
            <a:off x="5406840" y="2760039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4</a:t>
            </a:r>
            <a:r>
              <a:rPr baseline="31999"/>
              <a:t>(0)</a:t>
            </a:r>
          </a:p>
        </p:txBody>
      </p:sp>
      <p:sp>
        <p:nvSpPr>
          <p:cNvPr id="505" name="r4(1)"/>
          <p:cNvSpPr/>
          <p:nvPr/>
        </p:nvSpPr>
        <p:spPr>
          <a:xfrm>
            <a:off x="5406840" y="2158048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4</a:t>
            </a:r>
            <a:r>
              <a:rPr baseline="31999"/>
              <a:t>(1)</a:t>
            </a:r>
          </a:p>
        </p:txBody>
      </p:sp>
      <p:sp>
        <p:nvSpPr>
          <p:cNvPr id="506" name="r4(2)"/>
          <p:cNvSpPr/>
          <p:nvPr/>
        </p:nvSpPr>
        <p:spPr>
          <a:xfrm>
            <a:off x="5406840" y="1615567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4</a:t>
            </a:r>
            <a:r>
              <a:rPr baseline="31999"/>
              <a:t>(2)</a:t>
            </a:r>
          </a:p>
        </p:txBody>
      </p:sp>
      <p:sp>
        <p:nvSpPr>
          <p:cNvPr id="507" name="r4(3)"/>
          <p:cNvSpPr/>
          <p:nvPr/>
        </p:nvSpPr>
        <p:spPr>
          <a:xfrm>
            <a:off x="5406840" y="1073085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4</a:t>
            </a:r>
            <a:r>
              <a:rPr baseline="31999"/>
              <a:t>(3)</a:t>
            </a:r>
          </a:p>
        </p:txBody>
      </p:sp>
      <p:sp>
        <p:nvSpPr>
          <p:cNvPr id="508" name="r5(0)"/>
          <p:cNvSpPr/>
          <p:nvPr/>
        </p:nvSpPr>
        <p:spPr>
          <a:xfrm>
            <a:off x="6200652" y="2760039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5</a:t>
            </a:r>
            <a:r>
              <a:rPr baseline="31999"/>
              <a:t>(0)</a:t>
            </a:r>
          </a:p>
        </p:txBody>
      </p:sp>
      <p:sp>
        <p:nvSpPr>
          <p:cNvPr id="509" name="r5(1)"/>
          <p:cNvSpPr/>
          <p:nvPr/>
        </p:nvSpPr>
        <p:spPr>
          <a:xfrm>
            <a:off x="6200652" y="2158048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5</a:t>
            </a:r>
            <a:r>
              <a:rPr baseline="31999"/>
              <a:t>(1)</a:t>
            </a:r>
          </a:p>
        </p:txBody>
      </p:sp>
      <p:sp>
        <p:nvSpPr>
          <p:cNvPr id="510" name="r5(2)"/>
          <p:cNvSpPr/>
          <p:nvPr/>
        </p:nvSpPr>
        <p:spPr>
          <a:xfrm>
            <a:off x="6200652" y="1615567"/>
            <a:ext cx="457932" cy="440660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5</a:t>
            </a:r>
            <a:r>
              <a:rPr baseline="31999"/>
              <a:t>(2)</a:t>
            </a:r>
          </a:p>
        </p:txBody>
      </p:sp>
      <p:sp>
        <p:nvSpPr>
          <p:cNvPr id="511" name="r5(3)"/>
          <p:cNvSpPr/>
          <p:nvPr/>
        </p:nvSpPr>
        <p:spPr>
          <a:xfrm>
            <a:off x="6200652" y="1073085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5</a:t>
            </a:r>
            <a:r>
              <a:rPr baseline="31999"/>
              <a:t>(3)</a:t>
            </a:r>
          </a:p>
        </p:txBody>
      </p:sp>
      <p:sp>
        <p:nvSpPr>
          <p:cNvPr id="512" name="r5(4)"/>
          <p:cNvSpPr/>
          <p:nvPr/>
        </p:nvSpPr>
        <p:spPr>
          <a:xfrm>
            <a:off x="6200652" y="47109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5</a:t>
            </a:r>
            <a:r>
              <a:rPr baseline="31999"/>
              <a:t>(4)</a:t>
            </a:r>
          </a:p>
        </p:txBody>
      </p:sp>
      <p:sp>
        <p:nvSpPr>
          <p:cNvPr id="513" name="r4(4)"/>
          <p:cNvSpPr/>
          <p:nvPr/>
        </p:nvSpPr>
        <p:spPr>
          <a:xfrm>
            <a:off x="5406840" y="471094"/>
            <a:ext cx="457932" cy="440661"/>
          </a:xfrm>
          <a:prstGeom prst="rect">
            <a:avLst/>
          </a:prstGeom>
          <a:ln w="12700">
            <a:solidFill>
              <a:srgbClr val="00FA9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</a:t>
            </a:r>
            <a:r>
              <a:rPr baseline="-5999"/>
              <a:t>4</a:t>
            </a:r>
            <a:r>
              <a:rPr baseline="31999"/>
              <a:t>(4)</a:t>
            </a:r>
          </a:p>
        </p:txBody>
      </p:sp>
      <p:sp>
        <p:nvSpPr>
          <p:cNvPr id="514" name="x5"/>
          <p:cNvSpPr/>
          <p:nvPr/>
        </p:nvSpPr>
        <p:spPr>
          <a:xfrm>
            <a:off x="5447722" y="3925870"/>
            <a:ext cx="376168" cy="376168"/>
          </a:xfrm>
          <a:prstGeom prst="ellipse">
            <a:avLst/>
          </a:prstGeom>
          <a:solidFill>
            <a:srgbClr val="00FA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200">
                <a:solidFill>
                  <a:srgbClr val="283236"/>
                </a:solidFill>
              </a:defRPr>
            </a:pPr>
            <a:r>
              <a:t>x</a:t>
            </a:r>
            <a:r>
              <a:rPr baseline="-5999"/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Naïve Bayesian Philosop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/>
          <a:lstStyle>
            <a:lvl1pPr defTabSz="841247">
              <a:defRPr sz="3128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Naïve Bayesian Philosophy </a:t>
            </a:r>
          </a:p>
        </p:txBody>
      </p:sp>
      <p:sp>
        <p:nvSpPr>
          <p:cNvPr id="128" name="Starting from Simple Probabilistic modelling…"/>
          <p:cNvSpPr txBox="1"/>
          <p:nvPr/>
        </p:nvSpPr>
        <p:spPr>
          <a:xfrm>
            <a:off x="4230932" y="2955600"/>
            <a:ext cx="3321459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buSzPct val="100000"/>
              <a:buFont typeface="Trebuchet MS"/>
              <a:buChar char="​"/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Starting from Simple Probabilistic modelling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Adapting it in a a Bayesian setting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And moving towards ML models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129" name="Intuitive (Visual) Understanding of the Bayesian Reasoning"/>
          <p:cNvSpPr txBox="1"/>
          <p:nvPr/>
        </p:nvSpPr>
        <p:spPr>
          <a:xfrm>
            <a:off x="628199" y="1579499"/>
            <a:ext cx="3321459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3" indent="0">
              <a:defRPr sz="2400">
                <a:solidFill>
                  <a:srgbClr val="33F59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Intuitive (Visual) Understanding of the Bayesian Reasoning</a:t>
            </a:r>
          </a:p>
        </p:txBody>
      </p:sp>
      <p:sp>
        <p:nvSpPr>
          <p:cNvPr id="130" name="Ability to model real world problems in a Bayesian Setting"/>
          <p:cNvSpPr txBox="1"/>
          <p:nvPr/>
        </p:nvSpPr>
        <p:spPr>
          <a:xfrm>
            <a:off x="4230932" y="1579499"/>
            <a:ext cx="3321459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3" indent="0">
              <a:defRPr sz="2400">
                <a:solidFill>
                  <a:srgbClr val="33F59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Ability to model real world problems in a Bayesian Setting</a:t>
            </a:r>
          </a:p>
        </p:txBody>
      </p:sp>
      <p:sp>
        <p:nvSpPr>
          <p:cNvPr id="131" name="Fluency in the Calculus of Bayesian Stats &amp; ML model"/>
          <p:cNvSpPr txBox="1"/>
          <p:nvPr/>
        </p:nvSpPr>
        <p:spPr>
          <a:xfrm>
            <a:off x="7956140" y="1579499"/>
            <a:ext cx="3321460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3" indent="0">
              <a:defRPr sz="2400">
                <a:solidFill>
                  <a:srgbClr val="33F59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Fluency in the Calculus of Bayesian Stats &amp; ML model </a:t>
            </a:r>
          </a:p>
        </p:txBody>
      </p:sp>
      <p:pic>
        <p:nvPicPr>
          <p:cNvPr id="132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4243" y="5647225"/>
            <a:ext cx="1735445" cy="618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yes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2592"/>
            </a:lvl1pPr>
          </a:lstStyle>
          <a:p>
            <a:pPr/>
            <a:r>
              <a:t>Bayes Rule</a:t>
            </a:r>
          </a:p>
        </p:txBody>
      </p:sp>
      <p:sp>
        <p:nvSpPr>
          <p:cNvPr id="135" name="P( 𝜃 | D ) = P( D | 𝜃 ) P(𝜃)"/>
          <p:cNvSpPr txBox="1"/>
          <p:nvPr/>
        </p:nvSpPr>
        <p:spPr>
          <a:xfrm>
            <a:off x="2584173" y="2752146"/>
            <a:ext cx="667909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3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</a:t>
            </a:r>
            <a:r>
              <a:rPr>
                <a:solidFill>
                  <a:srgbClr val="33F594"/>
                </a:solidFill>
              </a:rPr>
              <a:t>𝜃 </a:t>
            </a:r>
            <a:r>
              <a:t>| </a:t>
            </a:r>
            <a:r>
              <a:rPr>
                <a:solidFill>
                  <a:srgbClr val="FBE5D6"/>
                </a:solidFill>
              </a:rPr>
              <a:t>D </a:t>
            </a:r>
            <a:r>
              <a:t>) = P( </a:t>
            </a:r>
            <a:r>
              <a:rPr>
                <a:solidFill>
                  <a:srgbClr val="FBE5D6"/>
                </a:solidFill>
              </a:rPr>
              <a:t>D</a:t>
            </a:r>
            <a:r>
              <a:t> | </a:t>
            </a:r>
            <a:r>
              <a:rPr>
                <a:solidFill>
                  <a:srgbClr val="33F594"/>
                </a:solidFill>
              </a:rPr>
              <a:t>𝜃</a:t>
            </a:r>
            <a:r>
              <a:t> ) P(</a:t>
            </a:r>
            <a:r>
              <a:rPr>
                <a:solidFill>
                  <a:srgbClr val="33F594"/>
                </a:solidFill>
              </a:rPr>
              <a:t>𝜃</a:t>
            </a:r>
            <a:r>
              <a:t>)</a:t>
            </a:r>
          </a:p>
        </p:txBody>
      </p:sp>
      <p:sp>
        <p:nvSpPr>
          <p:cNvPr id="136" name="P( D )"/>
          <p:cNvSpPr txBox="1"/>
          <p:nvPr/>
        </p:nvSpPr>
        <p:spPr>
          <a:xfrm>
            <a:off x="6138798" y="3546297"/>
            <a:ext cx="1308653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</a:t>
            </a:r>
            <a:r>
              <a:rPr>
                <a:solidFill>
                  <a:srgbClr val="FBE5D6"/>
                </a:solidFill>
              </a:rPr>
              <a:t>D</a:t>
            </a:r>
            <a:r>
              <a:t> )</a:t>
            </a:r>
          </a:p>
        </p:txBody>
      </p:sp>
      <p:sp>
        <p:nvSpPr>
          <p:cNvPr id="137" name="Likelihood"/>
          <p:cNvSpPr txBox="1"/>
          <p:nvPr/>
        </p:nvSpPr>
        <p:spPr>
          <a:xfrm>
            <a:off x="5032512" y="2036219"/>
            <a:ext cx="212697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BE5D6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Likelihood </a:t>
            </a:r>
          </a:p>
        </p:txBody>
      </p:sp>
      <p:sp>
        <p:nvSpPr>
          <p:cNvPr id="138" name="Prior"/>
          <p:cNvSpPr txBox="1"/>
          <p:nvPr/>
        </p:nvSpPr>
        <p:spPr>
          <a:xfrm>
            <a:off x="6600135" y="2036219"/>
            <a:ext cx="212697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33F594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Prior </a:t>
            </a:r>
          </a:p>
        </p:txBody>
      </p:sp>
      <p:sp>
        <p:nvSpPr>
          <p:cNvPr id="139" name="Normalising Constant"/>
          <p:cNvSpPr txBox="1"/>
          <p:nvPr/>
        </p:nvSpPr>
        <p:spPr>
          <a:xfrm>
            <a:off x="4752014" y="4220113"/>
            <a:ext cx="43616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Normalising Constant </a:t>
            </a:r>
          </a:p>
        </p:txBody>
      </p:sp>
      <p:sp>
        <p:nvSpPr>
          <p:cNvPr id="140" name="Line"/>
          <p:cNvSpPr/>
          <p:nvPr/>
        </p:nvSpPr>
        <p:spPr>
          <a:xfrm>
            <a:off x="5373976" y="3505698"/>
            <a:ext cx="2838297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Posterior"/>
          <p:cNvSpPr txBox="1"/>
          <p:nvPr/>
        </p:nvSpPr>
        <p:spPr>
          <a:xfrm>
            <a:off x="1314610" y="2036219"/>
            <a:ext cx="436162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Posterior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ayes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2592"/>
            </a:lvl1pPr>
          </a:lstStyle>
          <a:p>
            <a:pPr/>
            <a:r>
              <a:t>Bayes Rule</a:t>
            </a:r>
          </a:p>
        </p:txBody>
      </p:sp>
      <p:sp>
        <p:nvSpPr>
          <p:cNvPr id="144" name="P( 𝜃i | D ) =    P( D | 𝜃i ) P(𝜃i)"/>
          <p:cNvSpPr txBox="1"/>
          <p:nvPr/>
        </p:nvSpPr>
        <p:spPr>
          <a:xfrm>
            <a:off x="2584173" y="2752146"/>
            <a:ext cx="667909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3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</a:t>
            </a:r>
            <a:r>
              <a:rPr>
                <a:solidFill>
                  <a:srgbClr val="33F594"/>
                </a:solidFill>
              </a:rPr>
              <a:t>𝜃</a:t>
            </a:r>
            <a:r>
              <a:rPr baseline="-5999">
                <a:solidFill>
                  <a:srgbClr val="33F594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i</a:t>
            </a:r>
            <a:r>
              <a:rPr>
                <a:solidFill>
                  <a:srgbClr val="33F594"/>
                </a:solidFill>
              </a:rPr>
              <a:t> </a:t>
            </a:r>
            <a:r>
              <a:t>| </a:t>
            </a:r>
            <a:r>
              <a:rPr>
                <a:solidFill>
                  <a:srgbClr val="FBE5D6"/>
                </a:solidFill>
              </a:rPr>
              <a:t>D </a:t>
            </a:r>
            <a:r>
              <a:t>) =    P( </a:t>
            </a:r>
            <a:r>
              <a:rPr>
                <a:solidFill>
                  <a:srgbClr val="FBE5D6"/>
                </a:solidFill>
              </a:rPr>
              <a:t>D</a:t>
            </a:r>
            <a:r>
              <a:t> | </a:t>
            </a:r>
            <a:r>
              <a:rPr>
                <a:solidFill>
                  <a:srgbClr val="33F594"/>
                </a:solidFill>
              </a:rPr>
              <a:t>𝜃</a:t>
            </a:r>
            <a:r>
              <a:rPr baseline="-5999">
                <a:solidFill>
                  <a:srgbClr val="33F594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i</a:t>
            </a:r>
            <a:r>
              <a:t> ) P(</a:t>
            </a:r>
            <a:r>
              <a:rPr>
                <a:solidFill>
                  <a:srgbClr val="33F594"/>
                </a:solidFill>
              </a:rPr>
              <a:t>𝜃</a:t>
            </a:r>
            <a:r>
              <a:rPr baseline="-5999">
                <a:solidFill>
                  <a:srgbClr val="33F594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i</a:t>
            </a:r>
            <a:r>
              <a:t>)</a:t>
            </a:r>
          </a:p>
        </p:txBody>
      </p:sp>
      <p:sp>
        <p:nvSpPr>
          <p:cNvPr id="145" name="∑all j  P( D | 𝜃j ) P(𝜃j)"/>
          <p:cNvSpPr txBox="1"/>
          <p:nvPr/>
        </p:nvSpPr>
        <p:spPr>
          <a:xfrm>
            <a:off x="5127659" y="3511663"/>
            <a:ext cx="4011025" cy="78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4300"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rPr>
              <a:t>∑</a:t>
            </a:r>
            <a:r>
              <a:rPr baseline="-5999">
                <a:solidFill>
                  <a:srgbClr val="FDFEFE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all j</a:t>
            </a:r>
            <a:r>
              <a:rPr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rPr>
              <a:t>  </a:t>
            </a:r>
            <a:r>
              <a:t>P( </a:t>
            </a:r>
            <a:r>
              <a:rPr>
                <a:solidFill>
                  <a:srgbClr val="FBE5D6"/>
                </a:solidFill>
              </a:rPr>
              <a:t>D</a:t>
            </a:r>
            <a:r>
              <a:t> | </a:t>
            </a:r>
            <a:r>
              <a:rPr>
                <a:solidFill>
                  <a:srgbClr val="FDFEFD"/>
                </a:solidFill>
              </a:rPr>
              <a:t>𝜃</a:t>
            </a:r>
            <a:r>
              <a:rPr baseline="-5999">
                <a:solidFill>
                  <a:srgbClr val="FDFEFD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j</a:t>
            </a:r>
            <a:r>
              <a:rPr>
                <a:solidFill>
                  <a:srgbClr val="FDFEFD"/>
                </a:solidFill>
              </a:rPr>
              <a:t> </a:t>
            </a:r>
            <a:r>
              <a:t>) P(</a:t>
            </a:r>
            <a:r>
              <a:rPr>
                <a:solidFill>
                  <a:srgbClr val="F7FCF8"/>
                </a:solidFill>
              </a:rPr>
              <a:t>𝜃</a:t>
            </a:r>
            <a:r>
              <a:rPr baseline="-5999">
                <a:solidFill>
                  <a:srgbClr val="F7FCF8"/>
                </a:solidFill>
                <a:latin typeface="Avenir Book Oblique"/>
                <a:ea typeface="Avenir Book Oblique"/>
                <a:cs typeface="Avenir Book Oblique"/>
                <a:sym typeface="Avenir Book Oblique"/>
              </a:rPr>
              <a:t>j</a:t>
            </a:r>
            <a:r>
              <a:t>)</a:t>
            </a:r>
          </a:p>
        </p:txBody>
      </p:sp>
      <p:sp>
        <p:nvSpPr>
          <p:cNvPr id="146" name="Likelihood"/>
          <p:cNvSpPr txBox="1"/>
          <p:nvPr/>
        </p:nvSpPr>
        <p:spPr>
          <a:xfrm>
            <a:off x="5375412" y="2036219"/>
            <a:ext cx="212697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BE5D6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Likelihood </a:t>
            </a:r>
          </a:p>
        </p:txBody>
      </p:sp>
      <p:sp>
        <p:nvSpPr>
          <p:cNvPr id="147" name="Prior"/>
          <p:cNvSpPr txBox="1"/>
          <p:nvPr/>
        </p:nvSpPr>
        <p:spPr>
          <a:xfrm>
            <a:off x="7171635" y="2036219"/>
            <a:ext cx="212697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33F594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Prior </a:t>
            </a:r>
          </a:p>
        </p:txBody>
      </p:sp>
      <p:sp>
        <p:nvSpPr>
          <p:cNvPr id="148" name="Normalising Constant"/>
          <p:cNvSpPr txBox="1"/>
          <p:nvPr/>
        </p:nvSpPr>
        <p:spPr>
          <a:xfrm>
            <a:off x="4952361" y="4424126"/>
            <a:ext cx="43616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Normalising Constant </a:t>
            </a:r>
          </a:p>
        </p:txBody>
      </p:sp>
      <p:sp>
        <p:nvSpPr>
          <p:cNvPr id="149" name="Line"/>
          <p:cNvSpPr/>
          <p:nvPr/>
        </p:nvSpPr>
        <p:spPr>
          <a:xfrm>
            <a:off x="5127659" y="3429000"/>
            <a:ext cx="4011025" cy="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Posterior"/>
          <p:cNvSpPr txBox="1"/>
          <p:nvPr/>
        </p:nvSpPr>
        <p:spPr>
          <a:xfrm>
            <a:off x="1314610" y="2036219"/>
            <a:ext cx="436162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Posterior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Bayes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2592"/>
            </a:lvl1pPr>
          </a:lstStyle>
          <a:p>
            <a:pPr/>
            <a:r>
              <a:t>Bayes Rule</a:t>
            </a:r>
          </a:p>
        </p:txBody>
      </p:sp>
      <p:sp>
        <p:nvSpPr>
          <p:cNvPr id="153" name="P( 𝜃 | D ) =    P( D | 𝜃 ) P(𝜃)"/>
          <p:cNvSpPr txBox="1"/>
          <p:nvPr/>
        </p:nvSpPr>
        <p:spPr>
          <a:xfrm>
            <a:off x="2584173" y="2752146"/>
            <a:ext cx="667909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3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</a:t>
            </a:r>
            <a:r>
              <a:rPr>
                <a:solidFill>
                  <a:srgbClr val="33F594"/>
                </a:solidFill>
              </a:rPr>
              <a:t>𝜃 </a:t>
            </a:r>
            <a:r>
              <a:t>| </a:t>
            </a:r>
            <a:r>
              <a:rPr>
                <a:solidFill>
                  <a:srgbClr val="FBE5D6"/>
                </a:solidFill>
              </a:rPr>
              <a:t>D </a:t>
            </a:r>
            <a:r>
              <a:t>) =    P( </a:t>
            </a:r>
            <a:r>
              <a:rPr>
                <a:solidFill>
                  <a:srgbClr val="FBE5D6"/>
                </a:solidFill>
              </a:rPr>
              <a:t>D</a:t>
            </a:r>
            <a:r>
              <a:t> | </a:t>
            </a:r>
            <a:r>
              <a:rPr>
                <a:solidFill>
                  <a:srgbClr val="33F594"/>
                </a:solidFill>
              </a:rPr>
              <a:t>𝜃</a:t>
            </a:r>
            <a:r>
              <a:t> ) P(</a:t>
            </a:r>
            <a:r>
              <a:rPr>
                <a:solidFill>
                  <a:srgbClr val="33F594"/>
                </a:solidFill>
              </a:rPr>
              <a:t>𝜃</a:t>
            </a:r>
            <a:r>
              <a:t>)</a:t>
            </a:r>
          </a:p>
        </p:txBody>
      </p:sp>
      <p:sp>
        <p:nvSpPr>
          <p:cNvPr id="154" name="Likelihood"/>
          <p:cNvSpPr txBox="1"/>
          <p:nvPr/>
        </p:nvSpPr>
        <p:spPr>
          <a:xfrm>
            <a:off x="5375412" y="2036219"/>
            <a:ext cx="212697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BE5D6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Likelihood </a:t>
            </a:r>
          </a:p>
        </p:txBody>
      </p:sp>
      <p:sp>
        <p:nvSpPr>
          <p:cNvPr id="155" name="Prior"/>
          <p:cNvSpPr txBox="1"/>
          <p:nvPr/>
        </p:nvSpPr>
        <p:spPr>
          <a:xfrm>
            <a:off x="7171635" y="2036219"/>
            <a:ext cx="212697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33F594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Prior </a:t>
            </a:r>
          </a:p>
        </p:txBody>
      </p:sp>
      <p:sp>
        <p:nvSpPr>
          <p:cNvPr id="156" name="Normalising Constant"/>
          <p:cNvSpPr txBox="1"/>
          <p:nvPr/>
        </p:nvSpPr>
        <p:spPr>
          <a:xfrm>
            <a:off x="4952361" y="4424126"/>
            <a:ext cx="43616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Normalising Constant </a:t>
            </a:r>
          </a:p>
        </p:txBody>
      </p:sp>
      <p:sp>
        <p:nvSpPr>
          <p:cNvPr id="157" name="Line"/>
          <p:cNvSpPr/>
          <p:nvPr/>
        </p:nvSpPr>
        <p:spPr>
          <a:xfrm>
            <a:off x="5145375" y="3519547"/>
            <a:ext cx="4011025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Posterior"/>
          <p:cNvSpPr txBox="1"/>
          <p:nvPr/>
        </p:nvSpPr>
        <p:spPr>
          <a:xfrm>
            <a:off x="1314610" y="2036219"/>
            <a:ext cx="436162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Posterior</a:t>
            </a:r>
          </a:p>
        </p:txBody>
      </p:sp>
      <p:sp>
        <p:nvSpPr>
          <p:cNvPr id="159" name="P( D | 𝜃’ ) P(𝜃’) d𝜃’"/>
          <p:cNvSpPr txBox="1"/>
          <p:nvPr/>
        </p:nvSpPr>
        <p:spPr>
          <a:xfrm>
            <a:off x="5405594" y="3504100"/>
            <a:ext cx="3952460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P( </a:t>
            </a:r>
            <a:r>
              <a:rPr>
                <a:solidFill>
                  <a:srgbClr val="FBE5D6"/>
                </a:solidFill>
              </a:rPr>
              <a:t>D</a:t>
            </a:r>
            <a:r>
              <a:t> | </a:t>
            </a:r>
            <a:r>
              <a:rPr>
                <a:solidFill>
                  <a:srgbClr val="FDFEFD"/>
                </a:solidFill>
              </a:rPr>
              <a:t>𝜃’</a:t>
            </a:r>
            <a:r>
              <a:rPr>
                <a:solidFill>
                  <a:srgbClr val="33F594"/>
                </a:solidFill>
              </a:rPr>
              <a:t> </a:t>
            </a:r>
            <a:r>
              <a:t>) P(</a:t>
            </a:r>
            <a:r>
              <a:rPr>
                <a:solidFill>
                  <a:srgbClr val="FDFEFD"/>
                </a:solidFill>
              </a:rPr>
              <a:t>𝜃’</a:t>
            </a:r>
            <a:r>
              <a:t>) d</a:t>
            </a:r>
            <a:r>
              <a:rPr>
                <a:solidFill>
                  <a:srgbClr val="FDFEFD"/>
                </a:solidFill>
              </a:rPr>
              <a:t>𝜃’ </a:t>
            </a:r>
          </a:p>
        </p:txBody>
      </p:sp>
      <p:sp>
        <p:nvSpPr>
          <p:cNvPr id="160" name="∫"/>
          <p:cNvSpPr txBox="1"/>
          <p:nvPr/>
        </p:nvSpPr>
        <p:spPr>
          <a:xfrm>
            <a:off x="5007220" y="3427900"/>
            <a:ext cx="1308653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1/ Change point detection has many applications and is a well researched area."/>
          <p:cNvSpPr txBox="1"/>
          <p:nvPr/>
        </p:nvSpPr>
        <p:spPr>
          <a:xfrm>
            <a:off x="1075708" y="1148605"/>
            <a:ext cx="800817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1/ Change point detection has many applications and is a well researched area. </a:t>
            </a:r>
          </a:p>
        </p:txBody>
      </p:sp>
      <p:sp>
        <p:nvSpPr>
          <p:cNvPr id="163" name="2/ Many algorithms exists but the Bayesian Online Change Point Detector (Adams &amp; McKay, 2007) is shown to be one of the most competitive  (van den Burg, &amp; Williams, 2020)"/>
          <p:cNvSpPr txBox="1"/>
          <p:nvPr/>
        </p:nvSpPr>
        <p:spPr>
          <a:xfrm>
            <a:off x="1075708" y="1790533"/>
            <a:ext cx="8008170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2/ Many algorithms exists but the Bayesian Online Change Point Detector (Adams &amp; McKay, 2007) is shown to be one of the most competitive  (van den Burg, &amp; Williams, 2020)</a:t>
            </a:r>
          </a:p>
        </p:txBody>
      </p:sp>
      <p:sp>
        <p:nvSpPr>
          <p:cNvPr id="164" name="3/ The method estimates the mean and variance of the signal at increasing window lengths and finds the likelihood of observing the from each of those windows."/>
          <p:cNvSpPr txBox="1"/>
          <p:nvPr/>
        </p:nvSpPr>
        <p:spPr>
          <a:xfrm>
            <a:off x="1113744" y="2980744"/>
            <a:ext cx="8008170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3/ The method estimates the mean and variance of the signal at increasing window lengths and finds the likelihood of observing the from each of those windows. </a:t>
            </a:r>
          </a:p>
        </p:txBody>
      </p:sp>
      <p:sp>
        <p:nvSpPr>
          <p:cNvPr id="165" name="4/ With these likelihoods (and some other assumptions), it gives a probabilities of when a change point could have occurred."/>
          <p:cNvSpPr txBox="1"/>
          <p:nvPr/>
        </p:nvSpPr>
        <p:spPr>
          <a:xfrm>
            <a:off x="1113744" y="4078771"/>
            <a:ext cx="800817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4/ With these likelihoods (and some other assumptions), it gives a probabilities of when a change point could have occurred. </a:t>
            </a:r>
          </a:p>
        </p:txBody>
      </p:sp>
      <p:sp>
        <p:nvSpPr>
          <p:cNvPr id="166" name="5/ It’s “online” because it only update the probabilities with each new data sample"/>
          <p:cNvSpPr txBox="1"/>
          <p:nvPr/>
        </p:nvSpPr>
        <p:spPr>
          <a:xfrm>
            <a:off x="1066267" y="5030749"/>
            <a:ext cx="841889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5/ It’s “online” because it only update the probabilities with each new data sample</a:t>
            </a:r>
          </a:p>
        </p:txBody>
      </p:sp>
      <p:sp>
        <p:nvSpPr>
          <p:cNvPr id="167" name="6/ Don’t read the paper it can be quite confusing. Just start using it with one of the implementations on @paperswithcode: pwc/bayesian-online-changepoint-detection"/>
          <p:cNvSpPr txBox="1"/>
          <p:nvPr/>
        </p:nvSpPr>
        <p:spPr>
          <a:xfrm>
            <a:off x="1138394" y="5724405"/>
            <a:ext cx="8274418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6/ Don’t read the paper it can be quite confusing. Just start using it with one of the implementations on @paperswithcode: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pwc/bayesian-online-changepoint-detection</a:t>
            </a:r>
          </a:p>
        </p:txBody>
      </p:sp>
      <p:sp>
        <p:nvSpPr>
          <p:cNvPr id="168" name="Rounded Rectangle"/>
          <p:cNvSpPr/>
          <p:nvPr/>
        </p:nvSpPr>
        <p:spPr>
          <a:xfrm>
            <a:off x="986970" y="1704700"/>
            <a:ext cx="8406194" cy="1139407"/>
          </a:xfrm>
          <a:prstGeom prst="roundRect">
            <a:avLst>
              <a:gd name="adj" fmla="val 10216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" name="Rounded Rectangle"/>
          <p:cNvSpPr/>
          <p:nvPr/>
        </p:nvSpPr>
        <p:spPr>
          <a:xfrm>
            <a:off x="1003696" y="1088685"/>
            <a:ext cx="8406195" cy="503381"/>
          </a:xfrm>
          <a:prstGeom prst="roundRect">
            <a:avLst>
              <a:gd name="adj" fmla="val 23123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0" name="Rounded Rectangle"/>
          <p:cNvSpPr/>
          <p:nvPr/>
        </p:nvSpPr>
        <p:spPr>
          <a:xfrm>
            <a:off x="983318" y="2987094"/>
            <a:ext cx="8406418" cy="955041"/>
          </a:xfrm>
          <a:prstGeom prst="roundRect">
            <a:avLst>
              <a:gd name="adj" fmla="val 12188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1" name="Rounded Rectangle"/>
          <p:cNvSpPr/>
          <p:nvPr/>
        </p:nvSpPr>
        <p:spPr>
          <a:xfrm>
            <a:off x="983318" y="4085121"/>
            <a:ext cx="8406418" cy="662941"/>
          </a:xfrm>
          <a:prstGeom prst="roundRect">
            <a:avLst>
              <a:gd name="adj" fmla="val 17558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2" name="Rounded Rectangle"/>
          <p:cNvSpPr/>
          <p:nvPr/>
        </p:nvSpPr>
        <p:spPr>
          <a:xfrm>
            <a:off x="1003473" y="5730755"/>
            <a:ext cx="8406640" cy="662941"/>
          </a:xfrm>
          <a:prstGeom prst="roundRect">
            <a:avLst>
              <a:gd name="adj" fmla="val 17558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3" name="Rounded Rectangle"/>
          <p:cNvSpPr/>
          <p:nvPr/>
        </p:nvSpPr>
        <p:spPr>
          <a:xfrm>
            <a:off x="983429" y="4898930"/>
            <a:ext cx="8406195" cy="662941"/>
          </a:xfrm>
          <a:prstGeom prst="roundRect">
            <a:avLst>
              <a:gd name="adj" fmla="val 17558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4" name="5min summary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2592"/>
            </a:lvl1pPr>
          </a:lstStyle>
          <a:p>
            <a:pPr/>
            <a:r>
              <a:t>5min 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1/ Change point detection has many applications and is a well researched area."/>
          <p:cNvSpPr txBox="1"/>
          <p:nvPr/>
        </p:nvSpPr>
        <p:spPr>
          <a:xfrm>
            <a:off x="1075708" y="1148605"/>
            <a:ext cx="800817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1/ Change point detection has many applications and is a well researched area. </a:t>
            </a:r>
          </a:p>
        </p:txBody>
      </p:sp>
      <p:sp>
        <p:nvSpPr>
          <p:cNvPr id="177" name="2/ Many algorithms exists but the Bayesian Online Change Point Detector (Adams &amp; McKay, 2007) is shown to be one of the most competitive  (van den Burg, &amp; Williams, 2020)"/>
          <p:cNvSpPr txBox="1"/>
          <p:nvPr/>
        </p:nvSpPr>
        <p:spPr>
          <a:xfrm>
            <a:off x="1075708" y="1790533"/>
            <a:ext cx="8008170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2/ Many algorithms exists but the Bayesian Online Change Point Detector (Adams &amp; McKay, 2007) is shown to be one of the most competitive  (van den Burg, &amp; Williams, 2020)</a:t>
            </a:r>
          </a:p>
        </p:txBody>
      </p:sp>
      <p:sp>
        <p:nvSpPr>
          <p:cNvPr id="178" name="3/ The method estimates the mean and variance of the signal at increasing window lengths and finds the likelihood of observing the from each of those windows."/>
          <p:cNvSpPr txBox="1"/>
          <p:nvPr/>
        </p:nvSpPr>
        <p:spPr>
          <a:xfrm>
            <a:off x="1113744" y="2980744"/>
            <a:ext cx="8008170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3/ The method estimates the mean and variance of the signal at increasing window lengths and finds the likelihood of observing the from each of those windows. </a:t>
            </a:r>
          </a:p>
        </p:txBody>
      </p:sp>
      <p:sp>
        <p:nvSpPr>
          <p:cNvPr id="179" name="4/ With these likelihoods (and some other assumptions), it gives a probabilities of when a change point could have occurred."/>
          <p:cNvSpPr txBox="1"/>
          <p:nvPr/>
        </p:nvSpPr>
        <p:spPr>
          <a:xfrm>
            <a:off x="1113744" y="4078771"/>
            <a:ext cx="800817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4/ With these likelihoods (and some other assumptions), it gives a probabilities of when a change point could have occurred. </a:t>
            </a:r>
          </a:p>
        </p:txBody>
      </p:sp>
      <p:sp>
        <p:nvSpPr>
          <p:cNvPr id="180" name="5/ It’s computationally appealing (and restrictive) because it requires the use of conjugate priors for the parameters of the data distribution."/>
          <p:cNvSpPr txBox="1"/>
          <p:nvPr/>
        </p:nvSpPr>
        <p:spPr>
          <a:xfrm>
            <a:off x="1066155" y="4901588"/>
            <a:ext cx="8418895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5/ It’s computationally appealing (and restrictive) because it requires the use of conjugate priors for the parameters of the data distribution.  </a:t>
            </a:r>
          </a:p>
        </p:txBody>
      </p:sp>
      <p:sp>
        <p:nvSpPr>
          <p:cNvPr id="181" name="6/ Don’t read the paper it can be quite confusing. Just start using it with one of the implementations on @paperswithcode: pwc/bayesian-online-changepoint-detection"/>
          <p:cNvSpPr txBox="1"/>
          <p:nvPr/>
        </p:nvSpPr>
        <p:spPr>
          <a:xfrm>
            <a:off x="1138394" y="5724405"/>
            <a:ext cx="8274418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6/ Don’t read the paper it can be quite confusing. Just start using it with one of the implementations on @paperswithcode: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pwc/bayesian-online-changepoint-detection</a:t>
            </a:r>
          </a:p>
        </p:txBody>
      </p:sp>
      <p:sp>
        <p:nvSpPr>
          <p:cNvPr id="182" name="Rounded Rectangle"/>
          <p:cNvSpPr/>
          <p:nvPr/>
        </p:nvSpPr>
        <p:spPr>
          <a:xfrm>
            <a:off x="986970" y="1704700"/>
            <a:ext cx="8406194" cy="1139407"/>
          </a:xfrm>
          <a:prstGeom prst="roundRect">
            <a:avLst>
              <a:gd name="adj" fmla="val 10216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3" name="Rounded Rectangle"/>
          <p:cNvSpPr/>
          <p:nvPr/>
        </p:nvSpPr>
        <p:spPr>
          <a:xfrm>
            <a:off x="1003696" y="1088685"/>
            <a:ext cx="8406195" cy="503381"/>
          </a:xfrm>
          <a:prstGeom prst="roundRect">
            <a:avLst>
              <a:gd name="adj" fmla="val 23123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4" name="Rounded Rectangle"/>
          <p:cNvSpPr/>
          <p:nvPr/>
        </p:nvSpPr>
        <p:spPr>
          <a:xfrm>
            <a:off x="983318" y="2987094"/>
            <a:ext cx="8406418" cy="955041"/>
          </a:xfrm>
          <a:prstGeom prst="roundRect">
            <a:avLst>
              <a:gd name="adj" fmla="val 12188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5" name="Rounded Rectangle"/>
          <p:cNvSpPr/>
          <p:nvPr/>
        </p:nvSpPr>
        <p:spPr>
          <a:xfrm>
            <a:off x="983318" y="4085121"/>
            <a:ext cx="8406418" cy="662941"/>
          </a:xfrm>
          <a:prstGeom prst="roundRect">
            <a:avLst>
              <a:gd name="adj" fmla="val 17558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6" name="Rounded Rectangle"/>
          <p:cNvSpPr/>
          <p:nvPr/>
        </p:nvSpPr>
        <p:spPr>
          <a:xfrm>
            <a:off x="1003473" y="5730755"/>
            <a:ext cx="8406640" cy="662941"/>
          </a:xfrm>
          <a:prstGeom prst="roundRect">
            <a:avLst>
              <a:gd name="adj" fmla="val 17558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7" name="Rounded Rectangle"/>
          <p:cNvSpPr/>
          <p:nvPr/>
        </p:nvSpPr>
        <p:spPr>
          <a:xfrm>
            <a:off x="983429" y="4898930"/>
            <a:ext cx="8406195" cy="662941"/>
          </a:xfrm>
          <a:prstGeom prst="roundRect">
            <a:avLst>
              <a:gd name="adj" fmla="val 17558"/>
            </a:avLst>
          </a:prstGeom>
          <a:ln w="12700">
            <a:solidFill>
              <a:srgbClr val="00FA9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8" name="5min summary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2592"/>
            </a:lvl1pPr>
          </a:lstStyle>
          <a:p>
            <a:pPr/>
            <a:r>
              <a:t>5min 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ayesian Online Change Point Detection: Knowledge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2592"/>
            </a:lvl1pPr>
          </a:lstStyle>
          <a:p>
            <a:pPr/>
            <a:r>
              <a:t>Bayesian Online Change Point Detection: Knowledge Stack</a:t>
            </a:r>
          </a:p>
        </p:txBody>
      </p:sp>
      <p:sp>
        <p:nvSpPr>
          <p:cNvPr id="191" name="Rectangle 7"/>
          <p:cNvSpPr/>
          <p:nvPr/>
        </p:nvSpPr>
        <p:spPr>
          <a:xfrm>
            <a:off x="1022448" y="1370293"/>
            <a:ext cx="4045324" cy="798159"/>
          </a:xfrm>
          <a:prstGeom prst="rect">
            <a:avLst/>
          </a:prstGeom>
          <a:ln w="12700">
            <a:solidFill>
              <a:srgbClr val="33F59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1532858" y="1925356"/>
            <a:ext cx="1726769" cy="1"/>
          </a:xfrm>
          <a:prstGeom prst="line">
            <a:avLst/>
          </a:prstGeom>
          <a:ln w="50800">
            <a:solidFill>
              <a:srgbClr val="00FA92">
                <a:alpha val="16091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1521066" y="1925356"/>
            <a:ext cx="229651" cy="1"/>
          </a:xfrm>
          <a:prstGeom prst="line">
            <a:avLst/>
          </a:prstGeom>
          <a:ln w="50800">
            <a:solidFill>
              <a:srgbClr val="00FA9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Online Computation of Mean"/>
          <p:cNvSpPr txBox="1"/>
          <p:nvPr/>
        </p:nvSpPr>
        <p:spPr>
          <a:xfrm>
            <a:off x="1293198" y="1385251"/>
            <a:ext cx="350382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Online Computation of Mean</a:t>
            </a:r>
          </a:p>
        </p:txBody>
      </p:sp>
      <p:sp>
        <p:nvSpPr>
          <p:cNvPr id="195" name="5%"/>
          <p:cNvSpPr txBox="1"/>
          <p:nvPr/>
        </p:nvSpPr>
        <p:spPr>
          <a:xfrm>
            <a:off x="3996307" y="1710544"/>
            <a:ext cx="94005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5%</a:t>
            </a:r>
          </a:p>
        </p:txBody>
      </p:sp>
      <p:sp>
        <p:nvSpPr>
          <p:cNvPr id="196" name="Rectangle 7"/>
          <p:cNvSpPr/>
          <p:nvPr/>
        </p:nvSpPr>
        <p:spPr>
          <a:xfrm>
            <a:off x="1022449" y="2263249"/>
            <a:ext cx="4045323" cy="789451"/>
          </a:xfrm>
          <a:prstGeom prst="rect">
            <a:avLst/>
          </a:prstGeom>
          <a:ln w="12700">
            <a:solidFill>
              <a:srgbClr val="33F59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1532858" y="2818312"/>
            <a:ext cx="1726769" cy="1"/>
          </a:xfrm>
          <a:prstGeom prst="line">
            <a:avLst/>
          </a:prstGeom>
          <a:ln w="50800">
            <a:solidFill>
              <a:srgbClr val="00FA92">
                <a:alpha val="16091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Line"/>
          <p:cNvSpPr/>
          <p:nvPr/>
        </p:nvSpPr>
        <p:spPr>
          <a:xfrm>
            <a:off x="1521066" y="2818312"/>
            <a:ext cx="671219" cy="1"/>
          </a:xfrm>
          <a:prstGeom prst="line">
            <a:avLst/>
          </a:prstGeom>
          <a:ln w="50800">
            <a:solidFill>
              <a:srgbClr val="00FA9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Conjugate Priors"/>
          <p:cNvSpPr txBox="1"/>
          <p:nvPr/>
        </p:nvSpPr>
        <p:spPr>
          <a:xfrm>
            <a:off x="1293198" y="2278208"/>
            <a:ext cx="350382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Conjugate Priors</a:t>
            </a:r>
          </a:p>
        </p:txBody>
      </p:sp>
      <p:sp>
        <p:nvSpPr>
          <p:cNvPr id="200" name="30%"/>
          <p:cNvSpPr txBox="1"/>
          <p:nvPr/>
        </p:nvSpPr>
        <p:spPr>
          <a:xfrm>
            <a:off x="3996307" y="2603500"/>
            <a:ext cx="94004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30%</a:t>
            </a:r>
          </a:p>
        </p:txBody>
      </p:sp>
      <p:sp>
        <p:nvSpPr>
          <p:cNvPr id="201" name="Rectangle 7"/>
          <p:cNvSpPr/>
          <p:nvPr/>
        </p:nvSpPr>
        <p:spPr>
          <a:xfrm>
            <a:off x="1022448" y="3171164"/>
            <a:ext cx="4045324" cy="798159"/>
          </a:xfrm>
          <a:prstGeom prst="rect">
            <a:avLst/>
          </a:prstGeom>
          <a:ln w="12700">
            <a:solidFill>
              <a:srgbClr val="33F59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Line"/>
          <p:cNvSpPr/>
          <p:nvPr/>
        </p:nvSpPr>
        <p:spPr>
          <a:xfrm>
            <a:off x="1532858" y="3726226"/>
            <a:ext cx="1726769" cy="1"/>
          </a:xfrm>
          <a:prstGeom prst="line">
            <a:avLst/>
          </a:prstGeom>
          <a:ln w="50800">
            <a:solidFill>
              <a:srgbClr val="00FA92">
                <a:alpha val="16091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1521066" y="3726226"/>
            <a:ext cx="229650" cy="1"/>
          </a:xfrm>
          <a:prstGeom prst="line">
            <a:avLst/>
          </a:prstGeom>
          <a:ln w="50800">
            <a:solidFill>
              <a:srgbClr val="00FA9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Online Updates of Prior Parameters"/>
          <p:cNvSpPr txBox="1"/>
          <p:nvPr/>
        </p:nvSpPr>
        <p:spPr>
          <a:xfrm>
            <a:off x="1139472" y="3171435"/>
            <a:ext cx="381127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Online Updates of Prior Parameters</a:t>
            </a:r>
          </a:p>
        </p:txBody>
      </p:sp>
      <p:sp>
        <p:nvSpPr>
          <p:cNvPr id="205" name="5%"/>
          <p:cNvSpPr txBox="1"/>
          <p:nvPr/>
        </p:nvSpPr>
        <p:spPr>
          <a:xfrm>
            <a:off x="3996307" y="3523390"/>
            <a:ext cx="94005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5%</a:t>
            </a:r>
          </a:p>
        </p:txBody>
      </p:sp>
      <p:sp>
        <p:nvSpPr>
          <p:cNvPr id="206" name="Rectangle 7"/>
          <p:cNvSpPr/>
          <p:nvPr/>
        </p:nvSpPr>
        <p:spPr>
          <a:xfrm>
            <a:off x="1022448" y="4079078"/>
            <a:ext cx="4045324" cy="798159"/>
          </a:xfrm>
          <a:prstGeom prst="rect">
            <a:avLst/>
          </a:prstGeom>
          <a:ln w="12700">
            <a:solidFill>
              <a:srgbClr val="33F59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Line"/>
          <p:cNvSpPr/>
          <p:nvPr/>
        </p:nvSpPr>
        <p:spPr>
          <a:xfrm>
            <a:off x="1532858" y="4634141"/>
            <a:ext cx="1726769" cy="1"/>
          </a:xfrm>
          <a:prstGeom prst="line">
            <a:avLst/>
          </a:prstGeom>
          <a:ln w="50800">
            <a:solidFill>
              <a:srgbClr val="00FA92">
                <a:alpha val="16091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Message Parsing"/>
          <p:cNvSpPr txBox="1"/>
          <p:nvPr/>
        </p:nvSpPr>
        <p:spPr>
          <a:xfrm>
            <a:off x="1139472" y="4079350"/>
            <a:ext cx="381127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Message Parsing</a:t>
            </a:r>
          </a:p>
        </p:txBody>
      </p:sp>
      <p:sp>
        <p:nvSpPr>
          <p:cNvPr id="209" name="20%"/>
          <p:cNvSpPr txBox="1"/>
          <p:nvPr/>
        </p:nvSpPr>
        <p:spPr>
          <a:xfrm>
            <a:off x="3996307" y="4440013"/>
            <a:ext cx="94005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20%</a:t>
            </a:r>
          </a:p>
        </p:txBody>
      </p:sp>
      <p:sp>
        <p:nvSpPr>
          <p:cNvPr id="210" name="Line"/>
          <p:cNvSpPr/>
          <p:nvPr/>
        </p:nvSpPr>
        <p:spPr>
          <a:xfrm>
            <a:off x="1521066" y="4634141"/>
            <a:ext cx="483381" cy="1"/>
          </a:xfrm>
          <a:prstGeom prst="line">
            <a:avLst/>
          </a:prstGeom>
          <a:ln w="50800">
            <a:solidFill>
              <a:srgbClr val="00FA9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Rectangle 7"/>
          <p:cNvSpPr/>
          <p:nvPr/>
        </p:nvSpPr>
        <p:spPr>
          <a:xfrm>
            <a:off x="1022449" y="5943874"/>
            <a:ext cx="4045323" cy="798159"/>
          </a:xfrm>
          <a:prstGeom prst="rect">
            <a:avLst/>
          </a:prstGeom>
          <a:ln w="12700">
            <a:solidFill>
              <a:srgbClr val="33F59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1532858" y="6498937"/>
            <a:ext cx="1726769" cy="1"/>
          </a:xfrm>
          <a:prstGeom prst="line">
            <a:avLst/>
          </a:prstGeom>
          <a:ln w="50800">
            <a:solidFill>
              <a:srgbClr val="00FA92">
                <a:alpha val="16091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Hazard Functions"/>
          <p:cNvSpPr txBox="1"/>
          <p:nvPr/>
        </p:nvSpPr>
        <p:spPr>
          <a:xfrm>
            <a:off x="1139472" y="5944146"/>
            <a:ext cx="381127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Hazard Functions</a:t>
            </a:r>
          </a:p>
        </p:txBody>
      </p:sp>
      <p:sp>
        <p:nvSpPr>
          <p:cNvPr id="214" name="5%"/>
          <p:cNvSpPr txBox="1"/>
          <p:nvPr/>
        </p:nvSpPr>
        <p:spPr>
          <a:xfrm>
            <a:off x="3996307" y="6304808"/>
            <a:ext cx="94004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5%</a:t>
            </a:r>
          </a:p>
        </p:txBody>
      </p:sp>
      <p:sp>
        <p:nvSpPr>
          <p:cNvPr id="215" name="Line"/>
          <p:cNvSpPr/>
          <p:nvPr/>
        </p:nvSpPr>
        <p:spPr>
          <a:xfrm>
            <a:off x="1521066" y="6498937"/>
            <a:ext cx="229651" cy="1"/>
          </a:xfrm>
          <a:prstGeom prst="line">
            <a:avLst/>
          </a:prstGeom>
          <a:ln w="50800">
            <a:solidFill>
              <a:srgbClr val="00FA9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Rectangle 7"/>
          <p:cNvSpPr/>
          <p:nvPr/>
        </p:nvSpPr>
        <p:spPr>
          <a:xfrm>
            <a:off x="1022448" y="4988676"/>
            <a:ext cx="4045324" cy="798158"/>
          </a:xfrm>
          <a:prstGeom prst="rect">
            <a:avLst/>
          </a:prstGeom>
          <a:ln w="12700">
            <a:solidFill>
              <a:srgbClr val="33F59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1532858" y="5543738"/>
            <a:ext cx="1726769" cy="1"/>
          </a:xfrm>
          <a:prstGeom prst="line">
            <a:avLst/>
          </a:prstGeom>
          <a:ln w="50800">
            <a:solidFill>
              <a:srgbClr val="00FA92">
                <a:alpha val="16091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Forward Algorithm (HMM)"/>
          <p:cNvSpPr txBox="1"/>
          <p:nvPr/>
        </p:nvSpPr>
        <p:spPr>
          <a:xfrm>
            <a:off x="1139472" y="4988947"/>
            <a:ext cx="381127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Forward Algorithm (HMM)</a:t>
            </a:r>
          </a:p>
        </p:txBody>
      </p:sp>
      <p:sp>
        <p:nvSpPr>
          <p:cNvPr id="219" name="35%"/>
          <p:cNvSpPr txBox="1"/>
          <p:nvPr/>
        </p:nvSpPr>
        <p:spPr>
          <a:xfrm>
            <a:off x="3996307" y="5349610"/>
            <a:ext cx="94004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35%</a:t>
            </a:r>
          </a:p>
        </p:txBody>
      </p:sp>
      <p:sp>
        <p:nvSpPr>
          <p:cNvPr id="220" name="Line"/>
          <p:cNvSpPr/>
          <p:nvPr/>
        </p:nvSpPr>
        <p:spPr>
          <a:xfrm>
            <a:off x="1521066" y="5543738"/>
            <a:ext cx="940049" cy="1"/>
          </a:xfrm>
          <a:prstGeom prst="line">
            <a:avLst/>
          </a:prstGeom>
          <a:ln w="50800">
            <a:solidFill>
              <a:srgbClr val="00FA9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Rectangle"/>
          <p:cNvSpPr/>
          <p:nvPr/>
        </p:nvSpPr>
        <p:spPr>
          <a:xfrm>
            <a:off x="837893" y="1086967"/>
            <a:ext cx="4414433" cy="3861684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222" name="Rectangle"/>
          <p:cNvSpPr/>
          <p:nvPr/>
        </p:nvSpPr>
        <p:spPr>
          <a:xfrm>
            <a:off x="741733" y="5935712"/>
            <a:ext cx="4414433" cy="943781"/>
          </a:xfrm>
          <a:prstGeom prst="rect">
            <a:avLst/>
          </a:prstGeom>
          <a:solidFill>
            <a:srgbClr val="283236">
              <a:alpha val="9674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283236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ourier"/>
        <a:ea typeface="Courier"/>
        <a:cs typeface="Courier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ourier"/>
        <a:ea typeface="Courier"/>
        <a:cs typeface="Courier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