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/>
          <a:lstStyle>
            <a:lvl1pPr marL="431800" indent="-406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431800" indent="76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431800" indent="55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431800" indent="1041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431800" indent="1498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1792288" y="3600450"/>
            <a:ext cx="5486401" cy="4251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Google Shape;72;p88"/>
          <p:cNvSpPr/>
          <p:nvPr>
            <p:ph type="pic" sz="half" idx="21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792288" y="4025503"/>
            <a:ext cx="5486401" cy="6036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5463749" y="1371628"/>
            <a:ext cx="4388701" cy="2057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1272750" y="-609572"/>
            <a:ext cx="4388700" cy="6019801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63385" indent="-391885">
              <a:spcBef>
                <a:spcPts val="300"/>
              </a:spcBef>
            </a:lvl2pPr>
            <a:lvl3pPr marL="1485900" indent="-457200">
              <a:spcBef>
                <a:spcPts val="300"/>
              </a:spcBef>
            </a:lvl3pPr>
            <a:lvl4pPr marL="2034539" indent="-548639">
              <a:spcBef>
                <a:spcPts val="300"/>
              </a:spcBef>
            </a:lvl4pPr>
            <a:lvl5pPr marL="2491739" indent="-548639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95536" y="188011"/>
            <a:ext cx="6923100" cy="385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501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63385" indent="-391885">
              <a:spcBef>
                <a:spcPts val="300"/>
              </a:spcBef>
            </a:lvl2pPr>
            <a:lvl3pPr marL="1485900" indent="-457200">
              <a:spcBef>
                <a:spcPts val="300"/>
              </a:spcBef>
            </a:lvl3pPr>
            <a:lvl4pPr marL="2034539" indent="-548639">
              <a:spcBef>
                <a:spcPts val="300"/>
              </a:spcBef>
            </a:lvl4pPr>
            <a:lvl5pPr marL="2491739" indent="-548639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467543" y="188011"/>
            <a:ext cx="6923101" cy="385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 rot="5400000">
            <a:off x="2874749" y="-1217401"/>
            <a:ext cx="3394502" cy="8229601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63385" indent="-391885">
              <a:spcBef>
                <a:spcPts val="300"/>
              </a:spcBef>
            </a:lvl2pPr>
            <a:lvl3pPr marL="1485900" indent="-457200">
              <a:spcBef>
                <a:spcPts val="300"/>
              </a:spcBef>
            </a:lvl3pPr>
            <a:lvl4pPr marL="2034539" indent="-548639">
              <a:spcBef>
                <a:spcPts val="300"/>
              </a:spcBef>
            </a:lvl4pPr>
            <a:lvl5pPr marL="2491739" indent="-548639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722312" y="3305175"/>
            <a:ext cx="7772401" cy="10215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722312" y="2180034"/>
            <a:ext cx="7772401" cy="1125001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67543" y="188011"/>
            <a:ext cx="6923101" cy="385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457200" y="1200150"/>
            <a:ext cx="4038600" cy="33945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Google Shape;41;p83"/>
          <p:cNvSpPr txBox="1"/>
          <p:nvPr>
            <p:ph type="body" sz="half" idx="21"/>
          </p:nvPr>
        </p:nvSpPr>
        <p:spPr>
          <a:xfrm>
            <a:off x="4648200" y="1200149"/>
            <a:ext cx="4038600" cy="3394502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67543" y="188011"/>
            <a:ext cx="6923101" cy="385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457200" y="1151334"/>
            <a:ext cx="4040100" cy="479701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48;p84"/>
          <p:cNvSpPr txBox="1"/>
          <p:nvPr>
            <p:ph type="body" sz="half" idx="21"/>
          </p:nvPr>
        </p:nvSpPr>
        <p:spPr>
          <a:xfrm>
            <a:off x="457200" y="1631155"/>
            <a:ext cx="4040100" cy="2963402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60" name="Google Shape;49;p84"/>
          <p:cNvSpPr txBox="1"/>
          <p:nvPr>
            <p:ph type="body" sz="quarter" idx="22"/>
          </p:nvPr>
        </p:nvSpPr>
        <p:spPr>
          <a:xfrm>
            <a:off x="4645024" y="1151334"/>
            <a:ext cx="4041902" cy="479700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61" name="Google Shape;50;p84"/>
          <p:cNvSpPr txBox="1"/>
          <p:nvPr>
            <p:ph type="body" sz="half" idx="23"/>
          </p:nvPr>
        </p:nvSpPr>
        <p:spPr>
          <a:xfrm>
            <a:off x="4645024" y="1631155"/>
            <a:ext cx="4041902" cy="2963402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467543" y="188011"/>
            <a:ext cx="6923101" cy="385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457200" y="204788"/>
            <a:ext cx="3008401" cy="8715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idx="1"/>
          </p:nvPr>
        </p:nvSpPr>
        <p:spPr>
          <a:xfrm>
            <a:off x="3575050" y="204788"/>
            <a:ext cx="5111701" cy="4389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Google Shape;66;p87"/>
          <p:cNvSpPr txBox="1"/>
          <p:nvPr>
            <p:ph type="body" sz="half" idx="21"/>
          </p:nvPr>
        </p:nvSpPr>
        <p:spPr>
          <a:xfrm>
            <a:off x="457199" y="1076325"/>
            <a:ext cx="3008402" cy="3518400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F2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773852" y="4794695"/>
            <a:ext cx="235888" cy="2565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b="1" sz="1200">
                <a:solidFill>
                  <a:srgbClr val="10253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244061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457200" marR="0" indent="-431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2457" marR="0" indent="-4644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98600" marR="0" indent="-508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421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93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565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137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709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81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7;gbaea525979_0_91"/>
          <p:cNvSpPr txBox="1"/>
          <p:nvPr>
            <p:ph type="sldNum" sz="quarter" idx="2"/>
          </p:nvPr>
        </p:nvSpPr>
        <p:spPr>
          <a:xfrm>
            <a:off x="8845288" y="4794695"/>
            <a:ext cx="164451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Google Shape;89;gbaea525979_0_91"/>
          <p:cNvSpPr txBox="1"/>
          <p:nvPr>
            <p:ph type="title"/>
          </p:nvPr>
        </p:nvSpPr>
        <p:spPr>
          <a:xfrm>
            <a:off x="675324" y="735549"/>
            <a:ext cx="8468702" cy="1188002"/>
          </a:xfrm>
          <a:prstGeom prst="rect">
            <a:avLst/>
          </a:prstGeom>
        </p:spPr>
        <p:txBody>
          <a:bodyPr/>
          <a:lstStyle>
            <a:lvl1pPr>
              <a:defRPr b="0" sz="4000">
                <a:solidFill>
                  <a:srgbClr val="F6F8E6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Yet Another ML Interview Guide</a:t>
            </a:r>
          </a:p>
        </p:txBody>
      </p:sp>
      <p:sp>
        <p:nvSpPr>
          <p:cNvPr id="117" name="Google Shape;90;gbaea525979_0_91"/>
          <p:cNvSpPr txBox="1"/>
          <p:nvPr/>
        </p:nvSpPr>
        <p:spPr>
          <a:xfrm>
            <a:off x="720900" y="4005650"/>
            <a:ext cx="8377550" cy="69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>
            <a:lvl1pPr>
              <a:defRPr sz="2700">
                <a:solidFill>
                  <a:srgbClr val="F6F8E6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pPr/>
            <a:r>
              <a:t>Homework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95;gbaea525979_0_83"/>
          <p:cNvSpPr txBox="1"/>
          <p:nvPr>
            <p:ph type="sldNum" sz="quarter" idx="2"/>
          </p:nvPr>
        </p:nvSpPr>
        <p:spPr>
          <a:xfrm>
            <a:off x="8773851" y="4794696"/>
            <a:ext cx="235888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FAQ </a:t>
            </a:r>
          </a:p>
        </p:txBody>
      </p:sp>
      <p:sp>
        <p:nvSpPr>
          <p:cNvPr id="178" name="Google Shape;121;p3"/>
          <p:cNvSpPr txBox="1"/>
          <p:nvPr/>
        </p:nvSpPr>
        <p:spPr>
          <a:xfrm>
            <a:off x="395524" y="1692924"/>
            <a:ext cx="6144759" cy="1412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187157" indent="-187157">
              <a:lnSpc>
                <a:spcPct val="170000"/>
              </a:lnSpc>
              <a:buSzPct val="100000"/>
              <a:buAutoNum type="arabicPeriod" startAt="1"/>
              <a:defRPr sz="1600"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How long should you invest in your homework?  </a:t>
            </a:r>
          </a:p>
          <a:p>
            <a:pPr marL="187157" indent="-187157">
              <a:lnSpc>
                <a:spcPct val="170000"/>
              </a:lnSpc>
              <a:buSzPct val="100000"/>
              <a:buAutoNum type="arabicPeriod" startAt="1"/>
              <a:defRPr sz="1600"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How much should I invest in documenting the code? </a:t>
            </a:r>
          </a:p>
          <a:p>
            <a:pPr marL="187157" indent="-187157">
              <a:lnSpc>
                <a:spcPct val="170000"/>
              </a:lnSpc>
              <a:buSzPct val="100000"/>
              <a:buAutoNum type="arabicPeriod" startAt="1"/>
              <a:defRPr sz="1600"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How accurate should my solution be?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95;gbaea525979_0_83"/>
          <p:cNvSpPr txBox="1"/>
          <p:nvPr>
            <p:ph type="sldNum" sz="quarter" idx="2"/>
          </p:nvPr>
        </p:nvSpPr>
        <p:spPr>
          <a:xfrm>
            <a:off x="8784938" y="4794696"/>
            <a:ext cx="224801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82" name="Google Shape;106;p7"/>
          <p:cNvSpPr/>
          <p:nvPr/>
        </p:nvSpPr>
        <p:spPr>
          <a:xfrm>
            <a:off x="582740" y="2229574"/>
            <a:ext cx="1416542" cy="84351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Context &amp; Agenda</a:t>
            </a:r>
          </a:p>
        </p:txBody>
      </p:sp>
      <p:sp>
        <p:nvSpPr>
          <p:cNvPr id="183" name="Google Shape;107;p7"/>
          <p:cNvSpPr/>
          <p:nvPr/>
        </p:nvSpPr>
        <p:spPr>
          <a:xfrm>
            <a:off x="2223119" y="2229527"/>
            <a:ext cx="1416694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is assessed? </a:t>
            </a:r>
          </a:p>
        </p:txBody>
      </p:sp>
      <p:sp>
        <p:nvSpPr>
          <p:cNvPr id="184" name="Google Shape;108;p7"/>
          <p:cNvSpPr/>
          <p:nvPr/>
        </p:nvSpPr>
        <p:spPr>
          <a:xfrm>
            <a:off x="3863650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What should </a:t>
            </a:r>
          </a:p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you submit?</a:t>
            </a:r>
          </a:p>
        </p:txBody>
      </p:sp>
      <p:sp>
        <p:nvSpPr>
          <p:cNvPr id="185" name="Google Shape;109;p7"/>
          <p:cNvSpPr/>
          <p:nvPr/>
        </p:nvSpPr>
        <p:spPr>
          <a:xfrm>
            <a:off x="5474222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FAQ</a:t>
            </a:r>
          </a:p>
        </p:txBody>
      </p:sp>
      <p:sp>
        <p:nvSpPr>
          <p:cNvPr id="186" name="Conclusion &amp; Next Steps"/>
          <p:cNvSpPr/>
          <p:nvPr/>
        </p:nvSpPr>
        <p:spPr>
          <a:xfrm>
            <a:off x="7109531" y="2229529"/>
            <a:ext cx="1416601" cy="843600"/>
          </a:xfrm>
          <a:prstGeom prst="roundRect">
            <a:avLst>
              <a:gd name="adj" fmla="val 6618"/>
            </a:avLst>
          </a:prstGeom>
          <a:solidFill>
            <a:srgbClr val="EEECE1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0F243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&amp; 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51;p46"/>
          <p:cNvSpPr txBox="1"/>
          <p:nvPr>
            <p:ph type="sldNum" sz="quarter" idx="2"/>
          </p:nvPr>
        </p:nvSpPr>
        <p:spPr>
          <a:xfrm>
            <a:off x="8773851" y="4794695"/>
            <a:ext cx="235888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Google Shape;153;p46"/>
          <p:cNvSpPr txBox="1"/>
          <p:nvPr/>
        </p:nvSpPr>
        <p:spPr>
          <a:xfrm>
            <a:off x="513268" y="2014715"/>
            <a:ext cx="8261452" cy="78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40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95;gbaea525979_0_83"/>
          <p:cNvSpPr txBox="1"/>
          <p:nvPr>
            <p:ph type="sldNum" sz="quarter" idx="2"/>
          </p:nvPr>
        </p:nvSpPr>
        <p:spPr>
          <a:xfrm>
            <a:off x="8834201" y="4794695"/>
            <a:ext cx="175538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Google Shape;97;gbaea525979_0_83"/>
          <p:cNvSpPr txBox="1"/>
          <p:nvPr/>
        </p:nvSpPr>
        <p:spPr>
          <a:xfrm>
            <a:off x="441285" y="278823"/>
            <a:ext cx="8261452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21" name="Google Shape;106;p7"/>
          <p:cNvSpPr/>
          <p:nvPr/>
        </p:nvSpPr>
        <p:spPr>
          <a:xfrm>
            <a:off x="582740" y="2229574"/>
            <a:ext cx="1416542" cy="84351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Context &amp; Agenda</a:t>
            </a:r>
          </a:p>
        </p:txBody>
      </p:sp>
      <p:sp>
        <p:nvSpPr>
          <p:cNvPr id="122" name="Google Shape;107;p7"/>
          <p:cNvSpPr/>
          <p:nvPr/>
        </p:nvSpPr>
        <p:spPr>
          <a:xfrm>
            <a:off x="2223119" y="2229527"/>
            <a:ext cx="1416694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is assessed? </a:t>
            </a:r>
          </a:p>
        </p:txBody>
      </p:sp>
      <p:sp>
        <p:nvSpPr>
          <p:cNvPr id="123" name="Google Shape;108;p7"/>
          <p:cNvSpPr/>
          <p:nvPr/>
        </p:nvSpPr>
        <p:spPr>
          <a:xfrm>
            <a:off x="3863650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What should </a:t>
            </a:r>
          </a:p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you submit?</a:t>
            </a:r>
          </a:p>
        </p:txBody>
      </p:sp>
      <p:sp>
        <p:nvSpPr>
          <p:cNvPr id="124" name="Google Shape;109;p7"/>
          <p:cNvSpPr/>
          <p:nvPr/>
        </p:nvSpPr>
        <p:spPr>
          <a:xfrm>
            <a:off x="5474221" y="2229527"/>
            <a:ext cx="1416701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FAQ</a:t>
            </a:r>
          </a:p>
        </p:txBody>
      </p:sp>
      <p:sp>
        <p:nvSpPr>
          <p:cNvPr id="125" name="Conclusion &amp; Next Steps"/>
          <p:cNvSpPr/>
          <p:nvPr/>
        </p:nvSpPr>
        <p:spPr>
          <a:xfrm>
            <a:off x="7109531" y="2229529"/>
            <a:ext cx="1416601" cy="84360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&amp; 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95;gbaea525979_0_83"/>
          <p:cNvSpPr txBox="1"/>
          <p:nvPr>
            <p:ph type="sldNum" sz="quarter" idx="2"/>
          </p:nvPr>
        </p:nvSpPr>
        <p:spPr>
          <a:xfrm>
            <a:off x="8834200" y="4794696"/>
            <a:ext cx="17553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29" name="Google Shape;106;p7"/>
          <p:cNvSpPr/>
          <p:nvPr/>
        </p:nvSpPr>
        <p:spPr>
          <a:xfrm>
            <a:off x="582740" y="2229574"/>
            <a:ext cx="1416542" cy="843510"/>
          </a:xfrm>
          <a:prstGeom prst="roundRect">
            <a:avLst>
              <a:gd name="adj" fmla="val 6618"/>
            </a:avLst>
          </a:prstGeom>
          <a:solidFill>
            <a:srgbClr val="EEECE1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0F243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Context &amp; Agenda</a:t>
            </a:r>
          </a:p>
        </p:txBody>
      </p:sp>
      <p:sp>
        <p:nvSpPr>
          <p:cNvPr id="130" name="Google Shape;107;p7"/>
          <p:cNvSpPr/>
          <p:nvPr/>
        </p:nvSpPr>
        <p:spPr>
          <a:xfrm>
            <a:off x="2223119" y="2229527"/>
            <a:ext cx="1416694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is assessed? </a:t>
            </a:r>
          </a:p>
        </p:txBody>
      </p:sp>
      <p:sp>
        <p:nvSpPr>
          <p:cNvPr id="131" name="Google Shape;108;p7"/>
          <p:cNvSpPr/>
          <p:nvPr/>
        </p:nvSpPr>
        <p:spPr>
          <a:xfrm>
            <a:off x="3863650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What should </a:t>
            </a:r>
          </a:p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you submit?</a:t>
            </a:r>
          </a:p>
        </p:txBody>
      </p:sp>
      <p:sp>
        <p:nvSpPr>
          <p:cNvPr id="132" name="Google Shape;109;p7"/>
          <p:cNvSpPr/>
          <p:nvPr/>
        </p:nvSpPr>
        <p:spPr>
          <a:xfrm>
            <a:off x="5474222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FAQ</a:t>
            </a:r>
          </a:p>
        </p:txBody>
      </p:sp>
      <p:sp>
        <p:nvSpPr>
          <p:cNvPr id="133" name="Conclusion &amp; Next Steps"/>
          <p:cNvSpPr/>
          <p:nvPr/>
        </p:nvSpPr>
        <p:spPr>
          <a:xfrm>
            <a:off x="7109531" y="2229529"/>
            <a:ext cx="1416601" cy="84360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&amp; 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95;gbaea525979_0_83"/>
          <p:cNvSpPr txBox="1"/>
          <p:nvPr>
            <p:ph type="sldNum" sz="quarter" idx="2"/>
          </p:nvPr>
        </p:nvSpPr>
        <p:spPr>
          <a:xfrm>
            <a:off x="8834200" y="4794696"/>
            <a:ext cx="17553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37" name="Google Shape;106;p7"/>
          <p:cNvSpPr/>
          <p:nvPr/>
        </p:nvSpPr>
        <p:spPr>
          <a:xfrm>
            <a:off x="582740" y="2229574"/>
            <a:ext cx="1416542" cy="84351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Context &amp; Agenda</a:t>
            </a:r>
          </a:p>
        </p:txBody>
      </p:sp>
      <p:sp>
        <p:nvSpPr>
          <p:cNvPr id="138" name="Google Shape;107;p7"/>
          <p:cNvSpPr/>
          <p:nvPr/>
        </p:nvSpPr>
        <p:spPr>
          <a:xfrm>
            <a:off x="2223119" y="2229527"/>
            <a:ext cx="1416694" cy="843604"/>
          </a:xfrm>
          <a:prstGeom prst="roundRect">
            <a:avLst>
              <a:gd name="adj" fmla="val 6618"/>
            </a:avLst>
          </a:prstGeom>
          <a:solidFill>
            <a:srgbClr val="EEECE1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0F243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is assessed? </a:t>
            </a:r>
          </a:p>
        </p:txBody>
      </p:sp>
      <p:sp>
        <p:nvSpPr>
          <p:cNvPr id="139" name="Google Shape;108;p7"/>
          <p:cNvSpPr/>
          <p:nvPr/>
        </p:nvSpPr>
        <p:spPr>
          <a:xfrm>
            <a:off x="3863650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What should </a:t>
            </a:r>
          </a:p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you submit?</a:t>
            </a:r>
          </a:p>
        </p:txBody>
      </p:sp>
      <p:sp>
        <p:nvSpPr>
          <p:cNvPr id="140" name="Google Shape;109;p7"/>
          <p:cNvSpPr/>
          <p:nvPr/>
        </p:nvSpPr>
        <p:spPr>
          <a:xfrm>
            <a:off x="5474222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FAQ</a:t>
            </a:r>
          </a:p>
        </p:txBody>
      </p:sp>
      <p:sp>
        <p:nvSpPr>
          <p:cNvPr id="141" name="Conclusion &amp; Next Steps"/>
          <p:cNvSpPr/>
          <p:nvPr/>
        </p:nvSpPr>
        <p:spPr>
          <a:xfrm>
            <a:off x="7109531" y="2229529"/>
            <a:ext cx="1416601" cy="84360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&amp; 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95;gbaea525979_0_83"/>
          <p:cNvSpPr txBox="1"/>
          <p:nvPr>
            <p:ph type="sldNum" sz="quarter" idx="2"/>
          </p:nvPr>
        </p:nvSpPr>
        <p:spPr>
          <a:xfrm>
            <a:off x="8834200" y="4794696"/>
            <a:ext cx="17553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What is assessed? </a:t>
            </a:r>
          </a:p>
        </p:txBody>
      </p:sp>
      <p:sp>
        <p:nvSpPr>
          <p:cNvPr id="145" name="Google Shape;121;p3"/>
          <p:cNvSpPr txBox="1"/>
          <p:nvPr/>
        </p:nvSpPr>
        <p:spPr>
          <a:xfrm>
            <a:off x="395524" y="1692924"/>
            <a:ext cx="3959402" cy="274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3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Core</a:t>
            </a: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Basics of EDA, ML</a:t>
            </a: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General business acumen </a:t>
            </a: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Ability to explain concepts to both technical and non-technical audience </a:t>
            </a: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Ability to solve the problem at hand</a:t>
            </a: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Ability to justify approach</a:t>
            </a:r>
          </a:p>
        </p:txBody>
      </p:sp>
      <p:sp>
        <p:nvSpPr>
          <p:cNvPr id="146" name="Google Shape;122;p3"/>
          <p:cNvSpPr txBox="1"/>
          <p:nvPr/>
        </p:nvSpPr>
        <p:spPr>
          <a:xfrm>
            <a:off x="4572000" y="1692924"/>
            <a:ext cx="3959401" cy="265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3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Bonus Points</a:t>
            </a: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457200" indent="-317500">
              <a:lnSpc>
                <a:spcPct val="120000"/>
              </a:lnSpc>
              <a:buClr>
                <a:srgbClr val="EEECE1"/>
              </a:buClr>
              <a:buSzPts val="14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use of novel / latest methods </a:t>
            </a:r>
          </a:p>
          <a:p>
            <a:pPr marL="457200" indent="-317500">
              <a:lnSpc>
                <a:spcPct val="120000"/>
              </a:lnSpc>
              <a:buClr>
                <a:srgbClr val="EEECE1"/>
              </a:buClr>
              <a:buSzPts val="14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Full production quality pipeline*</a:t>
            </a:r>
          </a:p>
          <a:p>
            <a:pPr marL="457200" indent="-317500">
              <a:lnSpc>
                <a:spcPct val="120000"/>
              </a:lnSpc>
              <a:buClr>
                <a:srgbClr val="EEECE1"/>
              </a:buClr>
              <a:buSzPts val="14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Neat presentation   </a:t>
            </a: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* Unless you’re interviewing for an MLE/MLOps role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95;gbaea525979_0_83"/>
          <p:cNvSpPr txBox="1"/>
          <p:nvPr>
            <p:ph type="sldNum" sz="quarter" idx="2"/>
          </p:nvPr>
        </p:nvSpPr>
        <p:spPr>
          <a:xfrm>
            <a:off x="8834200" y="4794696"/>
            <a:ext cx="17553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What is assessed? Example problems  </a:t>
            </a:r>
          </a:p>
        </p:txBody>
      </p:sp>
      <p:sp>
        <p:nvSpPr>
          <p:cNvPr id="150" name="Google Shape;121;p3"/>
          <p:cNvSpPr txBox="1"/>
          <p:nvPr/>
        </p:nvSpPr>
        <p:spPr>
          <a:xfrm>
            <a:off x="395524" y="1692924"/>
            <a:ext cx="5646718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3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Regression: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Time Series Forecasting</a:t>
            </a:r>
          </a:p>
        </p:txBody>
      </p:sp>
      <p:sp>
        <p:nvSpPr>
          <p:cNvPr id="151" name="Google Shape;122;p3"/>
          <p:cNvSpPr txBox="1"/>
          <p:nvPr/>
        </p:nvSpPr>
        <p:spPr>
          <a:xfrm>
            <a:off x="395524" y="2283475"/>
            <a:ext cx="6879667" cy="57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3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Classification: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Churn Prediction, Fraud detection </a:t>
            </a:r>
          </a:p>
        </p:txBody>
      </p:sp>
      <p:sp>
        <p:nvSpPr>
          <p:cNvPr id="152" name="Google Shape;122;p3"/>
          <p:cNvSpPr txBox="1"/>
          <p:nvPr/>
        </p:nvSpPr>
        <p:spPr>
          <a:xfrm>
            <a:off x="395524" y="2874025"/>
            <a:ext cx="6879667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3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Other: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Recommender systems </a:t>
            </a:r>
          </a:p>
        </p:txBody>
      </p:sp>
      <p:sp>
        <p:nvSpPr>
          <p:cNvPr id="153" name="Google Shape;122;p3"/>
          <p:cNvSpPr txBox="1"/>
          <p:nvPr/>
        </p:nvSpPr>
        <p:spPr>
          <a:xfrm>
            <a:off x="395524" y="3464575"/>
            <a:ext cx="6879667" cy="576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3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NLP: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Sentiment Analysis, Sentence Similarity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95;gbaea525979_0_83"/>
          <p:cNvSpPr txBox="1"/>
          <p:nvPr>
            <p:ph type="sldNum" sz="quarter" idx="2"/>
          </p:nvPr>
        </p:nvSpPr>
        <p:spPr>
          <a:xfrm>
            <a:off x="8834200" y="4794696"/>
            <a:ext cx="17553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57" name="Google Shape;106;p7"/>
          <p:cNvSpPr/>
          <p:nvPr/>
        </p:nvSpPr>
        <p:spPr>
          <a:xfrm>
            <a:off x="582740" y="2229574"/>
            <a:ext cx="1416542" cy="84351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Context &amp; Agenda</a:t>
            </a:r>
          </a:p>
        </p:txBody>
      </p:sp>
      <p:sp>
        <p:nvSpPr>
          <p:cNvPr id="158" name="Google Shape;107;p7"/>
          <p:cNvSpPr/>
          <p:nvPr/>
        </p:nvSpPr>
        <p:spPr>
          <a:xfrm>
            <a:off x="2223119" y="2229527"/>
            <a:ext cx="1416694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is assessed? </a:t>
            </a:r>
          </a:p>
        </p:txBody>
      </p:sp>
      <p:sp>
        <p:nvSpPr>
          <p:cNvPr id="159" name="Google Shape;108;p7"/>
          <p:cNvSpPr/>
          <p:nvPr/>
        </p:nvSpPr>
        <p:spPr>
          <a:xfrm>
            <a:off x="3863650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EEECE1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0F243E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What should </a:t>
            </a:r>
          </a:p>
          <a:p>
            <a:pPr algn="ctr">
              <a:defRPr sz="1300">
                <a:solidFill>
                  <a:srgbClr val="0F243E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you submit?</a:t>
            </a:r>
          </a:p>
        </p:txBody>
      </p:sp>
      <p:sp>
        <p:nvSpPr>
          <p:cNvPr id="160" name="Google Shape;109;p7"/>
          <p:cNvSpPr/>
          <p:nvPr/>
        </p:nvSpPr>
        <p:spPr>
          <a:xfrm>
            <a:off x="5474222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FAQ</a:t>
            </a:r>
          </a:p>
        </p:txBody>
      </p:sp>
      <p:sp>
        <p:nvSpPr>
          <p:cNvPr id="161" name="Conclusion &amp; Next Steps"/>
          <p:cNvSpPr/>
          <p:nvPr/>
        </p:nvSpPr>
        <p:spPr>
          <a:xfrm>
            <a:off x="7109531" y="2229529"/>
            <a:ext cx="1416601" cy="84360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&amp; 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95;gbaea525979_0_83"/>
          <p:cNvSpPr txBox="1"/>
          <p:nvPr>
            <p:ph type="sldNum" sz="quarter" idx="2"/>
          </p:nvPr>
        </p:nvSpPr>
        <p:spPr>
          <a:xfrm>
            <a:off x="8834200" y="4794696"/>
            <a:ext cx="17553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What should you submit? </a:t>
            </a:r>
          </a:p>
        </p:txBody>
      </p:sp>
      <p:sp>
        <p:nvSpPr>
          <p:cNvPr id="165" name="Google Shape;121;p3"/>
          <p:cNvSpPr txBox="1"/>
          <p:nvPr/>
        </p:nvSpPr>
        <p:spPr>
          <a:xfrm>
            <a:off x="395524" y="1692924"/>
            <a:ext cx="3959402" cy="216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3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Core</a:t>
            </a: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PDF of your notebook/presentation</a:t>
            </a: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A notebook with a working solution</a:t>
            </a: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Well structured Python modules  </a:t>
            </a:r>
          </a:p>
          <a:p>
            <a:pPr marL="187157" indent="-187157">
              <a:lnSpc>
                <a:spcPct val="120000"/>
              </a:lnSpc>
              <a:buSzPct val="1000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README on how to run your code </a:t>
            </a:r>
          </a:p>
        </p:txBody>
      </p:sp>
      <p:sp>
        <p:nvSpPr>
          <p:cNvPr id="166" name="Google Shape;122;p3"/>
          <p:cNvSpPr txBox="1"/>
          <p:nvPr/>
        </p:nvSpPr>
        <p:spPr>
          <a:xfrm>
            <a:off x="4572000" y="1692924"/>
            <a:ext cx="3959401" cy="236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3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Bonus Points</a:t>
            </a: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 marL="457200" indent="-317500">
              <a:lnSpc>
                <a:spcPct val="120000"/>
              </a:lnSpc>
              <a:buClr>
                <a:srgbClr val="EEECE1"/>
              </a:buClr>
              <a:buSzPts val="14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Presentation (Slides/Document)  </a:t>
            </a:r>
          </a:p>
          <a:p>
            <a:pPr marL="457200" indent="-317500">
              <a:lnSpc>
                <a:spcPct val="120000"/>
              </a:lnSpc>
              <a:buClr>
                <a:srgbClr val="EEECE1"/>
              </a:buClr>
              <a:buSzPts val="1400"/>
              <a:buAutoNum type="arabicPeriod" startAt="1"/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Tests*  </a:t>
            </a: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</a:p>
          <a:p>
            <a:pPr>
              <a:defRPr>
                <a:solidFill>
                  <a:srgbClr val="EEECE1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*Unless you’re interviewing for an MLE/MLOps role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95;gbaea525979_0_83"/>
          <p:cNvSpPr txBox="1"/>
          <p:nvPr>
            <p:ph type="sldNum" sz="quarter" idx="2"/>
          </p:nvPr>
        </p:nvSpPr>
        <p:spPr>
          <a:xfrm>
            <a:off x="8834200" y="4794696"/>
            <a:ext cx="175539" cy="256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Google Shape;97;gbaea525979_0_83"/>
          <p:cNvSpPr txBox="1"/>
          <p:nvPr/>
        </p:nvSpPr>
        <p:spPr>
          <a:xfrm>
            <a:off x="441285" y="278823"/>
            <a:ext cx="8261451" cy="56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2700">
                <a:solidFill>
                  <a:srgbClr val="EEECE1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70" name="Google Shape;106;p7"/>
          <p:cNvSpPr/>
          <p:nvPr/>
        </p:nvSpPr>
        <p:spPr>
          <a:xfrm>
            <a:off x="582740" y="2229574"/>
            <a:ext cx="1416542" cy="84351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Context &amp; Agenda</a:t>
            </a:r>
          </a:p>
        </p:txBody>
      </p:sp>
      <p:sp>
        <p:nvSpPr>
          <p:cNvPr id="171" name="Google Shape;107;p7"/>
          <p:cNvSpPr/>
          <p:nvPr/>
        </p:nvSpPr>
        <p:spPr>
          <a:xfrm>
            <a:off x="2223119" y="2229527"/>
            <a:ext cx="1416694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is assessed? </a:t>
            </a:r>
          </a:p>
        </p:txBody>
      </p:sp>
      <p:sp>
        <p:nvSpPr>
          <p:cNvPr id="172" name="Google Shape;108;p7"/>
          <p:cNvSpPr/>
          <p:nvPr/>
        </p:nvSpPr>
        <p:spPr>
          <a:xfrm>
            <a:off x="3863650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What should </a:t>
            </a:r>
          </a:p>
          <a:p>
            <a: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r>
              <a:t>you submit?</a:t>
            </a:r>
          </a:p>
        </p:txBody>
      </p:sp>
      <p:sp>
        <p:nvSpPr>
          <p:cNvPr id="173" name="Google Shape;109;p7"/>
          <p:cNvSpPr/>
          <p:nvPr/>
        </p:nvSpPr>
        <p:spPr>
          <a:xfrm>
            <a:off x="5474222" y="2229527"/>
            <a:ext cx="1416700" cy="843604"/>
          </a:xfrm>
          <a:prstGeom prst="roundRect">
            <a:avLst>
              <a:gd name="adj" fmla="val 6618"/>
            </a:avLst>
          </a:prstGeom>
          <a:solidFill>
            <a:srgbClr val="EEECE1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0F243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FAQ</a:t>
            </a:r>
          </a:p>
        </p:txBody>
      </p:sp>
      <p:sp>
        <p:nvSpPr>
          <p:cNvPr id="174" name="Conclusion &amp; Next Steps"/>
          <p:cNvSpPr/>
          <p:nvPr/>
        </p:nvSpPr>
        <p:spPr>
          <a:xfrm>
            <a:off x="7109531" y="2229529"/>
            <a:ext cx="1416601" cy="843600"/>
          </a:xfrm>
          <a:prstGeom prst="roundRect">
            <a:avLst>
              <a:gd name="adj" fmla="val 6618"/>
            </a:avLst>
          </a:prstGeom>
          <a:solidFill>
            <a:srgbClr val="0F243E"/>
          </a:solidFill>
          <a:ln>
            <a:solidFill>
              <a:srgbClr val="7F7F7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300">
                <a:solidFill>
                  <a:srgbClr val="EEECE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&amp; 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