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Imprima"/>
      <p:regular r:id="rId12"/>
    </p:embeddedFont>
    <p:embeddedFont>
      <p:font typeface="Garamond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Montserrat Light"/>
      <p:regular r:id="rId21"/>
      <p:bold r:id="rId22"/>
      <p:italic r:id="rId23"/>
      <p:boldItalic r:id="rId24"/>
    </p:embeddedFont>
    <p:embeddedFont>
      <p:font typeface="Montserrat ExtraLight"/>
      <p:regular r:id="rId25"/>
      <p:bold r:id="rId26"/>
      <p:italic r:id="rId27"/>
      <p:boldItalic r:id="rId28"/>
    </p:embeddedFont>
    <p:embeddedFont>
      <p:font typeface="Montserrat Thin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jdmo0zzJR7T/NFnozPLS6QNyC7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MontserratLight-bold.fntdata"/><Relationship Id="rId21" Type="http://schemas.openxmlformats.org/officeDocument/2006/relationships/font" Target="fonts/MontserratLight-regular.fntdata"/><Relationship Id="rId24" Type="http://schemas.openxmlformats.org/officeDocument/2006/relationships/font" Target="fonts/MontserratLight-boldItalic.fntdata"/><Relationship Id="rId23" Type="http://schemas.openxmlformats.org/officeDocument/2006/relationships/font" Target="fonts/Montserrat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ExtraLight-bold.fntdata"/><Relationship Id="rId25" Type="http://schemas.openxmlformats.org/officeDocument/2006/relationships/font" Target="fonts/MontserratExtraLight-regular.fntdata"/><Relationship Id="rId28" Type="http://schemas.openxmlformats.org/officeDocument/2006/relationships/font" Target="fonts/MontserratExtraLight-boldItalic.fntdata"/><Relationship Id="rId27" Type="http://schemas.openxmlformats.org/officeDocument/2006/relationships/font" Target="fonts/MontserratExtra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Thin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Thin-italic.fntdata"/><Relationship Id="rId30" Type="http://schemas.openxmlformats.org/officeDocument/2006/relationships/font" Target="fonts/MontserratThin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MontserratThin-boldItalic.fntdata"/><Relationship Id="rId13" Type="http://schemas.openxmlformats.org/officeDocument/2006/relationships/font" Target="fonts/Garamond-regular.fntdata"/><Relationship Id="rId12" Type="http://schemas.openxmlformats.org/officeDocument/2006/relationships/font" Target="fonts/Imprima-regular.fntdata"/><Relationship Id="rId15" Type="http://schemas.openxmlformats.org/officeDocument/2006/relationships/font" Target="fonts/Garamond-italic.fntdata"/><Relationship Id="rId14" Type="http://schemas.openxmlformats.org/officeDocument/2006/relationships/font" Target="fonts/Garamond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Garamond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b2221f7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bb2221f726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b2221f72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bb2221f726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9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9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7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9"/>
          <p:cNvSpPr txBox="1"/>
          <p:nvPr>
            <p:ph idx="12" type="sldNum"/>
          </p:nvPr>
        </p:nvSpPr>
        <p:spPr>
          <a:xfrm>
            <a:off x="8532440" y="4785996"/>
            <a:ext cx="47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8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Garamond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88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8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8"/>
          <p:cNvSpPr txBox="1"/>
          <p:nvPr>
            <p:ph idx="12" type="sldNum"/>
          </p:nvPr>
        </p:nvSpPr>
        <p:spPr>
          <a:xfrm>
            <a:off x="8532440" y="4785996"/>
            <a:ext cx="47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9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9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8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9"/>
          <p:cNvSpPr txBox="1"/>
          <p:nvPr>
            <p:ph idx="12" type="sldNum"/>
          </p:nvPr>
        </p:nvSpPr>
        <p:spPr>
          <a:xfrm>
            <a:off x="8532440" y="4785996"/>
            <a:ext cx="47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0"/>
          <p:cNvSpPr txBox="1"/>
          <p:nvPr>
            <p:ph type="title"/>
          </p:nvPr>
        </p:nvSpPr>
        <p:spPr>
          <a:xfrm>
            <a:off x="395536" y="188011"/>
            <a:ext cx="6923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0"/>
          <p:cNvSpPr txBox="1"/>
          <p:nvPr>
            <p:ph idx="12" type="sldNum"/>
          </p:nvPr>
        </p:nvSpPr>
        <p:spPr>
          <a:xfrm>
            <a:off x="8532440" y="4785996"/>
            <a:ext cx="47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" name="Google Shape;25;p80"/>
          <p:cNvCxnSpPr/>
          <p:nvPr/>
        </p:nvCxnSpPr>
        <p:spPr>
          <a:xfrm>
            <a:off x="467544" y="627534"/>
            <a:ext cx="82809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1"/>
          <p:cNvSpPr txBox="1"/>
          <p:nvPr>
            <p:ph type="title"/>
          </p:nvPr>
        </p:nvSpPr>
        <p:spPr>
          <a:xfrm>
            <a:off x="467544" y="188011"/>
            <a:ext cx="6923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8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1"/>
          <p:cNvSpPr txBox="1"/>
          <p:nvPr>
            <p:ph idx="12" type="sldNum"/>
          </p:nvPr>
        </p:nvSpPr>
        <p:spPr>
          <a:xfrm>
            <a:off x="8532440" y="4785996"/>
            <a:ext cx="47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2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000"/>
              <a:buFont typeface="Garamond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2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8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2"/>
          <p:cNvSpPr txBox="1"/>
          <p:nvPr>
            <p:ph idx="12" type="sldNum"/>
          </p:nvPr>
        </p:nvSpPr>
        <p:spPr>
          <a:xfrm>
            <a:off x="8532440" y="4785996"/>
            <a:ext cx="47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3"/>
          <p:cNvSpPr txBox="1"/>
          <p:nvPr>
            <p:ph type="title"/>
          </p:nvPr>
        </p:nvSpPr>
        <p:spPr>
          <a:xfrm>
            <a:off x="467544" y="188011"/>
            <a:ext cx="6923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3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83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8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3"/>
          <p:cNvSpPr txBox="1"/>
          <p:nvPr>
            <p:ph idx="12" type="sldNum"/>
          </p:nvPr>
        </p:nvSpPr>
        <p:spPr>
          <a:xfrm>
            <a:off x="8532440" y="4785996"/>
            <a:ext cx="47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4"/>
          <p:cNvSpPr txBox="1"/>
          <p:nvPr>
            <p:ph type="title"/>
          </p:nvPr>
        </p:nvSpPr>
        <p:spPr>
          <a:xfrm>
            <a:off x="467544" y="188011"/>
            <a:ext cx="6923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4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84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84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4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8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4"/>
          <p:cNvSpPr txBox="1"/>
          <p:nvPr>
            <p:ph idx="12" type="sldNum"/>
          </p:nvPr>
        </p:nvSpPr>
        <p:spPr>
          <a:xfrm>
            <a:off x="8532440" y="4785996"/>
            <a:ext cx="47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5"/>
          <p:cNvSpPr txBox="1"/>
          <p:nvPr>
            <p:ph type="title"/>
          </p:nvPr>
        </p:nvSpPr>
        <p:spPr>
          <a:xfrm>
            <a:off x="467544" y="188011"/>
            <a:ext cx="6923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5"/>
          <p:cNvSpPr txBox="1"/>
          <p:nvPr>
            <p:ph idx="12" type="sldNum"/>
          </p:nvPr>
        </p:nvSpPr>
        <p:spPr>
          <a:xfrm>
            <a:off x="8532440" y="4785996"/>
            <a:ext cx="47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6"/>
          <p:cNvSpPr txBox="1"/>
          <p:nvPr>
            <p:ph idx="12" type="sldNum"/>
          </p:nvPr>
        </p:nvSpPr>
        <p:spPr>
          <a:xfrm>
            <a:off x="8532440" y="4785996"/>
            <a:ext cx="47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7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Garamond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7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87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8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7"/>
          <p:cNvSpPr txBox="1"/>
          <p:nvPr>
            <p:ph idx="12" type="sldNum"/>
          </p:nvPr>
        </p:nvSpPr>
        <p:spPr>
          <a:xfrm>
            <a:off x="8532440" y="4785996"/>
            <a:ext cx="47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8"/>
          <p:cNvSpPr txBox="1"/>
          <p:nvPr>
            <p:ph type="title"/>
          </p:nvPr>
        </p:nvSpPr>
        <p:spPr>
          <a:xfrm>
            <a:off x="467544" y="188011"/>
            <a:ext cx="6923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Garamond"/>
              <a:buNone/>
              <a:defRPr b="1" i="0" sz="3200" u="none" cap="none" strike="noStrike">
                <a:solidFill>
                  <a:srgbClr val="24406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8"/>
          <p:cNvSpPr txBox="1"/>
          <p:nvPr>
            <p:ph idx="12" type="sldNum"/>
          </p:nvPr>
        </p:nvSpPr>
        <p:spPr>
          <a:xfrm>
            <a:off x="8532440" y="4785996"/>
            <a:ext cx="47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0253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0253F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0253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0253F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0253F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0253F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0253F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0253F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10253F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467544" y="735546"/>
            <a:ext cx="83529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000"/>
              <a:buFont typeface="Avenir"/>
              <a:buNone/>
            </a:pPr>
            <a:r>
              <a:rPr b="0" lang="en-US" sz="4000">
                <a:latin typeface="Montserrat"/>
                <a:ea typeface="Montserrat"/>
                <a:cs typeface="Montserrat"/>
                <a:sym typeface="Montserrat"/>
              </a:rPr>
              <a:t>Homework Problem</a:t>
            </a:r>
            <a:endParaRPr b="0"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043608" y="2085696"/>
            <a:ext cx="7344900" cy="2539200"/>
          </a:xfrm>
          <a:prstGeom prst="rect">
            <a:avLst/>
          </a:prstGeom>
          <a:solidFill>
            <a:srgbClr val="F6F8E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4406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Jane Doe</a:t>
            </a:r>
            <a:endParaRPr sz="2400">
              <a:solidFill>
                <a:srgbClr val="24406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4406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Feb 2021</a:t>
            </a:r>
            <a:endParaRPr sz="2400">
              <a:solidFill>
                <a:srgbClr val="24406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532440" y="4785996"/>
            <a:ext cx="47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1" name="Google Shape;91;p1"/>
          <p:cNvCxnSpPr/>
          <p:nvPr/>
        </p:nvCxnSpPr>
        <p:spPr>
          <a:xfrm>
            <a:off x="1043608" y="627534"/>
            <a:ext cx="73449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"/>
          <p:cNvCxnSpPr/>
          <p:nvPr/>
        </p:nvCxnSpPr>
        <p:spPr>
          <a:xfrm>
            <a:off x="1043608" y="2031690"/>
            <a:ext cx="73449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"/>
          <p:cNvCxnSpPr/>
          <p:nvPr/>
        </p:nvCxnSpPr>
        <p:spPr>
          <a:xfrm>
            <a:off x="395536" y="4731990"/>
            <a:ext cx="82809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"/>
          <p:cNvSpPr txBox="1"/>
          <p:nvPr/>
        </p:nvSpPr>
        <p:spPr>
          <a:xfrm>
            <a:off x="395525" y="4732000"/>
            <a:ext cx="532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Montserrat Thin"/>
                <a:ea typeface="Montserrat Thin"/>
                <a:cs typeface="Montserrat Thin"/>
                <a:sym typeface="Montserrat Thin"/>
              </a:rPr>
              <a:t>© Yet Another Machine Learning Interview Guide 2021</a:t>
            </a:r>
            <a:endParaRPr sz="900"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395536" y="188011"/>
            <a:ext cx="6923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Garamond"/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 txBox="1"/>
          <p:nvPr>
            <p:ph idx="12" type="sldNum"/>
          </p:nvPr>
        </p:nvSpPr>
        <p:spPr>
          <a:xfrm>
            <a:off x="8532440" y="4785996"/>
            <a:ext cx="47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1" name="Google Shape;101;p7"/>
          <p:cNvGrpSpPr/>
          <p:nvPr/>
        </p:nvGrpSpPr>
        <p:grpSpPr>
          <a:xfrm>
            <a:off x="1030287" y="2229529"/>
            <a:ext cx="5666799" cy="843603"/>
            <a:chOff x="899592" y="2348880"/>
            <a:chExt cx="7488832" cy="1368152"/>
          </a:xfrm>
        </p:grpSpPr>
        <p:sp>
          <p:nvSpPr>
            <p:cNvPr id="102" name="Google Shape;102;p7"/>
            <p:cNvSpPr/>
            <p:nvPr/>
          </p:nvSpPr>
          <p:spPr>
            <a:xfrm>
              <a:off x="899592" y="2348880"/>
              <a:ext cx="1871999" cy="1367999"/>
            </a:xfrm>
            <a:prstGeom prst="roundRect">
              <a:avLst>
                <a:gd fmla="val 6618" name="adj"/>
              </a:avLst>
            </a:prstGeom>
            <a:solidFill>
              <a:srgbClr val="F6F8E6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25406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Context &amp; Agenda</a:t>
              </a:r>
              <a:endParaRPr sz="1300">
                <a:solidFill>
                  <a:srgbClr val="25406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2771800" y="2348880"/>
              <a:ext cx="1872199" cy="1368152"/>
            </a:xfrm>
            <a:prstGeom prst="roundRect">
              <a:avLst>
                <a:gd fmla="val 6618" name="adj"/>
              </a:avLst>
            </a:prstGeom>
            <a:solidFill>
              <a:srgbClr val="F6F8E6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24406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Key Insights from the Data </a:t>
              </a:r>
              <a:endParaRPr sz="1300">
                <a:solidFill>
                  <a:srgbClr val="24406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4644008" y="2348880"/>
              <a:ext cx="1872208" cy="1368152"/>
            </a:xfrm>
            <a:prstGeom prst="roundRect">
              <a:avLst>
                <a:gd fmla="val 6618" name="adj"/>
              </a:avLst>
            </a:prstGeom>
            <a:solidFill>
              <a:srgbClr val="F6F8E6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25406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Modelling Framework</a:t>
              </a:r>
              <a:endParaRPr sz="13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6516216" y="2348880"/>
              <a:ext cx="1872208" cy="1368152"/>
            </a:xfrm>
            <a:prstGeom prst="roundRect">
              <a:avLst>
                <a:gd fmla="val 6618" name="adj"/>
              </a:avLst>
            </a:prstGeom>
            <a:solidFill>
              <a:srgbClr val="F6F8E6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25406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Model Performance</a:t>
              </a:r>
              <a:endParaRPr sz="1300">
                <a:solidFill>
                  <a:srgbClr val="25406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06" name="Google Shape;106;p7"/>
          <p:cNvSpPr/>
          <p:nvPr/>
        </p:nvSpPr>
        <p:spPr>
          <a:xfrm>
            <a:off x="0" y="0"/>
            <a:ext cx="9144000" cy="8436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Imprima"/>
              <a:ea typeface="Imprima"/>
              <a:cs typeface="Imprima"/>
              <a:sym typeface="Imprima"/>
            </a:endParaRPr>
          </a:p>
        </p:txBody>
      </p:sp>
      <p:sp>
        <p:nvSpPr>
          <p:cNvPr id="107" name="Google Shape;107;p7"/>
          <p:cNvSpPr txBox="1"/>
          <p:nvPr/>
        </p:nvSpPr>
        <p:spPr>
          <a:xfrm>
            <a:off x="395536" y="87474"/>
            <a:ext cx="8352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venir"/>
              <a:buNone/>
            </a:pPr>
            <a:r>
              <a:rPr lang="en-US" sz="3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Presentation outline</a:t>
            </a:r>
            <a:endParaRPr sz="3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6697086" y="2229529"/>
            <a:ext cx="1416600" cy="843600"/>
          </a:xfrm>
          <a:prstGeom prst="roundRect">
            <a:avLst>
              <a:gd fmla="val 6618" name="adj"/>
            </a:avLst>
          </a:prstGeom>
          <a:solidFill>
            <a:srgbClr val="F6F8E6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254061"/>
                </a:solidFill>
                <a:latin typeface="Montserrat"/>
                <a:ea typeface="Montserrat"/>
                <a:cs typeface="Montserrat"/>
                <a:sym typeface="Montserrat"/>
              </a:rPr>
              <a:t>Conclusion &amp; Next Steps</a:t>
            </a:r>
            <a:endParaRPr sz="1300">
              <a:solidFill>
                <a:srgbClr val="2540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395536" y="188011"/>
            <a:ext cx="6923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Garamond"/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idx="12" type="sldNum"/>
          </p:nvPr>
        </p:nvSpPr>
        <p:spPr>
          <a:xfrm>
            <a:off x="8532440" y="4785996"/>
            <a:ext cx="47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9144000" cy="8436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95536" y="87474"/>
            <a:ext cx="8352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Pts val="1800"/>
              <a:buFont typeface="Avenir"/>
              <a:buNone/>
            </a:pPr>
            <a:r>
              <a:rPr lang="en-US" sz="1800">
                <a:solidFill>
                  <a:srgbClr val="FF0080"/>
                </a:solidFill>
                <a:latin typeface="Montserrat"/>
                <a:ea typeface="Montserrat"/>
                <a:cs typeface="Montserrat"/>
                <a:sym typeface="Montserrat"/>
              </a:rPr>
              <a:t>Context &amp; Agenda</a:t>
            </a:r>
            <a:endParaRPr sz="1800" u="none">
              <a:solidFill>
                <a:srgbClr val="FF008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venir"/>
              <a:buNone/>
            </a:pPr>
            <a:r>
              <a:rPr lang="en-US" sz="3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Context &amp; Agenda</a:t>
            </a:r>
            <a:endParaRPr sz="3200" u="non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395525" y="1692925"/>
            <a:ext cx="3959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Context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Problem statement 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4572000" y="1692925"/>
            <a:ext cx="39594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AutoNum type="arabicPeriod"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Key insights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AutoNum type="arabicPeriod"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Modelling framework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AutoNum type="arabicPeriod"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Results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AutoNum type="arabicPeriod"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Conclusion &amp; next steps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b2221f726_0_1"/>
          <p:cNvSpPr txBox="1"/>
          <p:nvPr>
            <p:ph type="title"/>
          </p:nvPr>
        </p:nvSpPr>
        <p:spPr>
          <a:xfrm>
            <a:off x="395536" y="188011"/>
            <a:ext cx="6923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Garamond"/>
              <a:buNone/>
            </a:pPr>
            <a:r>
              <a:t/>
            </a:r>
            <a:endParaRPr/>
          </a:p>
        </p:txBody>
      </p:sp>
      <p:sp>
        <p:nvSpPr>
          <p:cNvPr id="124" name="Google Shape;124;gbb2221f726_0_1"/>
          <p:cNvSpPr txBox="1"/>
          <p:nvPr>
            <p:ph idx="12" type="sldNum"/>
          </p:nvPr>
        </p:nvSpPr>
        <p:spPr>
          <a:xfrm>
            <a:off x="8532440" y="4785996"/>
            <a:ext cx="47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5" name="Google Shape;125;gbb2221f726_0_1"/>
          <p:cNvGrpSpPr/>
          <p:nvPr/>
        </p:nvGrpSpPr>
        <p:grpSpPr>
          <a:xfrm>
            <a:off x="1030287" y="2229529"/>
            <a:ext cx="5666869" cy="843694"/>
            <a:chOff x="899592" y="2348880"/>
            <a:chExt cx="7488924" cy="1368300"/>
          </a:xfrm>
        </p:grpSpPr>
        <p:sp>
          <p:nvSpPr>
            <p:cNvPr id="126" name="Google Shape;126;gbb2221f726_0_1"/>
            <p:cNvSpPr/>
            <p:nvPr/>
          </p:nvSpPr>
          <p:spPr>
            <a:xfrm>
              <a:off x="899592" y="2348880"/>
              <a:ext cx="1872000" cy="1368000"/>
            </a:xfrm>
            <a:prstGeom prst="roundRect">
              <a:avLst>
                <a:gd fmla="val 6618" name="adj"/>
              </a:avLst>
            </a:prstGeom>
            <a:solidFill>
              <a:srgbClr val="F6F8E6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25406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Context &amp; Agenda</a:t>
              </a:r>
              <a:endParaRPr sz="1300">
                <a:solidFill>
                  <a:srgbClr val="25406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7" name="Google Shape;127;gbb2221f726_0_1"/>
            <p:cNvSpPr/>
            <p:nvPr/>
          </p:nvSpPr>
          <p:spPr>
            <a:xfrm>
              <a:off x="2771800" y="2348880"/>
              <a:ext cx="1872300" cy="1368300"/>
            </a:xfrm>
            <a:prstGeom prst="roundRect">
              <a:avLst>
                <a:gd fmla="val 6618" name="adj"/>
              </a:avLst>
            </a:prstGeom>
            <a:solidFill>
              <a:srgbClr val="10253F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6F8E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Key Insights from the Data </a:t>
              </a:r>
              <a:endParaRPr sz="1300">
                <a:solidFill>
                  <a:srgbClr val="F6F8E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8" name="Google Shape;128;gbb2221f726_0_1"/>
            <p:cNvSpPr/>
            <p:nvPr/>
          </p:nvSpPr>
          <p:spPr>
            <a:xfrm>
              <a:off x="4644008" y="2348880"/>
              <a:ext cx="1872300" cy="1368300"/>
            </a:xfrm>
            <a:prstGeom prst="roundRect">
              <a:avLst>
                <a:gd fmla="val 6618" name="adj"/>
              </a:avLst>
            </a:prstGeom>
            <a:solidFill>
              <a:srgbClr val="F6F8E6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25406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Modelling Framework</a:t>
              </a:r>
              <a:endParaRPr sz="13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9" name="Google Shape;129;gbb2221f726_0_1"/>
            <p:cNvSpPr/>
            <p:nvPr/>
          </p:nvSpPr>
          <p:spPr>
            <a:xfrm>
              <a:off x="6516216" y="2348880"/>
              <a:ext cx="1872300" cy="1368300"/>
            </a:xfrm>
            <a:prstGeom prst="roundRect">
              <a:avLst>
                <a:gd fmla="val 6618" name="adj"/>
              </a:avLst>
            </a:prstGeom>
            <a:solidFill>
              <a:srgbClr val="F6F8E6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25406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Model Performance</a:t>
              </a:r>
              <a:endParaRPr sz="1300">
                <a:solidFill>
                  <a:srgbClr val="25406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30" name="Google Shape;130;gbb2221f726_0_1"/>
          <p:cNvSpPr/>
          <p:nvPr/>
        </p:nvSpPr>
        <p:spPr>
          <a:xfrm>
            <a:off x="0" y="0"/>
            <a:ext cx="9144000" cy="8436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bb2221f726_0_1"/>
          <p:cNvSpPr txBox="1"/>
          <p:nvPr/>
        </p:nvSpPr>
        <p:spPr>
          <a:xfrm>
            <a:off x="395536" y="87474"/>
            <a:ext cx="8352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venir"/>
              <a:buNone/>
            </a:pPr>
            <a:r>
              <a:rPr lang="en-US" sz="3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Presentation outline</a:t>
            </a:r>
            <a:endParaRPr sz="3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gbb2221f726_0_1"/>
          <p:cNvSpPr/>
          <p:nvPr/>
        </p:nvSpPr>
        <p:spPr>
          <a:xfrm>
            <a:off x="6697086" y="2229529"/>
            <a:ext cx="1416600" cy="843600"/>
          </a:xfrm>
          <a:prstGeom prst="roundRect">
            <a:avLst>
              <a:gd fmla="val 6618" name="adj"/>
            </a:avLst>
          </a:prstGeom>
          <a:solidFill>
            <a:srgbClr val="F6F8E6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254061"/>
                </a:solidFill>
                <a:latin typeface="Montserrat"/>
                <a:ea typeface="Montserrat"/>
                <a:cs typeface="Montserrat"/>
                <a:sym typeface="Montserrat"/>
              </a:rPr>
              <a:t>Conclusion &amp; Next Steps</a:t>
            </a:r>
            <a:endParaRPr sz="1300">
              <a:solidFill>
                <a:srgbClr val="25406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b2221f726_0_31"/>
          <p:cNvSpPr txBox="1"/>
          <p:nvPr>
            <p:ph type="title"/>
          </p:nvPr>
        </p:nvSpPr>
        <p:spPr>
          <a:xfrm>
            <a:off x="395536" y="188011"/>
            <a:ext cx="6923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Garamond"/>
              <a:buNone/>
            </a:pPr>
            <a:r>
              <a:t/>
            </a:r>
            <a:endParaRPr/>
          </a:p>
        </p:txBody>
      </p:sp>
      <p:sp>
        <p:nvSpPr>
          <p:cNvPr id="138" name="Google Shape;138;gbb2221f726_0_31"/>
          <p:cNvSpPr txBox="1"/>
          <p:nvPr>
            <p:ph idx="12" type="sldNum"/>
          </p:nvPr>
        </p:nvSpPr>
        <p:spPr>
          <a:xfrm>
            <a:off x="8532440" y="4785996"/>
            <a:ext cx="47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gbb2221f726_0_31"/>
          <p:cNvSpPr/>
          <p:nvPr/>
        </p:nvSpPr>
        <p:spPr>
          <a:xfrm>
            <a:off x="0" y="0"/>
            <a:ext cx="9144000" cy="8436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bb2221f726_0_31"/>
          <p:cNvSpPr txBox="1"/>
          <p:nvPr/>
        </p:nvSpPr>
        <p:spPr>
          <a:xfrm>
            <a:off x="395536" y="87474"/>
            <a:ext cx="8352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Pts val="1800"/>
              <a:buFont typeface="Avenir"/>
              <a:buNone/>
            </a:pPr>
            <a:r>
              <a:rPr lang="en-US" sz="1800">
                <a:solidFill>
                  <a:srgbClr val="FF0080"/>
                </a:solidFill>
                <a:latin typeface="Montserrat"/>
                <a:ea typeface="Montserrat"/>
                <a:cs typeface="Montserrat"/>
                <a:sym typeface="Montserrat"/>
              </a:rPr>
              <a:t>Key </a:t>
            </a:r>
            <a:r>
              <a:rPr lang="en-US" sz="1800">
                <a:solidFill>
                  <a:srgbClr val="FF0080"/>
                </a:solidFill>
                <a:latin typeface="Montserrat"/>
                <a:ea typeface="Montserrat"/>
                <a:cs typeface="Montserrat"/>
                <a:sym typeface="Montserrat"/>
              </a:rPr>
              <a:t>Insights: Data is Sparse</a:t>
            </a:r>
            <a:endParaRPr sz="1800" u="none">
              <a:solidFill>
                <a:srgbClr val="FF008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venir"/>
              <a:buNone/>
            </a:pPr>
            <a:r>
              <a:rPr lang="en-US" sz="3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Only 3% is usable </a:t>
            </a:r>
            <a:endParaRPr sz="3200" u="non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gbb2221f726_0_31"/>
          <p:cNvSpPr txBox="1"/>
          <p:nvPr/>
        </p:nvSpPr>
        <p:spPr>
          <a:xfrm>
            <a:off x="395525" y="1692925"/>
            <a:ext cx="3959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Graph(s)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gbb2221f726_0_31"/>
          <p:cNvSpPr txBox="1"/>
          <p:nvPr/>
        </p:nvSpPr>
        <p:spPr>
          <a:xfrm>
            <a:off x="5467275" y="1692925"/>
            <a:ext cx="30642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Montserrat"/>
                <a:ea typeface="Montserrat"/>
                <a:cs typeface="Montserrat"/>
                <a:sym typeface="Montserrat"/>
              </a:rPr>
              <a:t>Points 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AutoNum type="arabicPeriod"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Point 1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AutoNum type="arabicPeriod"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Point 2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AutoNum type="arabicPeriod"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Point 3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6"/>
          <p:cNvSpPr txBox="1"/>
          <p:nvPr>
            <p:ph idx="12" type="sldNum"/>
          </p:nvPr>
        </p:nvSpPr>
        <p:spPr>
          <a:xfrm>
            <a:off x="8532440" y="4785996"/>
            <a:ext cx="47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46"/>
          <p:cNvSpPr txBox="1"/>
          <p:nvPr>
            <p:ph idx="4294967295" type="ctrTitle"/>
          </p:nvPr>
        </p:nvSpPr>
        <p:spPr>
          <a:xfrm>
            <a:off x="467544" y="2104671"/>
            <a:ext cx="83529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000"/>
              <a:buFont typeface="Avenir"/>
              <a:buNone/>
            </a:pPr>
            <a:r>
              <a:rPr b="0" lang="en-US" sz="3600"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0" sz="3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2011-10-27T12:52:37Z</dcterms:created>
  <dc:creator>David</dc:creator>
</cp:coreProperties>
</file>