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9" r:id="rId14"/>
    <p:sldId id="268" r:id="rId15"/>
    <p:sldId id="283" r:id="rId16"/>
    <p:sldId id="280" r:id="rId17"/>
    <p:sldId id="270" r:id="rId18"/>
    <p:sldId id="285" r:id="rId19"/>
    <p:sldId id="281" r:id="rId20"/>
    <p:sldId id="272" r:id="rId21"/>
    <p:sldId id="284" r:id="rId22"/>
    <p:sldId id="282" r:id="rId23"/>
    <p:sldId id="274" r:id="rId24"/>
    <p:sldId id="275" r:id="rId25"/>
    <p:sldId id="276" r:id="rId26"/>
    <p:sldId id="286" r:id="rId27"/>
    <p:sldId id="277" r:id="rId28"/>
    <p:sldId id="278" r:id="rId29"/>
  </p:sldIdLst>
  <p:sldSz cx="12192000" cy="6858000"/>
  <p:notesSz cx="6858000" cy="9144000"/>
  <p:embeddedFontLst>
    <p:embeddedFont>
      <p:font typeface="Spectral" panose="020B060402020202020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5" roundtripDataSignature="AMtx7mihZ0XdTq+ZUWJ7IUfUmaMHwR/+L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6FB351B-C12F-400F-B002-132736EEBA6F}">
  <a:tblStyle styleId="{06FB351B-C12F-400F-B002-132736EEBA6F}"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a:extLst>
            <a:ext uri="{FF2B5EF4-FFF2-40B4-BE49-F238E27FC236}">
              <a16:creationId xmlns:a16="http://schemas.microsoft.com/office/drawing/2014/main" id="{DA48DD46-2F99-F3A8-525E-0BE822CA3E7F}"/>
            </a:ext>
          </a:extLst>
        </p:cNvPr>
        <p:cNvGrpSpPr/>
        <p:nvPr/>
      </p:nvGrpSpPr>
      <p:grpSpPr>
        <a:xfrm>
          <a:off x="0" y="0"/>
          <a:ext cx="0" cy="0"/>
          <a:chOff x="0" y="0"/>
          <a:chExt cx="0" cy="0"/>
        </a:xfrm>
      </p:grpSpPr>
      <p:sp>
        <p:nvSpPr>
          <p:cNvPr id="158" name="Google Shape;158;p12:notes">
            <a:extLst>
              <a:ext uri="{FF2B5EF4-FFF2-40B4-BE49-F238E27FC236}">
                <a16:creationId xmlns:a16="http://schemas.microsoft.com/office/drawing/2014/main" id="{927B9BB7-FDC2-F5B1-822D-EEEEBBA7CFBD}"/>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12:notes">
            <a:extLst>
              <a:ext uri="{FF2B5EF4-FFF2-40B4-BE49-F238E27FC236}">
                <a16:creationId xmlns:a16="http://schemas.microsoft.com/office/drawing/2014/main" id="{B7C9D0E3-C863-4D57-0774-B6CAC315033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22027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a:extLst>
            <a:ext uri="{FF2B5EF4-FFF2-40B4-BE49-F238E27FC236}">
              <a16:creationId xmlns:a16="http://schemas.microsoft.com/office/drawing/2014/main" id="{F31151B5-73A3-1233-34A7-F2E872980692}"/>
            </a:ext>
          </a:extLst>
        </p:cNvPr>
        <p:cNvGrpSpPr/>
        <p:nvPr/>
      </p:nvGrpSpPr>
      <p:grpSpPr>
        <a:xfrm>
          <a:off x="0" y="0"/>
          <a:ext cx="0" cy="0"/>
          <a:chOff x="0" y="0"/>
          <a:chExt cx="0" cy="0"/>
        </a:xfrm>
      </p:grpSpPr>
      <p:sp>
        <p:nvSpPr>
          <p:cNvPr id="158" name="Google Shape;158;p12:notes">
            <a:extLst>
              <a:ext uri="{FF2B5EF4-FFF2-40B4-BE49-F238E27FC236}">
                <a16:creationId xmlns:a16="http://schemas.microsoft.com/office/drawing/2014/main" id="{2AD9A5E0-CD06-3D8F-90CB-F7B19E32A801}"/>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12:notes">
            <a:extLst>
              <a:ext uri="{FF2B5EF4-FFF2-40B4-BE49-F238E27FC236}">
                <a16:creationId xmlns:a16="http://schemas.microsoft.com/office/drawing/2014/main" id="{F4D45ADB-1A00-E8BE-07B4-1CE54EBE879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963597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a:extLst>
            <a:ext uri="{FF2B5EF4-FFF2-40B4-BE49-F238E27FC236}">
              <a16:creationId xmlns:a16="http://schemas.microsoft.com/office/drawing/2014/main" id="{423FA831-70EC-5C91-55DC-A15D147708D8}"/>
            </a:ext>
          </a:extLst>
        </p:cNvPr>
        <p:cNvGrpSpPr/>
        <p:nvPr/>
      </p:nvGrpSpPr>
      <p:grpSpPr>
        <a:xfrm>
          <a:off x="0" y="0"/>
          <a:ext cx="0" cy="0"/>
          <a:chOff x="0" y="0"/>
          <a:chExt cx="0" cy="0"/>
        </a:xfrm>
      </p:grpSpPr>
      <p:sp>
        <p:nvSpPr>
          <p:cNvPr id="169" name="Google Shape;169;p14:notes">
            <a:extLst>
              <a:ext uri="{FF2B5EF4-FFF2-40B4-BE49-F238E27FC236}">
                <a16:creationId xmlns:a16="http://schemas.microsoft.com/office/drawing/2014/main" id="{87F890C4-E5E7-9C36-B400-BF2B725A984D}"/>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14:notes">
            <a:extLst>
              <a:ext uri="{FF2B5EF4-FFF2-40B4-BE49-F238E27FC236}">
                <a16:creationId xmlns:a16="http://schemas.microsoft.com/office/drawing/2014/main" id="{6A7BA087-3238-2D4C-BB5D-C06D2C4B76C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16410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a:extLst>
            <a:ext uri="{FF2B5EF4-FFF2-40B4-BE49-F238E27FC236}">
              <a16:creationId xmlns:a16="http://schemas.microsoft.com/office/drawing/2014/main" id="{4E2B744C-EE79-82F2-2D3E-3A176B6986EA}"/>
            </a:ext>
          </a:extLst>
        </p:cNvPr>
        <p:cNvGrpSpPr/>
        <p:nvPr/>
      </p:nvGrpSpPr>
      <p:grpSpPr>
        <a:xfrm>
          <a:off x="0" y="0"/>
          <a:ext cx="0" cy="0"/>
          <a:chOff x="0" y="0"/>
          <a:chExt cx="0" cy="0"/>
        </a:xfrm>
      </p:grpSpPr>
      <p:sp>
        <p:nvSpPr>
          <p:cNvPr id="158" name="Google Shape;158;p12:notes">
            <a:extLst>
              <a:ext uri="{FF2B5EF4-FFF2-40B4-BE49-F238E27FC236}">
                <a16:creationId xmlns:a16="http://schemas.microsoft.com/office/drawing/2014/main" id="{A755626A-9EC2-19BB-6DFE-0A8F556D79ED}"/>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12:notes">
            <a:extLst>
              <a:ext uri="{FF2B5EF4-FFF2-40B4-BE49-F238E27FC236}">
                <a16:creationId xmlns:a16="http://schemas.microsoft.com/office/drawing/2014/main" id="{F4B1A1A3-59D3-1312-6994-33C4A6A622E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482508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a:extLst>
            <a:ext uri="{FF2B5EF4-FFF2-40B4-BE49-F238E27FC236}">
              <a16:creationId xmlns:a16="http://schemas.microsoft.com/office/drawing/2014/main" id="{EE635FE1-44D6-5F90-0629-FDE5E8ACD291}"/>
            </a:ext>
          </a:extLst>
        </p:cNvPr>
        <p:cNvGrpSpPr/>
        <p:nvPr/>
      </p:nvGrpSpPr>
      <p:grpSpPr>
        <a:xfrm>
          <a:off x="0" y="0"/>
          <a:ext cx="0" cy="0"/>
          <a:chOff x="0" y="0"/>
          <a:chExt cx="0" cy="0"/>
        </a:xfrm>
      </p:grpSpPr>
      <p:sp>
        <p:nvSpPr>
          <p:cNvPr id="180" name="Google Shape;180;p16:notes">
            <a:extLst>
              <a:ext uri="{FF2B5EF4-FFF2-40B4-BE49-F238E27FC236}">
                <a16:creationId xmlns:a16="http://schemas.microsoft.com/office/drawing/2014/main" id="{AE3D72E3-AD8D-E197-8985-3A8922693371}"/>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p16:notes">
            <a:extLst>
              <a:ext uri="{FF2B5EF4-FFF2-40B4-BE49-F238E27FC236}">
                <a16:creationId xmlns:a16="http://schemas.microsoft.com/office/drawing/2014/main" id="{07F6A2EF-F45A-2C7F-6BF2-8A43AC474A6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6396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a:extLst>
            <a:ext uri="{FF2B5EF4-FFF2-40B4-BE49-F238E27FC236}">
              <a16:creationId xmlns:a16="http://schemas.microsoft.com/office/drawing/2014/main" id="{A90C147E-2DDC-6414-959B-DE893C9E96CA}"/>
            </a:ext>
          </a:extLst>
        </p:cNvPr>
        <p:cNvGrpSpPr/>
        <p:nvPr/>
      </p:nvGrpSpPr>
      <p:grpSpPr>
        <a:xfrm>
          <a:off x="0" y="0"/>
          <a:ext cx="0" cy="0"/>
          <a:chOff x="0" y="0"/>
          <a:chExt cx="0" cy="0"/>
        </a:xfrm>
      </p:grpSpPr>
      <p:sp>
        <p:nvSpPr>
          <p:cNvPr id="158" name="Google Shape;158;p12:notes">
            <a:extLst>
              <a:ext uri="{FF2B5EF4-FFF2-40B4-BE49-F238E27FC236}">
                <a16:creationId xmlns:a16="http://schemas.microsoft.com/office/drawing/2014/main" id="{C169F359-9A65-A8D5-183B-55E72E0E512D}"/>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12:notes">
            <a:extLst>
              <a:ext uri="{FF2B5EF4-FFF2-40B4-BE49-F238E27FC236}">
                <a16:creationId xmlns:a16="http://schemas.microsoft.com/office/drawing/2014/main" id="{43751366-234A-A9C9-706A-0E0D56C1B43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26843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a:extLst>
            <a:ext uri="{FF2B5EF4-FFF2-40B4-BE49-F238E27FC236}">
              <a16:creationId xmlns:a16="http://schemas.microsoft.com/office/drawing/2014/main" id="{A71D519F-7C80-3C73-B95C-2C25D82D6596}"/>
            </a:ext>
          </a:extLst>
        </p:cNvPr>
        <p:cNvGrpSpPr/>
        <p:nvPr/>
      </p:nvGrpSpPr>
      <p:grpSpPr>
        <a:xfrm>
          <a:off x="0" y="0"/>
          <a:ext cx="0" cy="0"/>
          <a:chOff x="0" y="0"/>
          <a:chExt cx="0" cy="0"/>
        </a:xfrm>
      </p:grpSpPr>
      <p:sp>
        <p:nvSpPr>
          <p:cNvPr id="191" name="Google Shape;191;p18:notes">
            <a:extLst>
              <a:ext uri="{FF2B5EF4-FFF2-40B4-BE49-F238E27FC236}">
                <a16:creationId xmlns:a16="http://schemas.microsoft.com/office/drawing/2014/main" id="{63649BB2-647F-ABF8-593E-E6FD250ED43C}"/>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p18:notes">
            <a:extLst>
              <a:ext uri="{FF2B5EF4-FFF2-40B4-BE49-F238E27FC236}">
                <a16:creationId xmlns:a16="http://schemas.microsoft.com/office/drawing/2014/main" id="{0861243F-BCD3-31C5-681B-FF02FA1006E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960851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a:extLst>
            <a:ext uri="{FF2B5EF4-FFF2-40B4-BE49-F238E27FC236}">
              <a16:creationId xmlns:a16="http://schemas.microsoft.com/office/drawing/2014/main" id="{964455EC-0B2B-1656-DF23-18EC03BD5C0B}"/>
            </a:ext>
          </a:extLst>
        </p:cNvPr>
        <p:cNvGrpSpPr/>
        <p:nvPr/>
      </p:nvGrpSpPr>
      <p:grpSpPr>
        <a:xfrm>
          <a:off x="0" y="0"/>
          <a:ext cx="0" cy="0"/>
          <a:chOff x="0" y="0"/>
          <a:chExt cx="0" cy="0"/>
        </a:xfrm>
      </p:grpSpPr>
      <p:sp>
        <p:nvSpPr>
          <p:cNvPr id="208" name="Google Shape;208;p21:notes">
            <a:extLst>
              <a:ext uri="{FF2B5EF4-FFF2-40B4-BE49-F238E27FC236}">
                <a16:creationId xmlns:a16="http://schemas.microsoft.com/office/drawing/2014/main" id="{6C434DAD-1399-6CC3-B47D-B4E9BEF2D5ED}"/>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p21:notes">
            <a:extLst>
              <a:ext uri="{FF2B5EF4-FFF2-40B4-BE49-F238E27FC236}">
                <a16:creationId xmlns:a16="http://schemas.microsoft.com/office/drawing/2014/main" id="{B4B38F98-EAC6-8082-0ABB-04AEB06A64C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64345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2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2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5" name="Google Shape;35;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2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2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3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3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3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3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3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3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3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3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3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33"/>
          <p:cNvSpPr>
            <a:spLocks noGrp="1"/>
          </p:cNvSpPr>
          <p:nvPr>
            <p:ph type="pic" idx="2"/>
          </p:nvPr>
        </p:nvSpPr>
        <p:spPr>
          <a:xfrm>
            <a:off x="5183188" y="987425"/>
            <a:ext cx="6172200" cy="4873625"/>
          </a:xfrm>
          <a:prstGeom prst="rect">
            <a:avLst/>
          </a:prstGeom>
          <a:noFill/>
          <a:ln>
            <a:noFill/>
          </a:ln>
        </p:spPr>
      </p:sp>
      <p:sp>
        <p:nvSpPr>
          <p:cNvPr id="68" name="Google Shape;68;p3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subTitle" idx="1"/>
          </p:nvPr>
        </p:nvSpPr>
        <p:spPr>
          <a:xfrm>
            <a:off x="2387588" y="2452744"/>
            <a:ext cx="7416824" cy="453708"/>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en-US" b="1">
                <a:latin typeface="Times New Roman"/>
                <a:ea typeface="Times New Roman"/>
                <a:cs typeface="Times New Roman"/>
                <a:sym typeface="Times New Roman"/>
              </a:rPr>
              <a:t>DEPARTMENT OF ARTIFICIAL INTELLIGENCE</a:t>
            </a:r>
            <a:endParaRPr/>
          </a:p>
        </p:txBody>
      </p:sp>
      <p:sp>
        <p:nvSpPr>
          <p:cNvPr id="89" name="Google Shape;89;p1"/>
          <p:cNvSpPr txBox="1"/>
          <p:nvPr/>
        </p:nvSpPr>
        <p:spPr>
          <a:xfrm>
            <a:off x="2287613" y="3705210"/>
            <a:ext cx="7343600" cy="556652"/>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Autofit/>
          </a:bodyPr>
          <a:lstStyle/>
          <a:p>
            <a:pPr marL="0" marR="0" lvl="0" indent="0" algn="ctr" rtl="0">
              <a:spcBef>
                <a:spcPts val="0"/>
              </a:spcBef>
              <a:spcAft>
                <a:spcPts val="0"/>
              </a:spcAft>
              <a:buClr>
                <a:schemeClr val="dk2"/>
              </a:buClr>
              <a:buSzPts val="3200"/>
              <a:buFont typeface="Calibri"/>
              <a:buNone/>
            </a:pPr>
            <a:endParaRPr sz="3200" b="1" i="0" u="sng" strike="noStrike" cap="none">
              <a:solidFill>
                <a:schemeClr val="dk1"/>
              </a:solidFill>
              <a:latin typeface="Times New Roman"/>
              <a:ea typeface="Times New Roman"/>
              <a:cs typeface="Times New Roman"/>
              <a:sym typeface="Times New Roman"/>
            </a:endParaRPr>
          </a:p>
        </p:txBody>
      </p:sp>
      <p:sp>
        <p:nvSpPr>
          <p:cNvPr id="90" name="Google Shape;90;p1"/>
          <p:cNvSpPr txBox="1"/>
          <p:nvPr/>
        </p:nvSpPr>
        <p:spPr>
          <a:xfrm>
            <a:off x="1020921" y="4399508"/>
            <a:ext cx="2806557" cy="419080"/>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Autofit/>
          </a:bodyPr>
          <a:lstStyle/>
          <a:p>
            <a:pPr marL="36900" marR="0" lvl="0" indent="0" algn="ctr" rtl="0">
              <a:spcBef>
                <a:spcPts val="0"/>
              </a:spcBef>
              <a:spcAft>
                <a:spcPts val="0"/>
              </a:spcAft>
              <a:buClr>
                <a:schemeClr val="dk2"/>
              </a:buClr>
              <a:buSzPts val="1960"/>
              <a:buFont typeface="Noto Sans Symbols"/>
              <a:buNone/>
            </a:pPr>
            <a:r>
              <a:rPr lang="en-US" sz="2800" b="1" i="0" u="none" strike="noStrike" cap="none">
                <a:solidFill>
                  <a:schemeClr val="dk1"/>
                </a:solidFill>
                <a:latin typeface="Times New Roman"/>
                <a:ea typeface="Times New Roman"/>
                <a:cs typeface="Times New Roman"/>
                <a:sym typeface="Times New Roman"/>
              </a:rPr>
              <a:t>Presented by :</a:t>
            </a:r>
            <a:endParaRPr/>
          </a:p>
        </p:txBody>
      </p:sp>
      <p:sp>
        <p:nvSpPr>
          <p:cNvPr id="91" name="Google Shape;91;p1"/>
          <p:cNvSpPr txBox="1"/>
          <p:nvPr/>
        </p:nvSpPr>
        <p:spPr>
          <a:xfrm>
            <a:off x="1540295" y="4826825"/>
            <a:ext cx="3979200" cy="1754286"/>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50000"/>
              </a:lnSpc>
              <a:spcBef>
                <a:spcPts val="0"/>
              </a:spcBef>
              <a:spcAft>
                <a:spcPts val="0"/>
              </a:spcAft>
              <a:buClr>
                <a:schemeClr val="dk1"/>
              </a:buClr>
              <a:buSzPts val="1800"/>
              <a:buFont typeface="Wingdings" panose="05000000000000000000" pitchFamily="2" charset="2"/>
              <a:buChar char="v"/>
            </a:pPr>
            <a:r>
              <a:rPr lang="en-US" sz="1800" b="0" i="0" u="none" strike="noStrike" cap="none" dirty="0">
                <a:solidFill>
                  <a:schemeClr val="dk1"/>
                </a:solidFill>
                <a:latin typeface="Times New Roman"/>
                <a:ea typeface="Times New Roman"/>
                <a:cs typeface="Times New Roman"/>
                <a:sym typeface="Times New Roman"/>
              </a:rPr>
              <a:t>Derel Jasper M       -   811722001008</a:t>
            </a:r>
            <a:endParaRPr dirty="0">
              <a:solidFill>
                <a:schemeClr val="dk1"/>
              </a:solidFill>
            </a:endParaRPr>
          </a:p>
          <a:p>
            <a:pPr marL="342900" marR="0" lvl="0" indent="-342900" algn="just" rtl="0">
              <a:lnSpc>
                <a:spcPct val="150000"/>
              </a:lnSpc>
              <a:spcBef>
                <a:spcPts val="0"/>
              </a:spcBef>
              <a:spcAft>
                <a:spcPts val="0"/>
              </a:spcAft>
              <a:buClr>
                <a:schemeClr val="dk1"/>
              </a:buClr>
              <a:buSzPts val="1800"/>
              <a:buFont typeface="Wingdings" panose="05000000000000000000" pitchFamily="2" charset="2"/>
              <a:buChar char="v"/>
            </a:pPr>
            <a:r>
              <a:rPr lang="en-US" sz="1800" b="0" i="0" u="none" strike="noStrike" cap="none" dirty="0">
                <a:solidFill>
                  <a:schemeClr val="dk1"/>
                </a:solidFill>
                <a:latin typeface="Times New Roman"/>
                <a:ea typeface="Times New Roman"/>
                <a:cs typeface="Times New Roman"/>
                <a:sym typeface="Times New Roman"/>
              </a:rPr>
              <a:t>Kamalnath S           -   811722001020</a:t>
            </a:r>
            <a:endParaRPr dirty="0">
              <a:solidFill>
                <a:schemeClr val="dk1"/>
              </a:solidFill>
            </a:endParaRPr>
          </a:p>
          <a:p>
            <a:pPr marL="342900" marR="0" lvl="0" indent="-342900" algn="just" rtl="0">
              <a:lnSpc>
                <a:spcPct val="150000"/>
              </a:lnSpc>
              <a:spcBef>
                <a:spcPts val="0"/>
              </a:spcBef>
              <a:spcAft>
                <a:spcPts val="0"/>
              </a:spcAft>
              <a:buClr>
                <a:schemeClr val="dk1"/>
              </a:buClr>
              <a:buSzPts val="1800"/>
              <a:buFont typeface="Wingdings" panose="05000000000000000000" pitchFamily="2" charset="2"/>
              <a:buChar char="v"/>
            </a:pPr>
            <a:r>
              <a:rPr lang="en-US" sz="1800" b="0" i="0" u="none" strike="noStrike" cap="none" dirty="0">
                <a:solidFill>
                  <a:schemeClr val="dk1"/>
                </a:solidFill>
                <a:latin typeface="Times New Roman"/>
                <a:ea typeface="Times New Roman"/>
                <a:cs typeface="Times New Roman"/>
                <a:sym typeface="Times New Roman"/>
              </a:rPr>
              <a:t>Ragul S                   -   811722001041</a:t>
            </a:r>
            <a:endParaRPr dirty="0">
              <a:solidFill>
                <a:schemeClr val="dk1"/>
              </a:solidFill>
            </a:endParaRPr>
          </a:p>
          <a:p>
            <a:pPr marL="342900" marR="0" lvl="0" indent="-342900" algn="just" rtl="0">
              <a:lnSpc>
                <a:spcPct val="150000"/>
              </a:lnSpc>
              <a:spcBef>
                <a:spcPts val="0"/>
              </a:spcBef>
              <a:spcAft>
                <a:spcPts val="0"/>
              </a:spcAft>
              <a:buClr>
                <a:schemeClr val="dk1"/>
              </a:buClr>
              <a:buSzPts val="1800"/>
              <a:buFont typeface="Wingdings" panose="05000000000000000000" pitchFamily="2" charset="2"/>
              <a:buChar char="v"/>
            </a:pPr>
            <a:r>
              <a:rPr lang="en-US" sz="1800" b="0" i="0" u="none" strike="noStrike" cap="none" dirty="0">
                <a:solidFill>
                  <a:schemeClr val="dk1"/>
                </a:solidFill>
                <a:latin typeface="Times New Roman"/>
                <a:ea typeface="Times New Roman"/>
                <a:cs typeface="Times New Roman"/>
                <a:sym typeface="Times New Roman"/>
              </a:rPr>
              <a:t>Sitharth R               -   811722001047 </a:t>
            </a:r>
            <a:endParaRPr dirty="0">
              <a:solidFill>
                <a:schemeClr val="dk1"/>
              </a:solidFill>
            </a:endParaRPr>
          </a:p>
        </p:txBody>
      </p:sp>
      <p:sp>
        <p:nvSpPr>
          <p:cNvPr id="92" name="Google Shape;92;p1"/>
          <p:cNvSpPr txBox="1"/>
          <p:nvPr/>
        </p:nvSpPr>
        <p:spPr>
          <a:xfrm>
            <a:off x="7447900" y="4551850"/>
            <a:ext cx="2806558" cy="419080"/>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Autofit/>
          </a:bodyPr>
          <a:lstStyle/>
          <a:p>
            <a:pPr marL="36900" marR="0" lvl="0" indent="0" algn="l" rtl="0">
              <a:spcBef>
                <a:spcPts val="0"/>
              </a:spcBef>
              <a:spcAft>
                <a:spcPts val="0"/>
              </a:spcAft>
              <a:buClr>
                <a:schemeClr val="dk2"/>
              </a:buClr>
              <a:buSzPts val="1960"/>
              <a:buFont typeface="Noto Sans Symbols"/>
              <a:buNone/>
            </a:pPr>
            <a:r>
              <a:rPr lang="en-US" sz="2800" b="1" i="0" u="none" strike="noStrike" cap="none" dirty="0">
                <a:solidFill>
                  <a:schemeClr val="tx1"/>
                </a:solidFill>
                <a:latin typeface="Times New Roman"/>
                <a:ea typeface="Times New Roman"/>
                <a:cs typeface="Times New Roman"/>
                <a:sym typeface="Times New Roman"/>
              </a:rPr>
              <a:t>Guided by :</a:t>
            </a:r>
            <a:endParaRPr dirty="0">
              <a:solidFill>
                <a:schemeClr val="tx1"/>
              </a:solidFill>
            </a:endParaRPr>
          </a:p>
        </p:txBody>
      </p:sp>
      <p:sp>
        <p:nvSpPr>
          <p:cNvPr id="93" name="Google Shape;93;p1"/>
          <p:cNvSpPr txBox="1"/>
          <p:nvPr/>
        </p:nvSpPr>
        <p:spPr>
          <a:xfrm>
            <a:off x="7969125" y="5001400"/>
            <a:ext cx="4158300" cy="923289"/>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50000"/>
              </a:lnSpc>
              <a:spcBef>
                <a:spcPts val="0"/>
              </a:spcBef>
              <a:spcAft>
                <a:spcPts val="0"/>
              </a:spcAft>
              <a:buClr>
                <a:schemeClr val="dk1"/>
              </a:buClr>
              <a:buSzPts val="1800"/>
              <a:buFont typeface="Wingdings" panose="05000000000000000000" pitchFamily="2" charset="2"/>
              <a:buChar char="v"/>
            </a:pPr>
            <a:r>
              <a:rPr lang="en-US" sz="1800" b="0" i="0" u="none" strike="noStrike" cap="none" dirty="0">
                <a:solidFill>
                  <a:schemeClr val="dk1"/>
                </a:solidFill>
                <a:latin typeface="Times New Roman"/>
                <a:ea typeface="Times New Roman"/>
                <a:cs typeface="Times New Roman"/>
                <a:sym typeface="Times New Roman"/>
              </a:rPr>
              <a:t>Mr. T. Praveen Kumar, M.E.,</a:t>
            </a:r>
            <a:endParaRPr dirty="0">
              <a:solidFill>
                <a:schemeClr val="dk1"/>
              </a:solidFill>
            </a:endParaRPr>
          </a:p>
          <a:p>
            <a:pPr marL="0" marR="0" lvl="0" indent="0" algn="just" rtl="0">
              <a:lnSpc>
                <a:spcPct val="150000"/>
              </a:lnSpc>
              <a:spcBef>
                <a:spcPts val="0"/>
              </a:spcBef>
              <a:spcAft>
                <a:spcPts val="0"/>
              </a:spcAft>
              <a:buNone/>
            </a:pPr>
            <a:r>
              <a:rPr lang="en-US" sz="1800" b="0" i="0" u="none" strike="noStrike" cap="none" dirty="0">
                <a:solidFill>
                  <a:schemeClr val="dk1"/>
                </a:solidFill>
                <a:latin typeface="Times New Roman"/>
                <a:ea typeface="Times New Roman"/>
                <a:cs typeface="Times New Roman"/>
                <a:sym typeface="Times New Roman"/>
              </a:rPr>
              <a:t>      Assistant Professor / AI</a:t>
            </a:r>
            <a:endParaRPr sz="1800" b="0" i="0" u="none" strike="noStrike" cap="none" dirty="0">
              <a:solidFill>
                <a:schemeClr val="dk1"/>
              </a:solidFill>
              <a:latin typeface="Times New Roman"/>
              <a:ea typeface="Times New Roman"/>
              <a:cs typeface="Times New Roman"/>
              <a:sym typeface="Times New Roman"/>
            </a:endParaRPr>
          </a:p>
        </p:txBody>
      </p:sp>
      <p:pic>
        <p:nvPicPr>
          <p:cNvPr id="94" name="Google Shape;94;p1"/>
          <p:cNvPicPr preferRelativeResize="0"/>
          <p:nvPr/>
        </p:nvPicPr>
        <p:blipFill rotWithShape="1">
          <a:blip r:embed="rId3">
            <a:alphaModFix/>
          </a:blip>
          <a:srcRect/>
          <a:stretch/>
        </p:blipFill>
        <p:spPr>
          <a:xfrm>
            <a:off x="1932344" y="208974"/>
            <a:ext cx="7416824" cy="1921002"/>
          </a:xfrm>
          <a:prstGeom prst="rect">
            <a:avLst/>
          </a:prstGeom>
          <a:noFill/>
          <a:ln>
            <a:noFill/>
          </a:ln>
        </p:spPr>
      </p:pic>
      <p:sp>
        <p:nvSpPr>
          <p:cNvPr id="95" name="Google Shape;95;p1"/>
          <p:cNvSpPr txBox="1"/>
          <p:nvPr/>
        </p:nvSpPr>
        <p:spPr>
          <a:xfrm>
            <a:off x="2424200" y="3095367"/>
            <a:ext cx="7343600" cy="453708"/>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2400"/>
              <a:buFont typeface="Arial"/>
              <a:buNone/>
            </a:pPr>
            <a:r>
              <a:rPr lang="en-US" sz="2400" b="1" i="0" u="none" strike="noStrike" cap="none">
                <a:solidFill>
                  <a:schemeClr val="dk1"/>
                </a:solidFill>
                <a:latin typeface="Times New Roman"/>
                <a:ea typeface="Times New Roman"/>
                <a:cs typeface="Times New Roman"/>
                <a:sym typeface="Times New Roman"/>
              </a:rPr>
              <a:t>20AM6203 - DESIGN PROJECT - II</a:t>
            </a:r>
            <a:endParaRPr/>
          </a:p>
        </p:txBody>
      </p:sp>
      <p:sp>
        <p:nvSpPr>
          <p:cNvPr id="96" name="Google Shape;96;p1"/>
          <p:cNvSpPr txBox="1"/>
          <p:nvPr/>
        </p:nvSpPr>
        <p:spPr>
          <a:xfrm>
            <a:off x="2424200" y="3694069"/>
            <a:ext cx="7343600" cy="453708"/>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2800"/>
              <a:buFont typeface="Arial"/>
              <a:buNone/>
            </a:pPr>
            <a:r>
              <a:rPr lang="en-US" sz="2800" b="1" i="0" u="none" strike="noStrike" cap="none">
                <a:solidFill>
                  <a:schemeClr val="dk1"/>
                </a:solidFill>
                <a:latin typeface="Times New Roman"/>
                <a:ea typeface="Times New Roman"/>
                <a:cs typeface="Times New Roman"/>
                <a:sym typeface="Times New Roman"/>
              </a:rPr>
              <a:t>Batch - 10</a:t>
            </a:r>
            <a:endParaRPr/>
          </a:p>
        </p:txBody>
      </p:sp>
      <p:pic>
        <p:nvPicPr>
          <p:cNvPr id="2" name="Picture 1">
            <a:extLst>
              <a:ext uri="{FF2B5EF4-FFF2-40B4-BE49-F238E27FC236}">
                <a16:creationId xmlns:a16="http://schemas.microsoft.com/office/drawing/2014/main" id="{0D7EB61A-3DB6-FA55-B080-D79C1978B7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40261" y="365879"/>
            <a:ext cx="2647949" cy="1494192"/>
          </a:xfrm>
          <a:prstGeom prst="rect">
            <a:avLst/>
          </a:prstGeom>
        </p:spPr>
      </p:pic>
      <p:sp>
        <p:nvSpPr>
          <p:cNvPr id="3" name="Slide Number Placeholder 2">
            <a:extLst>
              <a:ext uri="{FF2B5EF4-FFF2-40B4-BE49-F238E27FC236}">
                <a16:creationId xmlns:a16="http://schemas.microsoft.com/office/drawing/2014/main" id="{CD446E6B-DA23-3521-3442-4F86B86357E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0"/>
          <p:cNvSpPr txBox="1">
            <a:spLocks noGrp="1"/>
          </p:cNvSpPr>
          <p:nvPr>
            <p:ph type="title"/>
          </p:nvPr>
        </p:nvSpPr>
        <p:spPr>
          <a:xfrm>
            <a:off x="838200" y="971412"/>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MODULES</a:t>
            </a:r>
            <a:endParaRPr/>
          </a:p>
        </p:txBody>
      </p:sp>
      <p:sp>
        <p:nvSpPr>
          <p:cNvPr id="150" name="Google Shape;150;p10"/>
          <p:cNvSpPr txBox="1"/>
          <p:nvPr/>
        </p:nvSpPr>
        <p:spPr>
          <a:xfrm>
            <a:off x="2669359" y="2835508"/>
            <a:ext cx="6853281" cy="1966912"/>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Autofit/>
          </a:bodyPr>
          <a:lstStyle/>
          <a:p>
            <a:pPr marL="379800" marR="0" lvl="0" indent="-342900" algn="just" rtl="0">
              <a:spcBef>
                <a:spcPts val="0"/>
              </a:spcBef>
              <a:spcAft>
                <a:spcPts val="0"/>
              </a:spcAft>
              <a:buClr>
                <a:schemeClr val="dk1"/>
              </a:buClr>
              <a:buSzPts val="1680"/>
              <a:buFont typeface="Wingdings" panose="05000000000000000000" pitchFamily="2" charset="2"/>
              <a:buChar char="v"/>
            </a:pPr>
            <a:r>
              <a:rPr lang="en-US" sz="2400" b="0" i="0" u="none" strike="noStrike" cap="none" dirty="0">
                <a:solidFill>
                  <a:schemeClr val="dk1"/>
                </a:solidFill>
                <a:latin typeface="Times New Roman"/>
                <a:ea typeface="Times New Roman"/>
                <a:cs typeface="Times New Roman"/>
                <a:sym typeface="Times New Roman"/>
              </a:rPr>
              <a:t> Product Identification and Recognition Module</a:t>
            </a:r>
            <a:endParaRPr dirty="0">
              <a:solidFill>
                <a:schemeClr val="dk1"/>
              </a:solidFill>
            </a:endParaRPr>
          </a:p>
          <a:p>
            <a:pPr marL="379800" marR="0" lvl="0" indent="-342900" algn="just" rtl="0">
              <a:spcBef>
                <a:spcPts val="1080"/>
              </a:spcBef>
              <a:spcAft>
                <a:spcPts val="0"/>
              </a:spcAft>
              <a:buClr>
                <a:schemeClr val="dk1"/>
              </a:buClr>
              <a:buSzPts val="1680"/>
              <a:buFont typeface="Wingdings" panose="05000000000000000000" pitchFamily="2" charset="2"/>
              <a:buChar char="v"/>
            </a:pPr>
            <a:r>
              <a:rPr lang="en-US" sz="2400" b="0" i="0" u="none" strike="noStrike" cap="none" dirty="0">
                <a:solidFill>
                  <a:schemeClr val="dk1"/>
                </a:solidFill>
                <a:latin typeface="Times New Roman"/>
                <a:ea typeface="Times New Roman"/>
                <a:cs typeface="Times New Roman"/>
                <a:sym typeface="Times New Roman"/>
              </a:rPr>
              <a:t> Product Description Generation Module</a:t>
            </a:r>
            <a:endParaRPr dirty="0">
              <a:solidFill>
                <a:schemeClr val="dk1"/>
              </a:solidFill>
            </a:endParaRPr>
          </a:p>
          <a:p>
            <a:pPr marL="379800" marR="0" lvl="0" indent="-342900" algn="just" rtl="0">
              <a:spcBef>
                <a:spcPts val="1080"/>
              </a:spcBef>
              <a:spcAft>
                <a:spcPts val="0"/>
              </a:spcAft>
              <a:buClr>
                <a:schemeClr val="dk1"/>
              </a:buClr>
              <a:buSzPts val="1680"/>
              <a:buFont typeface="Wingdings" panose="05000000000000000000" pitchFamily="2" charset="2"/>
              <a:buChar char="v"/>
            </a:pPr>
            <a:r>
              <a:rPr lang="en-US" sz="2400" b="0" i="0" u="none" strike="noStrike" cap="none" dirty="0">
                <a:solidFill>
                  <a:schemeClr val="dk1"/>
                </a:solidFill>
                <a:latin typeface="Times New Roman"/>
                <a:ea typeface="Times New Roman"/>
                <a:cs typeface="Times New Roman"/>
                <a:sym typeface="Times New Roman"/>
              </a:rPr>
              <a:t> Hashtags and Captions Creation Module</a:t>
            </a:r>
            <a:endParaRPr dirty="0">
              <a:solidFill>
                <a:schemeClr val="dk1"/>
              </a:solidFill>
            </a:endParaRPr>
          </a:p>
          <a:p>
            <a:pPr marL="379800" marR="0" lvl="0" indent="-342900" algn="just" rtl="0">
              <a:spcBef>
                <a:spcPts val="1080"/>
              </a:spcBef>
              <a:spcAft>
                <a:spcPts val="0"/>
              </a:spcAft>
              <a:buClr>
                <a:schemeClr val="dk1"/>
              </a:buClr>
              <a:buSzPts val="1680"/>
              <a:buFont typeface="Wingdings" panose="05000000000000000000" pitchFamily="2" charset="2"/>
              <a:buChar char="v"/>
            </a:pPr>
            <a:r>
              <a:rPr lang="en-US" sz="2400" b="0" i="0" u="none" strike="noStrike" cap="none" dirty="0">
                <a:solidFill>
                  <a:schemeClr val="dk1"/>
                </a:solidFill>
                <a:latin typeface="Times New Roman"/>
                <a:ea typeface="Times New Roman"/>
                <a:cs typeface="Times New Roman"/>
                <a:sym typeface="Times New Roman"/>
              </a:rPr>
              <a:t> Image Enhancement Module</a:t>
            </a:r>
            <a:endParaRPr dirty="0">
              <a:solidFill>
                <a:schemeClr val="dk1"/>
              </a:solidFill>
            </a:endParaRPr>
          </a:p>
        </p:txBody>
      </p:sp>
      <p:sp>
        <p:nvSpPr>
          <p:cNvPr id="2" name="Slide Number Placeholder 1">
            <a:extLst>
              <a:ext uri="{FF2B5EF4-FFF2-40B4-BE49-F238E27FC236}">
                <a16:creationId xmlns:a16="http://schemas.microsoft.com/office/drawing/2014/main" id="{1E96BE39-74F6-21CB-A9A1-08CDA75B4C9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1"/>
          <p:cNvSpPr txBox="1">
            <a:spLocks noGrp="1"/>
          </p:cNvSpPr>
          <p:nvPr>
            <p:ph type="title"/>
          </p:nvPr>
        </p:nvSpPr>
        <p:spPr>
          <a:xfrm>
            <a:off x="419100" y="242047"/>
            <a:ext cx="113538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000"/>
              <a:buFont typeface="Times New Roman"/>
              <a:buNone/>
            </a:pPr>
            <a:r>
              <a:rPr lang="en-US" sz="3000" b="1">
                <a:latin typeface="Times New Roman"/>
                <a:ea typeface="Times New Roman"/>
                <a:cs typeface="Times New Roman"/>
                <a:sym typeface="Times New Roman"/>
              </a:rPr>
              <a:t>PRODUCT IDENTIFICATION &amp; RECOGNITION MODULE</a:t>
            </a:r>
            <a:endParaRPr/>
          </a:p>
        </p:txBody>
      </p:sp>
      <p:sp>
        <p:nvSpPr>
          <p:cNvPr id="156" name="Google Shape;156;p11"/>
          <p:cNvSpPr txBox="1"/>
          <p:nvPr/>
        </p:nvSpPr>
        <p:spPr>
          <a:xfrm>
            <a:off x="919119" y="1567609"/>
            <a:ext cx="10353762" cy="5048343"/>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342900" marR="0" lvl="0" indent="-306000" algn="just" rtl="0">
              <a:lnSpc>
                <a:spcPct val="150000"/>
              </a:lnSpc>
              <a:spcBef>
                <a:spcPts val="0"/>
              </a:spcBef>
              <a:spcAft>
                <a:spcPts val="0"/>
              </a:spcAft>
              <a:buClr>
                <a:schemeClr val="dk2"/>
              </a:buClr>
              <a:buSzPts val="1540"/>
              <a:buFont typeface="Noto Sans Symbols"/>
              <a:buNone/>
            </a:pPr>
            <a:endParaRPr lang="en-US" sz="2200" b="1" i="0" u="none" strike="noStrike" cap="none" dirty="0">
              <a:solidFill>
                <a:schemeClr val="dk1"/>
              </a:solidFill>
              <a:latin typeface="Times New Roman"/>
              <a:ea typeface="Times New Roman"/>
              <a:cs typeface="Times New Roman"/>
              <a:sym typeface="Times New Roman"/>
            </a:endParaRPr>
          </a:p>
          <a:p>
            <a:pPr marL="342900" marR="0" lvl="0" indent="-306000" algn="just" rtl="0">
              <a:lnSpc>
                <a:spcPct val="150000"/>
              </a:lnSpc>
              <a:spcBef>
                <a:spcPts val="0"/>
              </a:spcBef>
              <a:spcAft>
                <a:spcPts val="0"/>
              </a:spcAft>
              <a:buClr>
                <a:schemeClr val="dk2"/>
              </a:buClr>
              <a:buSzPts val="1540"/>
              <a:buFont typeface="Noto Sans Symbols"/>
              <a:buNone/>
            </a:pPr>
            <a:r>
              <a:rPr lang="en-US" sz="2200" b="1" i="0" u="none" strike="noStrike" cap="none" dirty="0">
                <a:solidFill>
                  <a:schemeClr val="dk1"/>
                </a:solidFill>
                <a:latin typeface="Times New Roman"/>
                <a:ea typeface="Times New Roman"/>
                <a:cs typeface="Times New Roman"/>
                <a:sym typeface="Times New Roman"/>
              </a:rPr>
              <a:t>PURPOSE:</a:t>
            </a:r>
            <a:endParaRPr dirty="0"/>
          </a:p>
          <a:p>
            <a:pPr marL="379800" lvl="0" indent="-342900" algn="just">
              <a:lnSpc>
                <a:spcPct val="150000"/>
              </a:lnSpc>
              <a:spcBef>
                <a:spcPts val="1040"/>
              </a:spcBef>
              <a:buClr>
                <a:schemeClr val="dk2"/>
              </a:buClr>
              <a:buSzPts val="154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The primary purpose of this module is to analyze the uploaded image and accurately identify the product present in it by recognizing visual features such as shape, brand logo, texture, and packaging.</a:t>
            </a:r>
          </a:p>
          <a:p>
            <a:pPr marL="379800" lvl="0" indent="-342900" algn="just">
              <a:lnSpc>
                <a:spcPct val="150000"/>
              </a:lnSpc>
              <a:spcBef>
                <a:spcPts val="1040"/>
              </a:spcBef>
              <a:buClr>
                <a:schemeClr val="dk2"/>
              </a:buClr>
              <a:buSzPts val="154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Once the product is recognized, this module provides essential information that serves as the foundation for generating meaningful content in subsequent modules.</a:t>
            </a:r>
            <a:endParaRPr dirty="0"/>
          </a:p>
        </p:txBody>
      </p:sp>
      <p:sp>
        <p:nvSpPr>
          <p:cNvPr id="2" name="Slide Number Placeholder 1">
            <a:extLst>
              <a:ext uri="{FF2B5EF4-FFF2-40B4-BE49-F238E27FC236}">
                <a16:creationId xmlns:a16="http://schemas.microsoft.com/office/drawing/2014/main" id="{8008FA3E-CA5A-7906-9FDC-D6F2BA2AB05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2"/>
          <p:cNvSpPr txBox="1"/>
          <p:nvPr/>
        </p:nvSpPr>
        <p:spPr>
          <a:xfrm>
            <a:off x="919119" y="411161"/>
            <a:ext cx="10353762" cy="6258579"/>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36900" algn="just">
              <a:lnSpc>
                <a:spcPct val="150000"/>
              </a:lnSpc>
              <a:buClr>
                <a:schemeClr val="dk2"/>
              </a:buClr>
              <a:buSzPts val="1540"/>
            </a:pPr>
            <a:r>
              <a:rPr lang="en-US" sz="2200" b="1" dirty="0">
                <a:solidFill>
                  <a:schemeClr val="dk1"/>
                </a:solidFill>
                <a:latin typeface="Times New Roman"/>
                <a:ea typeface="Times New Roman"/>
                <a:cs typeface="Times New Roman"/>
                <a:sym typeface="Times New Roman"/>
              </a:rPr>
              <a:t>ALGORITHMS USED:</a:t>
            </a:r>
          </a:p>
          <a:p>
            <a:pPr marL="36900" algn="just">
              <a:lnSpc>
                <a:spcPct val="150000"/>
              </a:lnSpc>
              <a:buClr>
                <a:schemeClr val="dk2"/>
              </a:buClr>
              <a:buSzPts val="1540"/>
            </a:pPr>
            <a:endParaRPr lang="en-US" sz="2400" dirty="0"/>
          </a:p>
          <a:p>
            <a:pPr marL="36900" lvl="0" algn="just">
              <a:lnSpc>
                <a:spcPct val="150000"/>
              </a:lnSpc>
              <a:buClr>
                <a:schemeClr val="dk2"/>
              </a:buClr>
              <a:buSzPts val="1540"/>
            </a:pPr>
            <a:r>
              <a:rPr lang="en-US" sz="2000" b="1" dirty="0">
                <a:latin typeface="Times New Roman" panose="02020603050405020304" pitchFamily="18" charset="0"/>
                <a:cs typeface="Times New Roman" panose="02020603050405020304" pitchFamily="18" charset="0"/>
              </a:rPr>
              <a:t>YOLOv8 (You Only Look Once version 8)</a:t>
            </a:r>
            <a:r>
              <a:rPr lang="en-US" sz="2000" dirty="0">
                <a:latin typeface="Times New Roman" panose="02020603050405020304" pitchFamily="18" charset="0"/>
                <a:cs typeface="Times New Roman" panose="02020603050405020304" pitchFamily="18" charset="0"/>
              </a:rPr>
              <a:t> </a:t>
            </a:r>
          </a:p>
          <a:p>
            <a:pPr marL="36900" lvl="0" algn="just">
              <a:lnSpc>
                <a:spcPct val="150000"/>
              </a:lnSpc>
              <a:buClr>
                <a:schemeClr val="dk2"/>
              </a:buClr>
              <a:buSzPts val="1540"/>
            </a:pPr>
            <a:r>
              <a:rPr lang="en-US" sz="2000" dirty="0">
                <a:latin typeface="Times New Roman" panose="02020603050405020304" pitchFamily="18" charset="0"/>
                <a:cs typeface="Times New Roman" panose="02020603050405020304" pitchFamily="18" charset="0"/>
              </a:rPr>
              <a:t>	</a:t>
            </a:r>
          </a:p>
          <a:p>
            <a:pPr marL="36900" lvl="0" algn="just">
              <a:lnSpc>
                <a:spcPct val="150000"/>
              </a:lnSpc>
              <a:buClr>
                <a:schemeClr val="dk2"/>
              </a:buClr>
              <a:buSzPts val="1540"/>
            </a:pPr>
            <a:r>
              <a:rPr lang="en-US" sz="2000" dirty="0">
                <a:latin typeface="Times New Roman" panose="02020603050405020304" pitchFamily="18" charset="0"/>
                <a:cs typeface="Times New Roman" panose="02020603050405020304" pitchFamily="18" charset="0"/>
              </a:rPr>
              <a:t>A real-time object detection model that identifies and localizes the product in the image with high accuracy and speed. Post detection, classification is assisted by </a:t>
            </a:r>
            <a:r>
              <a:rPr lang="en-US" sz="2000" b="1" dirty="0">
                <a:latin typeface="Times New Roman" panose="02020603050405020304" pitchFamily="18" charset="0"/>
                <a:cs typeface="Times New Roman" panose="02020603050405020304" pitchFamily="18" charset="0"/>
              </a:rPr>
              <a:t>ResNet-50</a:t>
            </a:r>
            <a:r>
              <a:rPr lang="en-US" sz="2000" dirty="0">
                <a:latin typeface="Times New Roman" panose="02020603050405020304" pitchFamily="18" charset="0"/>
                <a:cs typeface="Times New Roman" panose="02020603050405020304" pitchFamily="18" charset="0"/>
              </a:rPr>
              <a:t>, a robust image classification CNN.</a:t>
            </a:r>
          </a:p>
          <a:p>
            <a:pPr marL="379800" lvl="0" indent="-342900" algn="just">
              <a:lnSpc>
                <a:spcPct val="200000"/>
              </a:lnSpc>
              <a:buClr>
                <a:schemeClr val="dk2"/>
              </a:buClr>
              <a:buSzPts val="1540"/>
              <a:buFont typeface="Wingdings" panose="05000000000000000000" pitchFamily="2" charset="2"/>
              <a:buChar char="v"/>
            </a:pPr>
            <a:r>
              <a:rPr lang="en-US" sz="2000" dirty="0">
                <a:solidFill>
                  <a:schemeClr val="dk1"/>
                </a:solidFill>
                <a:latin typeface="Times New Roman" panose="02020603050405020304" pitchFamily="18" charset="0"/>
                <a:ea typeface="Times New Roman"/>
                <a:cs typeface="Times New Roman" panose="02020603050405020304" pitchFamily="18" charset="0"/>
                <a:sym typeface="Times New Roman"/>
              </a:rPr>
              <a:t>High performance with real-time detection speed.</a:t>
            </a:r>
          </a:p>
          <a:p>
            <a:pPr marL="379800" lvl="0" indent="-342900" algn="just">
              <a:lnSpc>
                <a:spcPct val="200000"/>
              </a:lnSpc>
              <a:buClr>
                <a:schemeClr val="dk2"/>
              </a:buClr>
              <a:buSzPts val="1540"/>
              <a:buFont typeface="Wingdings" panose="05000000000000000000" pitchFamily="2" charset="2"/>
              <a:buChar char="v"/>
            </a:pPr>
            <a:r>
              <a:rPr lang="en-US" sz="2000" dirty="0">
                <a:solidFill>
                  <a:schemeClr val="dk1"/>
                </a:solidFill>
                <a:latin typeface="Times New Roman" panose="02020603050405020304" pitchFamily="18" charset="0"/>
                <a:ea typeface="Times New Roman"/>
                <a:cs typeface="Times New Roman" panose="02020603050405020304" pitchFamily="18" charset="0"/>
                <a:sym typeface="Times New Roman"/>
              </a:rPr>
              <a:t>Supports both object detection and image segmentation.</a:t>
            </a:r>
          </a:p>
          <a:p>
            <a:pPr marL="379800" lvl="0" indent="-342900" algn="just">
              <a:lnSpc>
                <a:spcPct val="200000"/>
              </a:lnSpc>
              <a:buClr>
                <a:schemeClr val="dk2"/>
              </a:buClr>
              <a:buSzPts val="1540"/>
              <a:buFont typeface="Wingdings" panose="05000000000000000000" pitchFamily="2" charset="2"/>
              <a:buChar char="v"/>
            </a:pPr>
            <a:r>
              <a:rPr lang="en-US" sz="2000" dirty="0">
                <a:solidFill>
                  <a:schemeClr val="dk1"/>
                </a:solidFill>
                <a:latin typeface="Times New Roman" panose="02020603050405020304" pitchFamily="18" charset="0"/>
                <a:ea typeface="Times New Roman"/>
                <a:cs typeface="Times New Roman" panose="02020603050405020304" pitchFamily="18" charset="0"/>
                <a:sym typeface="Times New Roman"/>
              </a:rPr>
              <a:t>Easily integrates with downstream pipelines for classification.</a:t>
            </a:r>
            <a:endParaRPr lang="en-US" sz="20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2" name="Slide Number Placeholder 1">
            <a:extLst>
              <a:ext uri="{FF2B5EF4-FFF2-40B4-BE49-F238E27FC236}">
                <a16:creationId xmlns:a16="http://schemas.microsoft.com/office/drawing/2014/main" id="{183E338B-58FA-123C-2DD1-E95F84E907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0">
          <a:extLst>
            <a:ext uri="{FF2B5EF4-FFF2-40B4-BE49-F238E27FC236}">
              <a16:creationId xmlns:a16="http://schemas.microsoft.com/office/drawing/2014/main" id="{0B994DD0-DE28-9A21-2D59-E7A950BDAA25}"/>
            </a:ext>
          </a:extLst>
        </p:cNvPr>
        <p:cNvGrpSpPr/>
        <p:nvPr/>
      </p:nvGrpSpPr>
      <p:grpSpPr>
        <a:xfrm>
          <a:off x="0" y="0"/>
          <a:ext cx="0" cy="0"/>
          <a:chOff x="0" y="0"/>
          <a:chExt cx="0" cy="0"/>
        </a:xfrm>
      </p:grpSpPr>
      <p:sp>
        <p:nvSpPr>
          <p:cNvPr id="161" name="Google Shape;161;p12">
            <a:extLst>
              <a:ext uri="{FF2B5EF4-FFF2-40B4-BE49-F238E27FC236}">
                <a16:creationId xmlns:a16="http://schemas.microsoft.com/office/drawing/2014/main" id="{37EB1202-FD3A-98DD-9273-9A4AD83D4308}"/>
              </a:ext>
            </a:extLst>
          </p:cNvPr>
          <p:cNvSpPr txBox="1"/>
          <p:nvPr/>
        </p:nvSpPr>
        <p:spPr>
          <a:xfrm>
            <a:off x="919119" y="411161"/>
            <a:ext cx="10353762" cy="6258579"/>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36900" marR="0" lvl="0" indent="0" algn="just" rtl="0">
              <a:lnSpc>
                <a:spcPct val="150000"/>
              </a:lnSpc>
              <a:spcBef>
                <a:spcPts val="1040"/>
              </a:spcBef>
              <a:spcAft>
                <a:spcPts val="0"/>
              </a:spcAft>
              <a:buClr>
                <a:schemeClr val="dk2"/>
              </a:buClr>
              <a:buSzPts val="1540"/>
              <a:buFont typeface="Noto Sans Symbols"/>
              <a:buNone/>
            </a:pPr>
            <a:endParaRPr lang="en-US" sz="2200" b="1" i="0" u="none" strike="noStrike" cap="none" dirty="0">
              <a:solidFill>
                <a:schemeClr val="dk1"/>
              </a:solidFill>
              <a:latin typeface="Times New Roman"/>
              <a:ea typeface="Times New Roman"/>
              <a:cs typeface="Times New Roman"/>
              <a:sym typeface="Times New Roman"/>
            </a:endParaRPr>
          </a:p>
          <a:p>
            <a:pPr marL="36900" marR="0" lvl="0" indent="0" algn="just" rtl="0">
              <a:lnSpc>
                <a:spcPct val="150000"/>
              </a:lnSpc>
              <a:spcBef>
                <a:spcPts val="1040"/>
              </a:spcBef>
              <a:spcAft>
                <a:spcPts val="0"/>
              </a:spcAft>
              <a:buClr>
                <a:schemeClr val="dk2"/>
              </a:buClr>
              <a:buSzPts val="1540"/>
              <a:buFont typeface="Noto Sans Symbols"/>
              <a:buNone/>
            </a:pPr>
            <a:r>
              <a:rPr lang="en-US" sz="2200" b="1" i="0" u="none" strike="noStrike" cap="none" dirty="0">
                <a:solidFill>
                  <a:schemeClr val="dk1"/>
                </a:solidFill>
                <a:latin typeface="Times New Roman"/>
                <a:ea typeface="Times New Roman"/>
                <a:cs typeface="Times New Roman"/>
                <a:sym typeface="Times New Roman"/>
              </a:rPr>
              <a:t>FUNCTIONS:</a:t>
            </a:r>
            <a:endParaRPr dirty="0"/>
          </a:p>
          <a:p>
            <a:pPr marL="379800" marR="0" lvl="0" indent="-342900" algn="just" rtl="0">
              <a:lnSpc>
                <a:spcPct val="150000"/>
              </a:lnSpc>
              <a:spcBef>
                <a:spcPts val="1040"/>
              </a:spcBef>
              <a:spcAft>
                <a:spcPts val="0"/>
              </a:spcAft>
              <a:buClr>
                <a:schemeClr val="dk2"/>
              </a:buClr>
              <a:buSzPts val="1540"/>
              <a:buFont typeface="Wingdings" panose="05000000000000000000" pitchFamily="2" charset="2"/>
              <a:buChar char="v"/>
            </a:pPr>
            <a:r>
              <a:rPr lang="en-US" sz="2000" b="0" i="0" u="none" strike="noStrike" cap="none" dirty="0">
                <a:solidFill>
                  <a:schemeClr val="dk1"/>
                </a:solidFill>
                <a:latin typeface="Times New Roman"/>
                <a:ea typeface="Times New Roman"/>
                <a:cs typeface="Times New Roman"/>
                <a:sym typeface="Times New Roman"/>
              </a:rPr>
              <a:t>Accepts image input from the user.</a:t>
            </a:r>
            <a:endParaRPr sz="2000" dirty="0"/>
          </a:p>
          <a:p>
            <a:pPr marL="379800" marR="0" lvl="0" indent="-342900" algn="just" rtl="0">
              <a:lnSpc>
                <a:spcPct val="150000"/>
              </a:lnSpc>
              <a:spcBef>
                <a:spcPts val="1040"/>
              </a:spcBef>
              <a:spcAft>
                <a:spcPts val="0"/>
              </a:spcAft>
              <a:buClr>
                <a:schemeClr val="dk2"/>
              </a:buClr>
              <a:buSzPts val="1540"/>
              <a:buFont typeface="Wingdings" panose="05000000000000000000" pitchFamily="2" charset="2"/>
              <a:buChar char="v"/>
            </a:pPr>
            <a:r>
              <a:rPr lang="en-US" sz="2000" b="0" i="0" u="none" strike="noStrike" cap="none" dirty="0">
                <a:solidFill>
                  <a:schemeClr val="dk1"/>
                </a:solidFill>
                <a:latin typeface="Times New Roman"/>
                <a:ea typeface="Times New Roman"/>
                <a:cs typeface="Times New Roman"/>
                <a:sym typeface="Times New Roman"/>
              </a:rPr>
              <a:t>Preprocesses the image</a:t>
            </a:r>
            <a:endParaRPr sz="2000" dirty="0"/>
          </a:p>
          <a:p>
            <a:pPr marL="379800" marR="0" lvl="0" indent="-342900" algn="just" rtl="0">
              <a:lnSpc>
                <a:spcPct val="150000"/>
              </a:lnSpc>
              <a:spcBef>
                <a:spcPts val="1040"/>
              </a:spcBef>
              <a:spcAft>
                <a:spcPts val="0"/>
              </a:spcAft>
              <a:buClr>
                <a:schemeClr val="dk2"/>
              </a:buClr>
              <a:buSzPts val="1540"/>
              <a:buFont typeface="Wingdings" panose="05000000000000000000" pitchFamily="2" charset="2"/>
              <a:buChar char="v"/>
            </a:pPr>
            <a:r>
              <a:rPr lang="en-US" sz="2000" b="0" i="0" u="none" strike="noStrike" cap="none" dirty="0">
                <a:solidFill>
                  <a:schemeClr val="dk1"/>
                </a:solidFill>
                <a:latin typeface="Times New Roman"/>
                <a:ea typeface="Times New Roman"/>
                <a:cs typeface="Times New Roman"/>
                <a:sym typeface="Times New Roman"/>
              </a:rPr>
              <a:t>Extracts features from the image using deep learning</a:t>
            </a:r>
            <a:endParaRPr sz="2000" dirty="0"/>
          </a:p>
          <a:p>
            <a:pPr marL="379800" marR="0" lvl="0" indent="-342900" algn="just" rtl="0">
              <a:lnSpc>
                <a:spcPct val="150000"/>
              </a:lnSpc>
              <a:spcBef>
                <a:spcPts val="1040"/>
              </a:spcBef>
              <a:spcAft>
                <a:spcPts val="0"/>
              </a:spcAft>
              <a:buClr>
                <a:schemeClr val="dk2"/>
              </a:buClr>
              <a:buSzPts val="1540"/>
              <a:buFont typeface="Wingdings" panose="05000000000000000000" pitchFamily="2" charset="2"/>
              <a:buChar char="v"/>
            </a:pPr>
            <a:r>
              <a:rPr lang="en-US" sz="2000" b="0" i="0" u="none" strike="noStrike" cap="none" dirty="0">
                <a:solidFill>
                  <a:schemeClr val="dk1"/>
                </a:solidFill>
                <a:latin typeface="Times New Roman"/>
                <a:ea typeface="Times New Roman"/>
                <a:cs typeface="Times New Roman"/>
                <a:sym typeface="Times New Roman"/>
              </a:rPr>
              <a:t>Matches these features against a trained dataset to identify the product</a:t>
            </a:r>
            <a:endParaRPr sz="2000" b="0" i="0" u="none" strike="noStrike" cap="none" dirty="0">
              <a:solidFill>
                <a:schemeClr val="dk1"/>
              </a:solidFill>
              <a:latin typeface="Times New Roman"/>
              <a:ea typeface="Times New Roman"/>
              <a:cs typeface="Times New Roman"/>
              <a:sym typeface="Times New Roman"/>
            </a:endParaRPr>
          </a:p>
          <a:p>
            <a:pPr marL="379800" marR="0" lvl="0" indent="-342900" algn="just" rtl="0">
              <a:lnSpc>
                <a:spcPct val="150000"/>
              </a:lnSpc>
              <a:spcBef>
                <a:spcPts val="1040"/>
              </a:spcBef>
              <a:spcAft>
                <a:spcPts val="0"/>
              </a:spcAft>
              <a:buClr>
                <a:schemeClr val="dk2"/>
              </a:buClr>
              <a:buSzPts val="1540"/>
              <a:buFont typeface="Wingdings" panose="05000000000000000000" pitchFamily="2" charset="2"/>
              <a:buChar char="v"/>
            </a:pPr>
            <a:r>
              <a:rPr lang="en-US" sz="2000" b="0" i="0" u="none" strike="noStrike" cap="none" dirty="0">
                <a:solidFill>
                  <a:schemeClr val="dk1"/>
                </a:solidFill>
                <a:latin typeface="Times New Roman"/>
                <a:ea typeface="Times New Roman"/>
                <a:cs typeface="Times New Roman"/>
                <a:sym typeface="Times New Roman"/>
              </a:rPr>
              <a:t>Outputs the product name, category, and confidence score</a:t>
            </a:r>
            <a:endParaRPr sz="2000" b="0" i="0" u="none" strike="noStrike" cap="none" dirty="0">
              <a:solidFill>
                <a:schemeClr val="dk1"/>
              </a:solidFill>
              <a:latin typeface="Times New Roman"/>
              <a:ea typeface="Times New Roman"/>
              <a:cs typeface="Times New Roman"/>
              <a:sym typeface="Times New Roman"/>
            </a:endParaRPr>
          </a:p>
        </p:txBody>
      </p:sp>
      <p:sp>
        <p:nvSpPr>
          <p:cNvPr id="2" name="Slide Number Placeholder 1">
            <a:extLst>
              <a:ext uri="{FF2B5EF4-FFF2-40B4-BE49-F238E27FC236}">
                <a16:creationId xmlns:a16="http://schemas.microsoft.com/office/drawing/2014/main" id="{AEE52231-855F-B375-0391-5FECF34FB26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Tree>
    <p:extLst>
      <p:ext uri="{BB962C8B-B14F-4D97-AF65-F5344CB8AC3E}">
        <p14:creationId xmlns:p14="http://schemas.microsoft.com/office/powerpoint/2010/main" val="593036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3"/>
          <p:cNvSpPr txBox="1">
            <a:spLocks noGrp="1"/>
          </p:cNvSpPr>
          <p:nvPr>
            <p:ph type="title"/>
          </p:nvPr>
        </p:nvSpPr>
        <p:spPr>
          <a:xfrm>
            <a:off x="419100" y="242047"/>
            <a:ext cx="113538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000"/>
              <a:buFont typeface="Times New Roman"/>
              <a:buNone/>
            </a:pPr>
            <a:r>
              <a:rPr lang="en-US" sz="3000" b="1">
                <a:latin typeface="Times New Roman"/>
                <a:ea typeface="Times New Roman"/>
                <a:cs typeface="Times New Roman"/>
                <a:sym typeface="Times New Roman"/>
              </a:rPr>
              <a:t>PRODUCT DESCRIPTION GENERATION MODULE</a:t>
            </a:r>
            <a:endParaRPr/>
          </a:p>
        </p:txBody>
      </p:sp>
      <p:sp>
        <p:nvSpPr>
          <p:cNvPr id="167" name="Google Shape;167;p13"/>
          <p:cNvSpPr txBox="1"/>
          <p:nvPr/>
        </p:nvSpPr>
        <p:spPr>
          <a:xfrm>
            <a:off x="919119" y="1567609"/>
            <a:ext cx="10353762" cy="5048343"/>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342900" marR="0" lvl="0" indent="-306000" algn="just" rtl="0">
              <a:lnSpc>
                <a:spcPct val="150000"/>
              </a:lnSpc>
              <a:spcBef>
                <a:spcPts val="0"/>
              </a:spcBef>
              <a:spcAft>
                <a:spcPts val="0"/>
              </a:spcAft>
              <a:buClr>
                <a:schemeClr val="dk2"/>
              </a:buClr>
              <a:buSzPts val="1540"/>
              <a:buFont typeface="Noto Sans Symbols"/>
              <a:buNone/>
            </a:pPr>
            <a:endParaRPr lang="en-US" sz="2200" b="1" i="0" u="none" strike="noStrike" cap="none" dirty="0">
              <a:solidFill>
                <a:schemeClr val="dk1"/>
              </a:solidFill>
              <a:latin typeface="Times New Roman"/>
              <a:ea typeface="Times New Roman"/>
              <a:cs typeface="Times New Roman"/>
              <a:sym typeface="Times New Roman"/>
            </a:endParaRPr>
          </a:p>
          <a:p>
            <a:pPr marL="342900" marR="0" lvl="0" indent="-306000" algn="just" rtl="0">
              <a:lnSpc>
                <a:spcPct val="150000"/>
              </a:lnSpc>
              <a:spcBef>
                <a:spcPts val="0"/>
              </a:spcBef>
              <a:spcAft>
                <a:spcPts val="0"/>
              </a:spcAft>
              <a:buClr>
                <a:schemeClr val="dk2"/>
              </a:buClr>
              <a:buSzPts val="1540"/>
              <a:buFont typeface="Noto Sans Symbols"/>
              <a:buNone/>
            </a:pPr>
            <a:r>
              <a:rPr lang="en-US" sz="2200" b="1" i="0" u="none" strike="noStrike" cap="none" dirty="0">
                <a:solidFill>
                  <a:schemeClr val="dk1"/>
                </a:solidFill>
                <a:latin typeface="Times New Roman"/>
                <a:ea typeface="Times New Roman"/>
                <a:cs typeface="Times New Roman"/>
                <a:sym typeface="Times New Roman"/>
              </a:rPr>
              <a:t>PURPOSE:</a:t>
            </a:r>
          </a:p>
          <a:p>
            <a:pPr marL="342900" marR="0" lvl="0" indent="-306000" algn="just" rtl="0">
              <a:lnSpc>
                <a:spcPct val="150000"/>
              </a:lnSpc>
              <a:spcBef>
                <a:spcPts val="0"/>
              </a:spcBef>
              <a:spcAft>
                <a:spcPts val="0"/>
              </a:spcAft>
              <a:buClr>
                <a:schemeClr val="dk2"/>
              </a:buClr>
              <a:buSzPts val="1540"/>
              <a:buFont typeface="Noto Sans Symbols"/>
              <a:buNone/>
            </a:pPr>
            <a:endParaRPr lang="en-US" dirty="0">
              <a:ea typeface="Times New Roman"/>
            </a:endParaRPr>
          </a:p>
          <a:p>
            <a:pPr marL="379800" lvl="0" indent="-342900" algn="just">
              <a:lnSpc>
                <a:spcPct val="150000"/>
              </a:lnSpc>
              <a:buClr>
                <a:schemeClr val="dk2"/>
              </a:buClr>
              <a:buSzPts val="154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To automatically generate a detailed, human-like description of the identified product based on its visual features and metadata.</a:t>
            </a:r>
          </a:p>
          <a:p>
            <a:pPr marL="36900" lvl="0" algn="just">
              <a:lnSpc>
                <a:spcPct val="150000"/>
              </a:lnSpc>
              <a:buClr>
                <a:schemeClr val="dk2"/>
              </a:buClr>
              <a:buSzPts val="1540"/>
            </a:pPr>
            <a:endParaRPr lang="en-US" sz="2000" dirty="0">
              <a:latin typeface="Times New Roman" panose="02020603050405020304" pitchFamily="18" charset="0"/>
              <a:cs typeface="Times New Roman" panose="02020603050405020304" pitchFamily="18" charset="0"/>
            </a:endParaRPr>
          </a:p>
          <a:p>
            <a:pPr marL="379800" lvl="0" indent="-342900" algn="just">
              <a:lnSpc>
                <a:spcPct val="150000"/>
              </a:lnSpc>
              <a:buClr>
                <a:schemeClr val="dk2"/>
              </a:buClr>
              <a:buSzPts val="154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To contextualize the product with use-case scenarios, material details, or aesthetic features that appeal to consumers and can be used for product listings.</a:t>
            </a:r>
            <a:endParaRPr lang="en-US" sz="20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2" name="Slide Number Placeholder 1">
            <a:extLst>
              <a:ext uri="{FF2B5EF4-FFF2-40B4-BE49-F238E27FC236}">
                <a16:creationId xmlns:a16="http://schemas.microsoft.com/office/drawing/2014/main" id="{7EC1BB22-A1F8-B830-BAE7-8F65E37E060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0">
          <a:extLst>
            <a:ext uri="{FF2B5EF4-FFF2-40B4-BE49-F238E27FC236}">
              <a16:creationId xmlns:a16="http://schemas.microsoft.com/office/drawing/2014/main" id="{8CD2B69E-B0EB-6D83-C48A-46C929C1C57D}"/>
            </a:ext>
          </a:extLst>
        </p:cNvPr>
        <p:cNvGrpSpPr/>
        <p:nvPr/>
      </p:nvGrpSpPr>
      <p:grpSpPr>
        <a:xfrm>
          <a:off x="0" y="0"/>
          <a:ext cx="0" cy="0"/>
          <a:chOff x="0" y="0"/>
          <a:chExt cx="0" cy="0"/>
        </a:xfrm>
      </p:grpSpPr>
      <p:sp>
        <p:nvSpPr>
          <p:cNvPr id="161" name="Google Shape;161;p12">
            <a:extLst>
              <a:ext uri="{FF2B5EF4-FFF2-40B4-BE49-F238E27FC236}">
                <a16:creationId xmlns:a16="http://schemas.microsoft.com/office/drawing/2014/main" id="{5FBAD709-F6B1-5F46-1BB4-829714646351}"/>
              </a:ext>
            </a:extLst>
          </p:cNvPr>
          <p:cNvSpPr txBox="1"/>
          <p:nvPr/>
        </p:nvSpPr>
        <p:spPr>
          <a:xfrm>
            <a:off x="919119" y="411161"/>
            <a:ext cx="10353762" cy="6258579"/>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36900" algn="just">
              <a:lnSpc>
                <a:spcPct val="150000"/>
              </a:lnSpc>
              <a:buClr>
                <a:schemeClr val="dk2"/>
              </a:buClr>
              <a:buSzPts val="1540"/>
            </a:pPr>
            <a:r>
              <a:rPr lang="en-US" sz="2200" b="1" dirty="0">
                <a:solidFill>
                  <a:schemeClr val="dk1"/>
                </a:solidFill>
                <a:latin typeface="Times New Roman"/>
                <a:ea typeface="Times New Roman"/>
                <a:cs typeface="Times New Roman"/>
                <a:sym typeface="Times New Roman"/>
              </a:rPr>
              <a:t>ALGORITHMS USED:</a:t>
            </a:r>
          </a:p>
          <a:p>
            <a:pPr marL="36900" algn="just">
              <a:lnSpc>
                <a:spcPct val="150000"/>
              </a:lnSpc>
              <a:buClr>
                <a:schemeClr val="dk2"/>
              </a:buClr>
              <a:buSzPts val="1540"/>
            </a:pPr>
            <a:endParaRPr lang="en-US" sz="2400" dirty="0"/>
          </a:p>
          <a:p>
            <a:pPr marL="36900" lvl="0" algn="just">
              <a:lnSpc>
                <a:spcPct val="150000"/>
              </a:lnSpc>
              <a:buClr>
                <a:schemeClr val="dk2"/>
              </a:buClr>
              <a:buSzPts val="1540"/>
            </a:pPr>
            <a:r>
              <a:rPr lang="en-US" sz="2000" b="1" dirty="0">
                <a:latin typeface="Times New Roman" panose="02020603050405020304" pitchFamily="18" charset="0"/>
                <a:cs typeface="Times New Roman" panose="02020603050405020304" pitchFamily="18" charset="0"/>
              </a:rPr>
              <a:t>BLIP-2 (Bootstrapped Language-Image Pretraining)</a:t>
            </a:r>
          </a:p>
          <a:p>
            <a:pPr marL="36900" lvl="0" algn="just">
              <a:lnSpc>
                <a:spcPct val="150000"/>
              </a:lnSpc>
              <a:buClr>
                <a:schemeClr val="dk2"/>
              </a:buClr>
              <a:buSzPts val="1540"/>
            </a:pPr>
            <a:endParaRPr lang="en-US" sz="2000" b="1" dirty="0">
              <a:latin typeface="Times New Roman" panose="02020603050405020304" pitchFamily="18" charset="0"/>
              <a:cs typeface="Times New Roman" panose="02020603050405020304" pitchFamily="18" charset="0"/>
            </a:endParaRPr>
          </a:p>
          <a:p>
            <a:pPr marL="36900" lvl="0" algn="just">
              <a:lnSpc>
                <a:spcPct val="200000"/>
              </a:lnSpc>
              <a:buClr>
                <a:schemeClr val="dk2"/>
              </a:buClr>
              <a:buSzPts val="1540"/>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 powerful vision-language model that generates rich textual descriptions by interpreting product visuals, making it ideal for zero-shot captioning and descriptive writing.</a:t>
            </a:r>
          </a:p>
          <a:p>
            <a:pPr marL="379800" lvl="0" indent="-342900" algn="just">
              <a:lnSpc>
                <a:spcPct val="200000"/>
              </a:lnSpc>
              <a:buClr>
                <a:schemeClr val="dk2"/>
              </a:buClr>
              <a:buSzPts val="1540"/>
              <a:buFont typeface="Wingdings" panose="05000000000000000000" pitchFamily="2" charset="2"/>
              <a:buChar char="v"/>
            </a:pPr>
            <a:r>
              <a:rPr lang="en-US" sz="2000" dirty="0">
                <a:solidFill>
                  <a:schemeClr val="dk1"/>
                </a:solidFill>
                <a:latin typeface="Times New Roman" panose="02020603050405020304" pitchFamily="18" charset="0"/>
                <a:ea typeface="Times New Roman"/>
                <a:cs typeface="Times New Roman" panose="02020603050405020304" pitchFamily="18" charset="0"/>
                <a:sym typeface="Times New Roman"/>
              </a:rPr>
              <a:t>Efficient zero-shot captioning.</a:t>
            </a:r>
          </a:p>
          <a:p>
            <a:pPr marL="379800" lvl="0" indent="-342900" algn="just">
              <a:lnSpc>
                <a:spcPct val="200000"/>
              </a:lnSpc>
              <a:buClr>
                <a:schemeClr val="dk2"/>
              </a:buClr>
              <a:buSzPts val="1540"/>
              <a:buFont typeface="Wingdings" panose="05000000000000000000" pitchFamily="2" charset="2"/>
              <a:buChar char="v"/>
            </a:pPr>
            <a:r>
              <a:rPr lang="en-US" sz="2000" dirty="0">
                <a:solidFill>
                  <a:schemeClr val="dk1"/>
                </a:solidFill>
                <a:latin typeface="Times New Roman" panose="02020603050405020304" pitchFamily="18" charset="0"/>
                <a:ea typeface="Times New Roman"/>
                <a:cs typeface="Times New Roman" panose="02020603050405020304" pitchFamily="18" charset="0"/>
                <a:sym typeface="Times New Roman"/>
              </a:rPr>
              <a:t>Understands fine-grained details in product images.</a:t>
            </a:r>
          </a:p>
          <a:p>
            <a:pPr marL="379800" lvl="0" indent="-342900" algn="just">
              <a:lnSpc>
                <a:spcPct val="200000"/>
              </a:lnSpc>
              <a:buClr>
                <a:schemeClr val="dk2"/>
              </a:buClr>
              <a:buSzPts val="1540"/>
              <a:buFont typeface="Wingdings" panose="05000000000000000000" pitchFamily="2" charset="2"/>
              <a:buChar char="v"/>
            </a:pPr>
            <a:r>
              <a:rPr lang="en-US" sz="2000" dirty="0">
                <a:solidFill>
                  <a:schemeClr val="dk1"/>
                </a:solidFill>
                <a:latin typeface="Times New Roman" panose="02020603050405020304" pitchFamily="18" charset="0"/>
                <a:ea typeface="Times New Roman"/>
                <a:cs typeface="Times New Roman" panose="02020603050405020304" pitchFamily="18" charset="0"/>
                <a:sym typeface="Times New Roman"/>
              </a:rPr>
              <a:t>Excels at cross-modal reasoning (combining vision and text).</a:t>
            </a:r>
            <a:endParaRPr sz="20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2" name="Slide Number Placeholder 1">
            <a:extLst>
              <a:ext uri="{FF2B5EF4-FFF2-40B4-BE49-F238E27FC236}">
                <a16:creationId xmlns:a16="http://schemas.microsoft.com/office/drawing/2014/main" id="{FB14F241-10A9-D189-EB2B-5E82F8AC372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Tree>
    <p:extLst>
      <p:ext uri="{BB962C8B-B14F-4D97-AF65-F5344CB8AC3E}">
        <p14:creationId xmlns:p14="http://schemas.microsoft.com/office/powerpoint/2010/main" val="2727897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1">
          <a:extLst>
            <a:ext uri="{FF2B5EF4-FFF2-40B4-BE49-F238E27FC236}">
              <a16:creationId xmlns:a16="http://schemas.microsoft.com/office/drawing/2014/main" id="{F9DBA5D2-53F5-052B-7005-24CEE6A6B25A}"/>
            </a:ext>
          </a:extLst>
        </p:cNvPr>
        <p:cNvGrpSpPr/>
        <p:nvPr/>
      </p:nvGrpSpPr>
      <p:grpSpPr>
        <a:xfrm>
          <a:off x="0" y="0"/>
          <a:ext cx="0" cy="0"/>
          <a:chOff x="0" y="0"/>
          <a:chExt cx="0" cy="0"/>
        </a:xfrm>
      </p:grpSpPr>
      <p:sp>
        <p:nvSpPr>
          <p:cNvPr id="172" name="Google Shape;172;p14">
            <a:extLst>
              <a:ext uri="{FF2B5EF4-FFF2-40B4-BE49-F238E27FC236}">
                <a16:creationId xmlns:a16="http://schemas.microsoft.com/office/drawing/2014/main" id="{6BBBE790-8646-3B31-6273-B8247AAE6E1E}"/>
              </a:ext>
            </a:extLst>
          </p:cNvPr>
          <p:cNvSpPr txBox="1"/>
          <p:nvPr/>
        </p:nvSpPr>
        <p:spPr>
          <a:xfrm>
            <a:off x="919119" y="411161"/>
            <a:ext cx="10353762" cy="6258579"/>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36900" marR="0" lvl="0" indent="0" algn="just" rtl="0">
              <a:lnSpc>
                <a:spcPct val="200000"/>
              </a:lnSpc>
              <a:spcBef>
                <a:spcPts val="1040"/>
              </a:spcBef>
              <a:spcAft>
                <a:spcPts val="0"/>
              </a:spcAft>
              <a:buClr>
                <a:schemeClr val="dk2"/>
              </a:buClr>
              <a:buSzPts val="1540"/>
              <a:buFont typeface="Noto Sans Symbols"/>
              <a:buNone/>
            </a:pPr>
            <a:endParaRPr lang="en-US" sz="2200" b="1" i="0" u="none" strike="noStrike" cap="none" dirty="0">
              <a:solidFill>
                <a:schemeClr val="dk1"/>
              </a:solidFill>
              <a:latin typeface="Times New Roman"/>
              <a:ea typeface="Times New Roman"/>
              <a:cs typeface="Times New Roman"/>
              <a:sym typeface="Times New Roman"/>
            </a:endParaRPr>
          </a:p>
          <a:p>
            <a:pPr marL="36900" marR="0" lvl="0" indent="0" algn="just" rtl="0">
              <a:lnSpc>
                <a:spcPct val="150000"/>
              </a:lnSpc>
              <a:spcBef>
                <a:spcPts val="1040"/>
              </a:spcBef>
              <a:spcAft>
                <a:spcPts val="0"/>
              </a:spcAft>
              <a:buClr>
                <a:schemeClr val="dk2"/>
              </a:buClr>
              <a:buSzPts val="1540"/>
              <a:buFont typeface="Noto Sans Symbols"/>
              <a:buNone/>
            </a:pPr>
            <a:r>
              <a:rPr lang="en-US" sz="2200" b="1" i="0" u="none" strike="noStrike" cap="none" dirty="0">
                <a:solidFill>
                  <a:schemeClr val="dk1"/>
                </a:solidFill>
                <a:latin typeface="Times New Roman"/>
                <a:ea typeface="Times New Roman"/>
                <a:cs typeface="Times New Roman"/>
                <a:sym typeface="Times New Roman"/>
              </a:rPr>
              <a:t>FUNCTIONS:</a:t>
            </a:r>
            <a:endParaRPr dirty="0"/>
          </a:p>
          <a:p>
            <a:pPr marL="379800" marR="0" lvl="0" indent="-342900" algn="just" rtl="0">
              <a:lnSpc>
                <a:spcPct val="150000"/>
              </a:lnSpc>
              <a:spcBef>
                <a:spcPts val="1040"/>
              </a:spcBef>
              <a:spcAft>
                <a:spcPts val="0"/>
              </a:spcAft>
              <a:buClr>
                <a:schemeClr val="dk2"/>
              </a:buClr>
              <a:buSzPts val="1540"/>
              <a:buFont typeface="Wingdings" panose="05000000000000000000" pitchFamily="2" charset="2"/>
              <a:buChar char="v"/>
            </a:pPr>
            <a:r>
              <a:rPr lang="en-US" sz="2000" b="0" i="0" u="none" strike="noStrike" cap="none" dirty="0">
                <a:solidFill>
                  <a:schemeClr val="dk1"/>
                </a:solidFill>
                <a:latin typeface="Times New Roman"/>
                <a:ea typeface="Times New Roman"/>
                <a:cs typeface="Times New Roman"/>
                <a:sym typeface="Times New Roman"/>
              </a:rPr>
              <a:t>Accepts the identified product label or features as input</a:t>
            </a:r>
            <a:endParaRPr sz="2000" dirty="0"/>
          </a:p>
          <a:p>
            <a:pPr marL="379800" marR="0" lvl="0" indent="-342900" algn="just" rtl="0">
              <a:lnSpc>
                <a:spcPct val="150000"/>
              </a:lnSpc>
              <a:spcBef>
                <a:spcPts val="1040"/>
              </a:spcBef>
              <a:spcAft>
                <a:spcPts val="0"/>
              </a:spcAft>
              <a:buClr>
                <a:schemeClr val="dk2"/>
              </a:buClr>
              <a:buSzPts val="1540"/>
              <a:buFont typeface="Wingdings" panose="05000000000000000000" pitchFamily="2" charset="2"/>
              <a:buChar char="v"/>
            </a:pPr>
            <a:r>
              <a:rPr lang="en-US" sz="2000" b="0" i="0" u="none" strike="noStrike" cap="none" dirty="0">
                <a:solidFill>
                  <a:schemeClr val="dk1"/>
                </a:solidFill>
                <a:latin typeface="Times New Roman"/>
                <a:ea typeface="Times New Roman"/>
                <a:cs typeface="Times New Roman"/>
                <a:sym typeface="Times New Roman"/>
              </a:rPr>
              <a:t>Generates a detailed product description covering aspects like brand, use case, specifications, and benefits</a:t>
            </a:r>
            <a:endParaRPr sz="2000" dirty="0"/>
          </a:p>
          <a:p>
            <a:pPr marL="379800" marR="0" lvl="0" indent="-342900" algn="just" rtl="0">
              <a:lnSpc>
                <a:spcPct val="150000"/>
              </a:lnSpc>
              <a:spcBef>
                <a:spcPts val="1040"/>
              </a:spcBef>
              <a:spcAft>
                <a:spcPts val="0"/>
              </a:spcAft>
              <a:buClr>
                <a:schemeClr val="dk2"/>
              </a:buClr>
              <a:buSzPts val="1540"/>
              <a:buFont typeface="Wingdings" panose="05000000000000000000" pitchFamily="2" charset="2"/>
              <a:buChar char="v"/>
            </a:pPr>
            <a:r>
              <a:rPr lang="en-US" sz="2000" b="0" i="0" u="none" strike="noStrike" cap="none" dirty="0">
                <a:solidFill>
                  <a:schemeClr val="dk1"/>
                </a:solidFill>
                <a:latin typeface="Times New Roman"/>
                <a:ea typeface="Times New Roman"/>
                <a:cs typeface="Times New Roman"/>
                <a:sym typeface="Times New Roman"/>
              </a:rPr>
              <a:t>Uses NLP techniques to ensure grammar correctness and promotional tone</a:t>
            </a:r>
            <a:endParaRPr sz="2000" dirty="0"/>
          </a:p>
          <a:p>
            <a:pPr marL="379800" marR="0" lvl="0" indent="-342900" algn="just" rtl="0">
              <a:lnSpc>
                <a:spcPct val="150000"/>
              </a:lnSpc>
              <a:spcBef>
                <a:spcPts val="1040"/>
              </a:spcBef>
              <a:spcAft>
                <a:spcPts val="0"/>
              </a:spcAft>
              <a:buClr>
                <a:schemeClr val="dk2"/>
              </a:buClr>
              <a:buSzPts val="1540"/>
              <a:buFont typeface="Wingdings" panose="05000000000000000000" pitchFamily="2" charset="2"/>
              <a:buChar char="v"/>
            </a:pPr>
            <a:r>
              <a:rPr lang="en-US" sz="2000" b="0" i="0" u="none" strike="noStrike" cap="none" dirty="0">
                <a:solidFill>
                  <a:schemeClr val="dk1"/>
                </a:solidFill>
                <a:latin typeface="Times New Roman"/>
                <a:ea typeface="Times New Roman"/>
                <a:cs typeface="Times New Roman"/>
                <a:sym typeface="Times New Roman"/>
              </a:rPr>
              <a:t>Optimizes content for SEO and user readability</a:t>
            </a:r>
            <a:endParaRPr sz="2000" dirty="0"/>
          </a:p>
        </p:txBody>
      </p:sp>
      <p:sp>
        <p:nvSpPr>
          <p:cNvPr id="2" name="Slide Number Placeholder 1">
            <a:extLst>
              <a:ext uri="{FF2B5EF4-FFF2-40B4-BE49-F238E27FC236}">
                <a16:creationId xmlns:a16="http://schemas.microsoft.com/office/drawing/2014/main" id="{21284555-A6D7-5122-459C-38F9F6EA4FA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Tree>
    <p:extLst>
      <p:ext uri="{BB962C8B-B14F-4D97-AF65-F5344CB8AC3E}">
        <p14:creationId xmlns:p14="http://schemas.microsoft.com/office/powerpoint/2010/main" val="2216804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000"/>
              <a:buFont typeface="Times New Roman"/>
              <a:buNone/>
            </a:pPr>
            <a:r>
              <a:rPr lang="en-US" sz="3000" b="1">
                <a:latin typeface="Times New Roman"/>
                <a:ea typeface="Times New Roman"/>
                <a:cs typeface="Times New Roman"/>
                <a:sym typeface="Times New Roman"/>
              </a:rPr>
              <a:t>HASHTAGS AND CAPTIONS CREATION MODULE</a:t>
            </a:r>
            <a:endParaRPr/>
          </a:p>
        </p:txBody>
      </p:sp>
      <p:sp>
        <p:nvSpPr>
          <p:cNvPr id="178" name="Google Shape;178;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150000"/>
              </a:lnSpc>
              <a:spcBef>
                <a:spcPts val="0"/>
              </a:spcBef>
              <a:spcAft>
                <a:spcPts val="0"/>
              </a:spcAft>
              <a:buClr>
                <a:schemeClr val="dk1"/>
              </a:buClr>
              <a:buSzPts val="2200"/>
              <a:buNone/>
            </a:pPr>
            <a:r>
              <a:rPr lang="en-US" sz="2200" b="1" dirty="0">
                <a:latin typeface="Times New Roman"/>
                <a:ea typeface="Times New Roman"/>
                <a:cs typeface="Times New Roman"/>
                <a:sym typeface="Times New Roman"/>
              </a:rPr>
              <a:t>PURPOSE</a:t>
            </a:r>
            <a:r>
              <a:rPr lang="en-US" sz="2200" dirty="0">
                <a:latin typeface="Times New Roman"/>
                <a:ea typeface="Times New Roman"/>
                <a:cs typeface="Times New Roman"/>
                <a:sym typeface="Times New Roman"/>
              </a:rPr>
              <a:t>:</a:t>
            </a:r>
          </a:p>
          <a:p>
            <a:pPr marL="228600" lvl="0" indent="-228600" algn="l" rtl="0">
              <a:lnSpc>
                <a:spcPct val="150000"/>
              </a:lnSpc>
              <a:spcBef>
                <a:spcPts val="0"/>
              </a:spcBef>
              <a:spcAft>
                <a:spcPts val="0"/>
              </a:spcAft>
              <a:buClr>
                <a:schemeClr val="dk1"/>
              </a:buClr>
              <a:buSzPts val="2200"/>
              <a:buNone/>
            </a:pPr>
            <a:endParaRPr lang="en-US" sz="2200" dirty="0">
              <a:latin typeface="Times New Roman"/>
              <a:ea typeface="Times New Roman"/>
              <a:cs typeface="Times New Roman"/>
              <a:sym typeface="Times New Roman"/>
            </a:endParaRPr>
          </a:p>
          <a:p>
            <a:pPr marL="342900" lvl="0">
              <a:lnSpc>
                <a:spcPct val="150000"/>
              </a:lnSpc>
              <a:spcBef>
                <a:spcPts val="0"/>
              </a:spcBef>
              <a:buSzPts val="22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To analyze the product’s context, features, and appeal to generate trending and relevant hashtags for social media marketing.</a:t>
            </a:r>
          </a:p>
          <a:p>
            <a:pPr marL="0" lvl="0" indent="0">
              <a:lnSpc>
                <a:spcPct val="150000"/>
              </a:lnSpc>
              <a:spcBef>
                <a:spcPts val="0"/>
              </a:spcBef>
              <a:buSzPts val="2200"/>
              <a:buNone/>
            </a:pPr>
            <a:endParaRPr lang="en-US" sz="2000" dirty="0">
              <a:latin typeface="Times New Roman" panose="02020603050405020304" pitchFamily="18" charset="0"/>
              <a:cs typeface="Times New Roman" panose="02020603050405020304" pitchFamily="18" charset="0"/>
            </a:endParaRPr>
          </a:p>
          <a:p>
            <a:pPr marL="342900" lvl="0">
              <a:lnSpc>
                <a:spcPct val="150000"/>
              </a:lnSpc>
              <a:spcBef>
                <a:spcPts val="0"/>
              </a:spcBef>
              <a:buSzPts val="22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To generate catchy, engaging promotional captions that align with the brand voice and audience sentiment.</a:t>
            </a:r>
            <a:endParaRPr sz="20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88A8C958-57BD-6D4F-5980-8B5F76978A2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0">
          <a:extLst>
            <a:ext uri="{FF2B5EF4-FFF2-40B4-BE49-F238E27FC236}">
              <a16:creationId xmlns:a16="http://schemas.microsoft.com/office/drawing/2014/main" id="{E24230E0-2CB3-F040-2F70-EC50771AB5ED}"/>
            </a:ext>
          </a:extLst>
        </p:cNvPr>
        <p:cNvGrpSpPr/>
        <p:nvPr/>
      </p:nvGrpSpPr>
      <p:grpSpPr>
        <a:xfrm>
          <a:off x="0" y="0"/>
          <a:ext cx="0" cy="0"/>
          <a:chOff x="0" y="0"/>
          <a:chExt cx="0" cy="0"/>
        </a:xfrm>
      </p:grpSpPr>
      <p:sp>
        <p:nvSpPr>
          <p:cNvPr id="161" name="Google Shape;161;p12">
            <a:extLst>
              <a:ext uri="{FF2B5EF4-FFF2-40B4-BE49-F238E27FC236}">
                <a16:creationId xmlns:a16="http://schemas.microsoft.com/office/drawing/2014/main" id="{9779502A-34FA-CA78-72D2-D1866ED3FE10}"/>
              </a:ext>
            </a:extLst>
          </p:cNvPr>
          <p:cNvSpPr txBox="1"/>
          <p:nvPr/>
        </p:nvSpPr>
        <p:spPr>
          <a:xfrm>
            <a:off x="919119" y="411161"/>
            <a:ext cx="10353762" cy="6258579"/>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36900" algn="just">
              <a:lnSpc>
                <a:spcPct val="150000"/>
              </a:lnSpc>
              <a:buClr>
                <a:schemeClr val="dk2"/>
              </a:buClr>
              <a:buSzPts val="1540"/>
            </a:pPr>
            <a:r>
              <a:rPr lang="en-US" sz="2200" b="1" dirty="0">
                <a:solidFill>
                  <a:schemeClr val="dk1"/>
                </a:solidFill>
                <a:latin typeface="Times New Roman"/>
                <a:ea typeface="Times New Roman"/>
                <a:cs typeface="Times New Roman"/>
                <a:sym typeface="Times New Roman"/>
              </a:rPr>
              <a:t>ALGORITHMS USED:</a:t>
            </a:r>
          </a:p>
          <a:p>
            <a:pPr marL="36900" algn="just">
              <a:lnSpc>
                <a:spcPct val="150000"/>
              </a:lnSpc>
              <a:buClr>
                <a:schemeClr val="dk2"/>
              </a:buClr>
              <a:buSzPts val="1540"/>
            </a:pPr>
            <a:endParaRPr lang="en-US" sz="2400" dirty="0"/>
          </a:p>
          <a:p>
            <a:pPr marL="36900" lvl="0" algn="just">
              <a:lnSpc>
                <a:spcPct val="150000"/>
              </a:lnSpc>
              <a:buClr>
                <a:schemeClr val="dk2"/>
              </a:buClr>
              <a:buSzPts val="1540"/>
            </a:pPr>
            <a:r>
              <a:rPr lang="en-US" sz="2000" b="1" dirty="0">
                <a:latin typeface="Times New Roman" panose="02020603050405020304" pitchFamily="18" charset="0"/>
                <a:cs typeface="Times New Roman" panose="02020603050405020304" pitchFamily="18" charset="0"/>
              </a:rPr>
              <a:t>GTOQ’s </a:t>
            </a:r>
            <a:r>
              <a:rPr lang="en-US" sz="2000" b="1" dirty="0" err="1">
                <a:latin typeface="Times New Roman" panose="02020603050405020304" pitchFamily="18" charset="0"/>
                <a:cs typeface="Times New Roman" panose="02020603050405020304" pitchFamily="18" charset="0"/>
              </a:rPr>
              <a:t>LLaMA</a:t>
            </a:r>
            <a:r>
              <a:rPr lang="en-US" sz="2000" b="1" dirty="0">
                <a:latin typeface="Times New Roman" panose="02020603050405020304" pitchFamily="18" charset="0"/>
                <a:cs typeface="Times New Roman" panose="02020603050405020304" pitchFamily="18" charset="0"/>
              </a:rPr>
              <a:t> 3 (Meta’s Large Language Model - GTOQ’s Version)</a:t>
            </a:r>
          </a:p>
          <a:p>
            <a:pPr marL="36900" lvl="0" algn="just">
              <a:lnSpc>
                <a:spcPct val="150000"/>
              </a:lnSpc>
              <a:buClr>
                <a:schemeClr val="dk2"/>
              </a:buClr>
              <a:buSzPts val="1540"/>
            </a:pPr>
            <a:endParaRPr lang="en-US" sz="2000" dirty="0">
              <a:latin typeface="Times New Roman" panose="02020603050405020304" pitchFamily="18" charset="0"/>
              <a:cs typeface="Times New Roman" panose="02020603050405020304" pitchFamily="18" charset="0"/>
            </a:endParaRPr>
          </a:p>
          <a:p>
            <a:pPr marL="36900" lvl="0" algn="just">
              <a:lnSpc>
                <a:spcPct val="200000"/>
              </a:lnSpc>
              <a:buClr>
                <a:schemeClr val="dk2"/>
              </a:buClr>
              <a:buSzPts val="1540"/>
            </a:pPr>
            <a:r>
              <a:rPr lang="en-US" sz="2000" dirty="0">
                <a:latin typeface="Times New Roman" panose="02020603050405020304" pitchFamily="18" charset="0"/>
                <a:cs typeface="Times New Roman" panose="02020603050405020304" pitchFamily="18" charset="0"/>
              </a:rPr>
              <a:t>	Used in the </a:t>
            </a:r>
            <a:r>
              <a:rPr lang="en-US" sz="2000" b="1" dirty="0">
                <a:latin typeface="Times New Roman" panose="02020603050405020304" pitchFamily="18" charset="0"/>
                <a:cs typeface="Times New Roman" panose="02020603050405020304" pitchFamily="18" charset="0"/>
              </a:rPr>
              <a:t>Hashtag and Caption Recommendation Module</a:t>
            </a:r>
            <a:r>
              <a:rPr lang="en-US" sz="2000" dirty="0">
                <a:latin typeface="Times New Roman" panose="02020603050405020304" pitchFamily="18" charset="0"/>
                <a:cs typeface="Times New Roman" panose="02020603050405020304" pitchFamily="18" charset="0"/>
              </a:rPr>
              <a:t> for generating persuasive, trendy, and relevant social media captions and hashtags based on product features.</a:t>
            </a:r>
          </a:p>
          <a:p>
            <a:pPr marL="379800" lvl="0" indent="-342900" algn="just">
              <a:lnSpc>
                <a:spcPct val="200000"/>
              </a:lnSpc>
              <a:buClr>
                <a:schemeClr val="dk2"/>
              </a:buClr>
              <a:buSzPts val="1540"/>
              <a:buFont typeface="Wingdings" panose="05000000000000000000" pitchFamily="2" charset="2"/>
              <a:buChar char="v"/>
            </a:pPr>
            <a:r>
              <a:rPr lang="en-US" sz="2000" dirty="0">
                <a:solidFill>
                  <a:schemeClr val="dk1"/>
                </a:solidFill>
                <a:latin typeface="Times New Roman" panose="02020603050405020304" pitchFamily="18" charset="0"/>
                <a:ea typeface="Times New Roman"/>
                <a:cs typeface="Times New Roman" panose="02020603050405020304" pitchFamily="18" charset="0"/>
                <a:sym typeface="Times New Roman"/>
              </a:rPr>
              <a:t>Produces emotionally engaging and context-aware captions.</a:t>
            </a:r>
          </a:p>
          <a:p>
            <a:pPr marL="379800" lvl="0" indent="-342900" algn="just">
              <a:lnSpc>
                <a:spcPct val="200000"/>
              </a:lnSpc>
              <a:buClr>
                <a:schemeClr val="dk2"/>
              </a:buClr>
              <a:buSzPts val="1540"/>
              <a:buFont typeface="Wingdings" panose="05000000000000000000" pitchFamily="2" charset="2"/>
              <a:buChar char="v"/>
            </a:pPr>
            <a:r>
              <a:rPr lang="en-US" sz="2000" dirty="0">
                <a:solidFill>
                  <a:schemeClr val="dk1"/>
                </a:solidFill>
                <a:latin typeface="Times New Roman" panose="02020603050405020304" pitchFamily="18" charset="0"/>
                <a:ea typeface="Times New Roman"/>
                <a:cs typeface="Times New Roman" panose="02020603050405020304" pitchFamily="18" charset="0"/>
                <a:sym typeface="Times New Roman"/>
              </a:rPr>
              <a:t>Efficient on GPUs/CPUs for low-latency deployment.</a:t>
            </a:r>
          </a:p>
          <a:p>
            <a:pPr marL="379800" lvl="0" indent="-342900" algn="just">
              <a:lnSpc>
                <a:spcPct val="200000"/>
              </a:lnSpc>
              <a:buClr>
                <a:schemeClr val="dk2"/>
              </a:buClr>
              <a:buSzPts val="1540"/>
              <a:buFont typeface="Wingdings" panose="05000000000000000000" pitchFamily="2" charset="2"/>
              <a:buChar char="v"/>
            </a:pPr>
            <a:r>
              <a:rPr lang="en-US" sz="2000" dirty="0">
                <a:solidFill>
                  <a:schemeClr val="dk1"/>
                </a:solidFill>
                <a:latin typeface="Times New Roman" panose="02020603050405020304" pitchFamily="18" charset="0"/>
                <a:ea typeface="Times New Roman"/>
                <a:cs typeface="Times New Roman" panose="02020603050405020304" pitchFamily="18" charset="0"/>
                <a:sym typeface="Times New Roman"/>
              </a:rPr>
              <a:t>Customizable for brand-specific voice and tone.</a:t>
            </a:r>
            <a:endParaRPr sz="20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2" name="Slide Number Placeholder 1">
            <a:extLst>
              <a:ext uri="{FF2B5EF4-FFF2-40B4-BE49-F238E27FC236}">
                <a16:creationId xmlns:a16="http://schemas.microsoft.com/office/drawing/2014/main" id="{946C03BA-345E-FA9B-AC81-4DC453A596F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spTree>
    <p:extLst>
      <p:ext uri="{BB962C8B-B14F-4D97-AF65-F5344CB8AC3E}">
        <p14:creationId xmlns:p14="http://schemas.microsoft.com/office/powerpoint/2010/main" val="772327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2">
          <a:extLst>
            <a:ext uri="{FF2B5EF4-FFF2-40B4-BE49-F238E27FC236}">
              <a16:creationId xmlns:a16="http://schemas.microsoft.com/office/drawing/2014/main" id="{D7F69C96-9887-FE5A-D377-3898E4F15A3D}"/>
            </a:ext>
          </a:extLst>
        </p:cNvPr>
        <p:cNvGrpSpPr/>
        <p:nvPr/>
      </p:nvGrpSpPr>
      <p:grpSpPr>
        <a:xfrm>
          <a:off x="0" y="0"/>
          <a:ext cx="0" cy="0"/>
          <a:chOff x="0" y="0"/>
          <a:chExt cx="0" cy="0"/>
        </a:xfrm>
      </p:grpSpPr>
      <p:sp>
        <p:nvSpPr>
          <p:cNvPr id="183" name="Google Shape;183;p16">
            <a:extLst>
              <a:ext uri="{FF2B5EF4-FFF2-40B4-BE49-F238E27FC236}">
                <a16:creationId xmlns:a16="http://schemas.microsoft.com/office/drawing/2014/main" id="{27B12542-B113-2A20-3413-B2AE1669FB3E}"/>
              </a:ext>
            </a:extLst>
          </p:cNvPr>
          <p:cNvSpPr txBox="1">
            <a:spLocks noGrp="1"/>
          </p:cNvSpPr>
          <p:nvPr>
            <p:ph type="body" idx="1"/>
          </p:nvPr>
        </p:nvSpPr>
        <p:spPr>
          <a:xfrm>
            <a:off x="838200" y="171637"/>
            <a:ext cx="10515600" cy="6363634"/>
          </a:xfrm>
          <a:prstGeom prst="rect">
            <a:avLst/>
          </a:prstGeom>
          <a:noFill/>
          <a:ln>
            <a:noFill/>
          </a:ln>
        </p:spPr>
        <p:txBody>
          <a:bodyPr spcFirstLastPara="1" wrap="square" lIns="91425" tIns="45700" rIns="91425" bIns="45700" anchor="t" anchorCtr="0">
            <a:noAutofit/>
          </a:bodyPr>
          <a:lstStyle/>
          <a:p>
            <a:pPr marL="228600" lvl="0" indent="-228600" algn="just" rtl="0">
              <a:lnSpc>
                <a:spcPct val="170000"/>
              </a:lnSpc>
              <a:spcBef>
                <a:spcPts val="1000"/>
              </a:spcBef>
              <a:spcAft>
                <a:spcPts val="0"/>
              </a:spcAft>
              <a:buClr>
                <a:schemeClr val="dk1"/>
              </a:buClr>
              <a:buSzPts val="2200"/>
              <a:buNone/>
            </a:pPr>
            <a:endParaRPr lang="en-US" sz="2200" b="1" dirty="0">
              <a:latin typeface="Times New Roman"/>
              <a:ea typeface="Times New Roman"/>
              <a:cs typeface="Times New Roman"/>
              <a:sym typeface="Times New Roman"/>
            </a:endParaRPr>
          </a:p>
          <a:p>
            <a:pPr marL="228600" lvl="0" indent="-228600" algn="just" rtl="0">
              <a:lnSpc>
                <a:spcPct val="150000"/>
              </a:lnSpc>
              <a:spcBef>
                <a:spcPts val="1000"/>
              </a:spcBef>
              <a:spcAft>
                <a:spcPts val="0"/>
              </a:spcAft>
              <a:buClr>
                <a:schemeClr val="dk1"/>
              </a:buClr>
              <a:buSzPts val="2200"/>
              <a:buNone/>
            </a:pPr>
            <a:endParaRPr lang="en-US" sz="2200" b="1" dirty="0">
              <a:latin typeface="Times New Roman"/>
              <a:ea typeface="Times New Roman"/>
              <a:cs typeface="Times New Roman"/>
              <a:sym typeface="Times New Roman"/>
            </a:endParaRPr>
          </a:p>
          <a:p>
            <a:pPr marL="228600" lvl="0" indent="-228600" algn="just" rtl="0">
              <a:lnSpc>
                <a:spcPct val="150000"/>
              </a:lnSpc>
              <a:spcBef>
                <a:spcPts val="1000"/>
              </a:spcBef>
              <a:spcAft>
                <a:spcPts val="0"/>
              </a:spcAft>
              <a:buClr>
                <a:schemeClr val="dk1"/>
              </a:buClr>
              <a:buSzPts val="2200"/>
              <a:buNone/>
            </a:pPr>
            <a:r>
              <a:rPr lang="en-US" sz="2200" b="1" dirty="0">
                <a:latin typeface="Times New Roman"/>
                <a:ea typeface="Times New Roman"/>
                <a:cs typeface="Times New Roman"/>
                <a:sym typeface="Times New Roman"/>
              </a:rPr>
              <a:t>FUNCTIONS</a:t>
            </a:r>
            <a:r>
              <a:rPr lang="en-US" sz="2200" dirty="0">
                <a:latin typeface="Times New Roman"/>
                <a:ea typeface="Times New Roman"/>
                <a:cs typeface="Times New Roman"/>
                <a:sym typeface="Times New Roman"/>
              </a:rPr>
              <a:t>:</a:t>
            </a:r>
            <a:endParaRPr dirty="0"/>
          </a:p>
          <a:p>
            <a:pPr marL="342900" lvl="0" algn="just" rtl="0">
              <a:lnSpc>
                <a:spcPct val="150000"/>
              </a:lnSpc>
              <a:spcBef>
                <a:spcPts val="1000"/>
              </a:spcBef>
              <a:spcAft>
                <a:spcPts val="0"/>
              </a:spcAft>
              <a:buClr>
                <a:schemeClr val="dk1"/>
              </a:buClr>
              <a:buSzPts val="2200"/>
              <a:buFont typeface="Wingdings" panose="05000000000000000000" pitchFamily="2" charset="2"/>
              <a:buChar char="v"/>
            </a:pPr>
            <a:r>
              <a:rPr lang="en-US" sz="2000" dirty="0">
                <a:latin typeface="Times New Roman"/>
                <a:ea typeface="Times New Roman"/>
                <a:cs typeface="Times New Roman"/>
                <a:sym typeface="Times New Roman"/>
              </a:rPr>
              <a:t>Extracts keywords and topics from product description and features.</a:t>
            </a:r>
            <a:endParaRPr sz="2000" dirty="0"/>
          </a:p>
          <a:p>
            <a:pPr marL="342900" lvl="0" algn="just" rtl="0">
              <a:lnSpc>
                <a:spcPct val="150000"/>
              </a:lnSpc>
              <a:spcBef>
                <a:spcPts val="1000"/>
              </a:spcBef>
              <a:spcAft>
                <a:spcPts val="0"/>
              </a:spcAft>
              <a:buClr>
                <a:schemeClr val="dk1"/>
              </a:buClr>
              <a:buSzPts val="2200"/>
              <a:buFont typeface="Wingdings" panose="05000000000000000000" pitchFamily="2" charset="2"/>
              <a:buChar char="v"/>
            </a:pPr>
            <a:r>
              <a:rPr lang="en-US" sz="2000" dirty="0">
                <a:latin typeface="Times New Roman"/>
                <a:ea typeface="Times New Roman"/>
                <a:cs typeface="Times New Roman"/>
                <a:sym typeface="Times New Roman"/>
              </a:rPr>
              <a:t>Generates 3–5 concise captions highlighting key selling points.</a:t>
            </a:r>
            <a:endParaRPr sz="2000" dirty="0"/>
          </a:p>
          <a:p>
            <a:pPr marL="342900" lvl="0" algn="just" rtl="0">
              <a:lnSpc>
                <a:spcPct val="150000"/>
              </a:lnSpc>
              <a:spcBef>
                <a:spcPts val="1000"/>
              </a:spcBef>
              <a:spcAft>
                <a:spcPts val="0"/>
              </a:spcAft>
              <a:buClr>
                <a:schemeClr val="dk1"/>
              </a:buClr>
              <a:buSzPts val="2200"/>
              <a:buFont typeface="Wingdings" panose="05000000000000000000" pitchFamily="2" charset="2"/>
              <a:buChar char="v"/>
            </a:pPr>
            <a:r>
              <a:rPr lang="en-US" sz="2000" dirty="0">
                <a:latin typeface="Times New Roman"/>
                <a:ea typeface="Times New Roman"/>
                <a:cs typeface="Times New Roman"/>
                <a:sym typeface="Times New Roman"/>
              </a:rPr>
              <a:t>Suggests 8–15 relevant and trending hashtags based on product type and audience.</a:t>
            </a:r>
            <a:endParaRPr sz="2000" dirty="0"/>
          </a:p>
          <a:p>
            <a:pPr marL="342900" lvl="0" algn="just" rtl="0">
              <a:lnSpc>
                <a:spcPct val="150000"/>
              </a:lnSpc>
              <a:spcBef>
                <a:spcPts val="1000"/>
              </a:spcBef>
              <a:spcAft>
                <a:spcPts val="0"/>
              </a:spcAft>
              <a:buClr>
                <a:schemeClr val="dk1"/>
              </a:buClr>
              <a:buSzPts val="2200"/>
              <a:buFont typeface="Wingdings" panose="05000000000000000000" pitchFamily="2" charset="2"/>
              <a:buChar char="v"/>
            </a:pPr>
            <a:r>
              <a:rPr lang="en-US" sz="2000" dirty="0">
                <a:latin typeface="Times New Roman"/>
                <a:ea typeface="Times New Roman"/>
                <a:cs typeface="Times New Roman"/>
                <a:sym typeface="Times New Roman"/>
              </a:rPr>
              <a:t>Avoids duplication or irrelevant tags using a filter logic</a:t>
            </a:r>
            <a:endParaRPr sz="2000" dirty="0"/>
          </a:p>
        </p:txBody>
      </p:sp>
      <p:sp>
        <p:nvSpPr>
          <p:cNvPr id="2" name="Slide Number Placeholder 1">
            <a:extLst>
              <a:ext uri="{FF2B5EF4-FFF2-40B4-BE49-F238E27FC236}">
                <a16:creationId xmlns:a16="http://schemas.microsoft.com/office/drawing/2014/main" id="{9F1B32A8-EAB5-45B0-1F5A-A2A940D5789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spTree>
    <p:extLst>
      <p:ext uri="{BB962C8B-B14F-4D97-AF65-F5344CB8AC3E}">
        <p14:creationId xmlns:p14="http://schemas.microsoft.com/office/powerpoint/2010/main" val="1070904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
          <p:cNvSpPr txBox="1"/>
          <p:nvPr/>
        </p:nvSpPr>
        <p:spPr>
          <a:xfrm>
            <a:off x="919119" y="1623452"/>
            <a:ext cx="10353762" cy="97045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p>
            <a:pPr marL="0" marR="0" lvl="0" indent="0" algn="ctr" rtl="0">
              <a:spcBef>
                <a:spcPts val="0"/>
              </a:spcBef>
              <a:spcAft>
                <a:spcPts val="0"/>
              </a:spcAft>
              <a:buClr>
                <a:schemeClr val="dk1"/>
              </a:buClr>
              <a:buSzPts val="4400"/>
              <a:buFont typeface="Times New Roman"/>
              <a:buNone/>
            </a:pPr>
            <a:r>
              <a:rPr lang="en-US" sz="4400" b="1" i="0" u="none" strike="noStrike" cap="none">
                <a:solidFill>
                  <a:schemeClr val="dk1"/>
                </a:solidFill>
                <a:latin typeface="Times New Roman"/>
                <a:ea typeface="Times New Roman"/>
                <a:cs typeface="Times New Roman"/>
                <a:sym typeface="Times New Roman"/>
              </a:rPr>
              <a:t>PROJECT TOPIC </a:t>
            </a:r>
            <a:endParaRPr sz="4400" b="1" i="0" u="none" strike="noStrike" cap="none">
              <a:solidFill>
                <a:schemeClr val="dk2"/>
              </a:solidFill>
              <a:latin typeface="Times New Roman"/>
              <a:ea typeface="Times New Roman"/>
              <a:cs typeface="Times New Roman"/>
              <a:sym typeface="Times New Roman"/>
            </a:endParaRPr>
          </a:p>
        </p:txBody>
      </p:sp>
      <p:sp>
        <p:nvSpPr>
          <p:cNvPr id="102" name="Google Shape;102;p2"/>
          <p:cNvSpPr txBox="1"/>
          <p:nvPr/>
        </p:nvSpPr>
        <p:spPr>
          <a:xfrm>
            <a:off x="919119" y="3289789"/>
            <a:ext cx="10353762" cy="507025"/>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Autofit/>
          </a:bodyPr>
          <a:lstStyle/>
          <a:p>
            <a:pPr marL="36900" marR="0" lvl="0" indent="0" algn="ctr" rtl="0">
              <a:spcBef>
                <a:spcPts val="0"/>
              </a:spcBef>
              <a:spcAft>
                <a:spcPts val="0"/>
              </a:spcAft>
              <a:buClr>
                <a:schemeClr val="dk2"/>
              </a:buClr>
              <a:buSzPts val="2240"/>
              <a:buFont typeface="Noto Sans Symbols"/>
              <a:buNone/>
            </a:pPr>
            <a:r>
              <a:rPr lang="en-US" sz="3200" b="0" i="0" u="none" strike="noStrike" cap="none">
                <a:solidFill>
                  <a:schemeClr val="dk1"/>
                </a:solidFill>
                <a:latin typeface="Times New Roman"/>
                <a:ea typeface="Times New Roman"/>
                <a:cs typeface="Times New Roman"/>
                <a:sym typeface="Times New Roman"/>
              </a:rPr>
              <a:t>“AI Based Product Promoter” </a:t>
            </a:r>
            <a:endParaRPr>
              <a:solidFill>
                <a:schemeClr val="dk1"/>
              </a:solidFill>
            </a:endParaRPr>
          </a:p>
        </p:txBody>
      </p:sp>
      <p:sp>
        <p:nvSpPr>
          <p:cNvPr id="2" name="Slide Number Placeholder 1">
            <a:extLst>
              <a:ext uri="{FF2B5EF4-FFF2-40B4-BE49-F238E27FC236}">
                <a16:creationId xmlns:a16="http://schemas.microsoft.com/office/drawing/2014/main" id="{03B03C5A-494F-E4AB-7701-225C3DBF7A3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7"/>
          <p:cNvSpPr txBox="1">
            <a:spLocks noGrp="1"/>
          </p:cNvSpPr>
          <p:nvPr>
            <p:ph type="title"/>
          </p:nvPr>
        </p:nvSpPr>
        <p:spPr>
          <a:xfrm>
            <a:off x="838200" y="230654"/>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000"/>
              <a:buFont typeface="Times New Roman"/>
              <a:buNone/>
            </a:pPr>
            <a:r>
              <a:rPr lang="en-US" sz="3000" b="1">
                <a:latin typeface="Times New Roman"/>
                <a:ea typeface="Times New Roman"/>
                <a:cs typeface="Times New Roman"/>
                <a:sym typeface="Times New Roman"/>
              </a:rPr>
              <a:t>IMAGE ENHANCEMENT MODULE</a:t>
            </a:r>
            <a:endParaRPr/>
          </a:p>
        </p:txBody>
      </p:sp>
      <p:sp>
        <p:nvSpPr>
          <p:cNvPr id="189" name="Google Shape;189;p17"/>
          <p:cNvSpPr txBox="1">
            <a:spLocks noGrp="1"/>
          </p:cNvSpPr>
          <p:nvPr>
            <p:ph type="body" idx="1"/>
          </p:nvPr>
        </p:nvSpPr>
        <p:spPr>
          <a:xfrm>
            <a:off x="838200" y="1556217"/>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150000"/>
              </a:lnSpc>
              <a:spcBef>
                <a:spcPts val="0"/>
              </a:spcBef>
              <a:spcAft>
                <a:spcPts val="0"/>
              </a:spcAft>
              <a:buClr>
                <a:schemeClr val="dk1"/>
              </a:buClr>
              <a:buSzPts val="2200"/>
              <a:buNone/>
            </a:pPr>
            <a:r>
              <a:rPr lang="en-US" sz="2200" b="1" dirty="0">
                <a:latin typeface="Times New Roman"/>
                <a:ea typeface="Times New Roman"/>
                <a:cs typeface="Times New Roman"/>
                <a:sym typeface="Times New Roman"/>
              </a:rPr>
              <a:t>PURPOSE:</a:t>
            </a:r>
          </a:p>
          <a:p>
            <a:pPr marL="228600" lvl="0" indent="-228600" algn="l" rtl="0">
              <a:lnSpc>
                <a:spcPct val="150000"/>
              </a:lnSpc>
              <a:spcBef>
                <a:spcPts val="0"/>
              </a:spcBef>
              <a:spcAft>
                <a:spcPts val="0"/>
              </a:spcAft>
              <a:buClr>
                <a:schemeClr val="dk1"/>
              </a:buClr>
              <a:buSzPts val="2200"/>
              <a:buNone/>
            </a:pPr>
            <a:endParaRPr lang="en-US" sz="2200" b="1" dirty="0">
              <a:latin typeface="Times New Roman"/>
              <a:ea typeface="Times New Roman"/>
              <a:cs typeface="Times New Roman"/>
              <a:sym typeface="Times New Roman"/>
            </a:endParaRPr>
          </a:p>
          <a:p>
            <a:pPr marL="342900" lvl="0">
              <a:lnSpc>
                <a:spcPct val="150000"/>
              </a:lnSpc>
              <a:spcBef>
                <a:spcPts val="0"/>
              </a:spcBef>
              <a:buSzPts val="22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To improve the visual quality of the product image using enhancement techniques like super-resolution, background removal, or color correction.</a:t>
            </a:r>
          </a:p>
          <a:p>
            <a:pPr marL="0" lvl="0" indent="0">
              <a:lnSpc>
                <a:spcPct val="150000"/>
              </a:lnSpc>
              <a:spcBef>
                <a:spcPts val="0"/>
              </a:spcBef>
              <a:buSzPts val="2200"/>
              <a:buNone/>
            </a:pPr>
            <a:endParaRPr lang="en-US" sz="2000" dirty="0">
              <a:latin typeface="Times New Roman" panose="02020603050405020304" pitchFamily="18" charset="0"/>
              <a:cs typeface="Times New Roman" panose="02020603050405020304" pitchFamily="18" charset="0"/>
            </a:endParaRPr>
          </a:p>
          <a:p>
            <a:pPr marL="342900" lvl="0">
              <a:lnSpc>
                <a:spcPct val="150000"/>
              </a:lnSpc>
              <a:spcBef>
                <a:spcPts val="0"/>
              </a:spcBef>
              <a:buSzPts val="22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To prepare the product image for various promotional channels by ensuring clarity, aesthetic appeal, and format consistency.</a:t>
            </a:r>
            <a:endParaRPr sz="20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3DDDC828-FA9F-8127-1D38-FFA4CBA87F8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0">
          <a:extLst>
            <a:ext uri="{FF2B5EF4-FFF2-40B4-BE49-F238E27FC236}">
              <a16:creationId xmlns:a16="http://schemas.microsoft.com/office/drawing/2014/main" id="{2D1D520A-1B28-F0C9-DEC8-AABE9843E9BF}"/>
            </a:ext>
          </a:extLst>
        </p:cNvPr>
        <p:cNvGrpSpPr/>
        <p:nvPr/>
      </p:nvGrpSpPr>
      <p:grpSpPr>
        <a:xfrm>
          <a:off x="0" y="0"/>
          <a:ext cx="0" cy="0"/>
          <a:chOff x="0" y="0"/>
          <a:chExt cx="0" cy="0"/>
        </a:xfrm>
      </p:grpSpPr>
      <p:sp>
        <p:nvSpPr>
          <p:cNvPr id="161" name="Google Shape;161;p12">
            <a:extLst>
              <a:ext uri="{FF2B5EF4-FFF2-40B4-BE49-F238E27FC236}">
                <a16:creationId xmlns:a16="http://schemas.microsoft.com/office/drawing/2014/main" id="{003F6B2C-F418-1444-4B78-CC9448FA15E1}"/>
              </a:ext>
            </a:extLst>
          </p:cNvPr>
          <p:cNvSpPr txBox="1"/>
          <p:nvPr/>
        </p:nvSpPr>
        <p:spPr>
          <a:xfrm>
            <a:off x="919119" y="411161"/>
            <a:ext cx="10353762" cy="6258579"/>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36900" algn="just">
              <a:lnSpc>
                <a:spcPct val="150000"/>
              </a:lnSpc>
              <a:buClr>
                <a:schemeClr val="dk2"/>
              </a:buClr>
              <a:buSzPts val="1540"/>
            </a:pPr>
            <a:r>
              <a:rPr lang="en-US" sz="2200" b="1" dirty="0">
                <a:solidFill>
                  <a:schemeClr val="dk1"/>
                </a:solidFill>
                <a:latin typeface="Times New Roman"/>
                <a:ea typeface="Times New Roman"/>
                <a:cs typeface="Times New Roman"/>
                <a:sym typeface="Times New Roman"/>
              </a:rPr>
              <a:t>ALGORITHMS USED:</a:t>
            </a:r>
          </a:p>
          <a:p>
            <a:pPr marL="36900" algn="just">
              <a:lnSpc>
                <a:spcPct val="150000"/>
              </a:lnSpc>
              <a:buClr>
                <a:schemeClr val="dk2"/>
              </a:buClr>
              <a:buSzPts val="1540"/>
            </a:pPr>
            <a:endParaRPr lang="en-US" sz="2400" dirty="0"/>
          </a:p>
          <a:p>
            <a:pPr marL="36900" lvl="0" algn="just">
              <a:lnSpc>
                <a:spcPct val="150000"/>
              </a:lnSpc>
              <a:buClr>
                <a:schemeClr val="dk2"/>
              </a:buClr>
              <a:buSzPts val="1540"/>
            </a:pPr>
            <a:r>
              <a:rPr lang="en-US" sz="2000" b="1" dirty="0">
                <a:latin typeface="Times New Roman" panose="02020603050405020304" pitchFamily="18" charset="0"/>
                <a:cs typeface="Times New Roman" panose="02020603050405020304" pitchFamily="18" charset="0"/>
              </a:rPr>
              <a:t>Real-ESRGAN (Enhanced Super-Resolution Generative Adversarial Network)</a:t>
            </a:r>
          </a:p>
          <a:p>
            <a:pPr marL="36900" lvl="0" algn="just">
              <a:lnSpc>
                <a:spcPct val="150000"/>
              </a:lnSpc>
              <a:buClr>
                <a:schemeClr val="dk2"/>
              </a:buClr>
              <a:buSzPts val="1540"/>
            </a:pPr>
            <a:endParaRPr lang="en-US" sz="2000" b="1" dirty="0">
              <a:latin typeface="Times New Roman" panose="02020603050405020304" pitchFamily="18" charset="0"/>
              <a:cs typeface="Times New Roman" panose="02020603050405020304" pitchFamily="18" charset="0"/>
            </a:endParaRPr>
          </a:p>
          <a:p>
            <a:pPr marL="36900" lvl="0" algn="just">
              <a:lnSpc>
                <a:spcPct val="200000"/>
              </a:lnSpc>
              <a:buClr>
                <a:schemeClr val="dk2"/>
              </a:buClr>
              <a:buSzPts val="1540"/>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 GAN-based model that upscales low-quality images while preserving texture details, making the product image visually appealing and suitable for professional use.</a:t>
            </a:r>
          </a:p>
          <a:p>
            <a:pPr marL="379800" lvl="0" indent="-342900" algn="just">
              <a:lnSpc>
                <a:spcPct val="200000"/>
              </a:lnSpc>
              <a:buClr>
                <a:schemeClr val="dk2"/>
              </a:buClr>
              <a:buSzPts val="1540"/>
              <a:buFont typeface="Wingdings" panose="05000000000000000000" pitchFamily="2" charset="2"/>
              <a:buChar char="v"/>
            </a:pPr>
            <a:r>
              <a:rPr lang="en-US" sz="2000" dirty="0">
                <a:solidFill>
                  <a:schemeClr val="dk1"/>
                </a:solidFill>
                <a:latin typeface="Times New Roman" panose="02020603050405020304" pitchFamily="18" charset="0"/>
                <a:ea typeface="Times New Roman"/>
                <a:cs typeface="Times New Roman" panose="02020603050405020304" pitchFamily="18" charset="0"/>
                <a:sym typeface="Times New Roman"/>
              </a:rPr>
              <a:t>Handles real-world images better than classical SR methods.</a:t>
            </a:r>
          </a:p>
          <a:p>
            <a:pPr marL="379800" lvl="0" indent="-342900" algn="just">
              <a:lnSpc>
                <a:spcPct val="200000"/>
              </a:lnSpc>
              <a:buClr>
                <a:schemeClr val="dk2"/>
              </a:buClr>
              <a:buSzPts val="1540"/>
              <a:buFont typeface="Wingdings" panose="05000000000000000000" pitchFamily="2" charset="2"/>
              <a:buChar char="v"/>
            </a:pPr>
            <a:r>
              <a:rPr lang="en-US" sz="2000" dirty="0">
                <a:solidFill>
                  <a:schemeClr val="dk1"/>
                </a:solidFill>
                <a:latin typeface="Times New Roman" panose="02020603050405020304" pitchFamily="18" charset="0"/>
                <a:ea typeface="Times New Roman"/>
                <a:cs typeface="Times New Roman" panose="02020603050405020304" pitchFamily="18" charset="0"/>
                <a:sym typeface="Times New Roman"/>
              </a:rPr>
              <a:t>Maintains natural texture and sharpness.</a:t>
            </a:r>
          </a:p>
          <a:p>
            <a:pPr marL="379800" lvl="0" indent="-342900" algn="just">
              <a:lnSpc>
                <a:spcPct val="200000"/>
              </a:lnSpc>
              <a:buClr>
                <a:schemeClr val="dk2"/>
              </a:buClr>
              <a:buSzPts val="1540"/>
              <a:buFont typeface="Wingdings" panose="05000000000000000000" pitchFamily="2" charset="2"/>
              <a:buChar char="v"/>
            </a:pPr>
            <a:r>
              <a:rPr lang="en-US" sz="2000" dirty="0">
                <a:solidFill>
                  <a:schemeClr val="dk1"/>
                </a:solidFill>
                <a:latin typeface="Times New Roman" panose="02020603050405020304" pitchFamily="18" charset="0"/>
                <a:ea typeface="Times New Roman"/>
                <a:cs typeface="Times New Roman" panose="02020603050405020304" pitchFamily="18" charset="0"/>
                <a:sym typeface="Times New Roman"/>
              </a:rPr>
              <a:t>Works well on product images from low-quality uploads or screenshots.</a:t>
            </a:r>
          </a:p>
        </p:txBody>
      </p:sp>
      <p:sp>
        <p:nvSpPr>
          <p:cNvPr id="2" name="Slide Number Placeholder 1">
            <a:extLst>
              <a:ext uri="{FF2B5EF4-FFF2-40B4-BE49-F238E27FC236}">
                <a16:creationId xmlns:a16="http://schemas.microsoft.com/office/drawing/2014/main" id="{7EDD654B-9C93-05FC-087D-26ABDF71FEE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spTree>
    <p:extLst>
      <p:ext uri="{BB962C8B-B14F-4D97-AF65-F5344CB8AC3E}">
        <p14:creationId xmlns:p14="http://schemas.microsoft.com/office/powerpoint/2010/main" val="1327292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3">
          <a:extLst>
            <a:ext uri="{FF2B5EF4-FFF2-40B4-BE49-F238E27FC236}">
              <a16:creationId xmlns:a16="http://schemas.microsoft.com/office/drawing/2014/main" id="{81DB28E3-A850-AEA9-AC07-48ADE8D499CA}"/>
            </a:ext>
          </a:extLst>
        </p:cNvPr>
        <p:cNvGrpSpPr/>
        <p:nvPr/>
      </p:nvGrpSpPr>
      <p:grpSpPr>
        <a:xfrm>
          <a:off x="0" y="0"/>
          <a:ext cx="0" cy="0"/>
          <a:chOff x="0" y="0"/>
          <a:chExt cx="0" cy="0"/>
        </a:xfrm>
      </p:grpSpPr>
      <p:sp>
        <p:nvSpPr>
          <p:cNvPr id="194" name="Google Shape;194;p18">
            <a:extLst>
              <a:ext uri="{FF2B5EF4-FFF2-40B4-BE49-F238E27FC236}">
                <a16:creationId xmlns:a16="http://schemas.microsoft.com/office/drawing/2014/main" id="{67EBF93C-B0D1-FED0-FBAD-946B2289A097}"/>
              </a:ext>
            </a:extLst>
          </p:cNvPr>
          <p:cNvSpPr txBox="1">
            <a:spLocks noGrp="1"/>
          </p:cNvSpPr>
          <p:nvPr>
            <p:ph type="body" idx="1"/>
          </p:nvPr>
        </p:nvSpPr>
        <p:spPr>
          <a:xfrm>
            <a:off x="838200" y="655731"/>
            <a:ext cx="10515600" cy="6363634"/>
          </a:xfrm>
          <a:prstGeom prst="rect">
            <a:avLst/>
          </a:prstGeom>
          <a:noFill/>
          <a:ln>
            <a:noFill/>
          </a:ln>
        </p:spPr>
        <p:txBody>
          <a:bodyPr spcFirstLastPara="1" wrap="square" lIns="91425" tIns="45700" rIns="91425" bIns="45700" anchor="t" anchorCtr="0">
            <a:noAutofit/>
          </a:bodyPr>
          <a:lstStyle/>
          <a:p>
            <a:pPr marL="0" lvl="0" indent="0" algn="just" rtl="0">
              <a:lnSpc>
                <a:spcPct val="170000"/>
              </a:lnSpc>
              <a:spcBef>
                <a:spcPts val="1000"/>
              </a:spcBef>
              <a:spcAft>
                <a:spcPts val="0"/>
              </a:spcAft>
              <a:buClr>
                <a:schemeClr val="dk1"/>
              </a:buClr>
              <a:buSzPts val="2200"/>
              <a:buNone/>
            </a:pPr>
            <a:endParaRPr lang="en-US" sz="2200" b="1" dirty="0">
              <a:latin typeface="Times New Roman"/>
              <a:ea typeface="Times New Roman"/>
              <a:cs typeface="Times New Roman"/>
              <a:sym typeface="Times New Roman"/>
            </a:endParaRPr>
          </a:p>
          <a:p>
            <a:pPr marL="0" lvl="0" indent="0" algn="just" rtl="0">
              <a:lnSpc>
                <a:spcPct val="150000"/>
              </a:lnSpc>
              <a:spcBef>
                <a:spcPts val="1000"/>
              </a:spcBef>
              <a:spcAft>
                <a:spcPts val="0"/>
              </a:spcAft>
              <a:buClr>
                <a:schemeClr val="dk1"/>
              </a:buClr>
              <a:buSzPts val="2200"/>
              <a:buNone/>
            </a:pPr>
            <a:r>
              <a:rPr lang="en-US" sz="2200" b="1" dirty="0">
                <a:latin typeface="Times New Roman"/>
                <a:ea typeface="Times New Roman"/>
                <a:cs typeface="Times New Roman"/>
                <a:sym typeface="Times New Roman"/>
              </a:rPr>
              <a:t>FUNCTIONS</a:t>
            </a:r>
            <a:r>
              <a:rPr lang="en-US" sz="2200" dirty="0">
                <a:latin typeface="Times New Roman"/>
                <a:ea typeface="Times New Roman"/>
                <a:cs typeface="Times New Roman"/>
                <a:sym typeface="Times New Roman"/>
              </a:rPr>
              <a:t>:</a:t>
            </a:r>
            <a:endParaRPr dirty="0"/>
          </a:p>
          <a:p>
            <a:pPr marL="342900" lvl="0" algn="just" rtl="0">
              <a:lnSpc>
                <a:spcPct val="150000"/>
              </a:lnSpc>
              <a:spcBef>
                <a:spcPts val="1000"/>
              </a:spcBef>
              <a:spcAft>
                <a:spcPts val="0"/>
              </a:spcAft>
              <a:buClr>
                <a:schemeClr val="dk1"/>
              </a:buClr>
              <a:buSzPts val="2200"/>
              <a:buFont typeface="Wingdings" panose="05000000000000000000" pitchFamily="2" charset="2"/>
              <a:buChar char="v"/>
            </a:pPr>
            <a:r>
              <a:rPr lang="en-US" sz="2000" dirty="0">
                <a:latin typeface="Times New Roman"/>
                <a:ea typeface="Times New Roman"/>
                <a:cs typeface="Times New Roman"/>
                <a:sym typeface="Times New Roman"/>
              </a:rPr>
              <a:t>Processes the user-uploaded image to detect quality issues</a:t>
            </a:r>
            <a:endParaRPr sz="2000" dirty="0"/>
          </a:p>
          <a:p>
            <a:pPr marL="342900" lvl="0" algn="just" rtl="0">
              <a:lnSpc>
                <a:spcPct val="150000"/>
              </a:lnSpc>
              <a:spcBef>
                <a:spcPts val="1000"/>
              </a:spcBef>
              <a:spcAft>
                <a:spcPts val="0"/>
              </a:spcAft>
              <a:buClr>
                <a:schemeClr val="dk1"/>
              </a:buClr>
              <a:buSzPts val="2200"/>
              <a:buFont typeface="Wingdings" panose="05000000000000000000" pitchFamily="2" charset="2"/>
              <a:buChar char="v"/>
            </a:pPr>
            <a:r>
              <a:rPr lang="en-US" sz="2000" dirty="0">
                <a:latin typeface="Times New Roman"/>
                <a:ea typeface="Times New Roman"/>
                <a:cs typeface="Times New Roman"/>
                <a:sym typeface="Times New Roman"/>
              </a:rPr>
              <a:t>Applies filters and deep learning techniques to improve brightness, contrast, and sharpness</a:t>
            </a:r>
            <a:endParaRPr sz="2000" dirty="0"/>
          </a:p>
          <a:p>
            <a:pPr marL="342900" lvl="0" algn="just" rtl="0">
              <a:lnSpc>
                <a:spcPct val="150000"/>
              </a:lnSpc>
              <a:spcBef>
                <a:spcPts val="1000"/>
              </a:spcBef>
              <a:spcAft>
                <a:spcPts val="0"/>
              </a:spcAft>
              <a:buClr>
                <a:schemeClr val="dk1"/>
              </a:buClr>
              <a:buSzPts val="2200"/>
              <a:buFont typeface="Wingdings" panose="05000000000000000000" pitchFamily="2" charset="2"/>
              <a:buChar char="v"/>
            </a:pPr>
            <a:r>
              <a:rPr lang="en-US" sz="2000" dirty="0">
                <a:latin typeface="Times New Roman"/>
                <a:ea typeface="Times New Roman"/>
                <a:cs typeface="Times New Roman"/>
                <a:sym typeface="Times New Roman"/>
              </a:rPr>
              <a:t>Enhances resolution and removes blurriness or noise</a:t>
            </a:r>
            <a:endParaRPr sz="2000" dirty="0"/>
          </a:p>
          <a:p>
            <a:pPr marL="342900" lvl="0" algn="just" rtl="0">
              <a:lnSpc>
                <a:spcPct val="150000"/>
              </a:lnSpc>
              <a:spcBef>
                <a:spcPts val="1000"/>
              </a:spcBef>
              <a:spcAft>
                <a:spcPts val="0"/>
              </a:spcAft>
              <a:buClr>
                <a:schemeClr val="dk1"/>
              </a:buClr>
              <a:buSzPts val="2200"/>
              <a:buFont typeface="Wingdings" panose="05000000000000000000" pitchFamily="2" charset="2"/>
              <a:buChar char="v"/>
            </a:pPr>
            <a:r>
              <a:rPr lang="en-US" sz="2000" dirty="0">
                <a:latin typeface="Times New Roman"/>
                <a:ea typeface="Times New Roman"/>
                <a:cs typeface="Times New Roman"/>
                <a:sym typeface="Times New Roman"/>
              </a:rPr>
              <a:t>Outputs a refined image suitable for marketing or social sharing</a:t>
            </a:r>
            <a:endParaRPr sz="2000" dirty="0"/>
          </a:p>
        </p:txBody>
      </p:sp>
      <p:sp>
        <p:nvSpPr>
          <p:cNvPr id="2" name="Slide Number Placeholder 1">
            <a:extLst>
              <a:ext uri="{FF2B5EF4-FFF2-40B4-BE49-F238E27FC236}">
                <a16:creationId xmlns:a16="http://schemas.microsoft.com/office/drawing/2014/main" id="{942A96F8-4B3C-4BED-A7C9-0DA5F5F11FB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22</a:t>
            </a:fld>
            <a:endParaRPr lang="en-US"/>
          </a:p>
        </p:txBody>
      </p:sp>
    </p:spTree>
    <p:extLst>
      <p:ext uri="{BB962C8B-B14F-4D97-AF65-F5344CB8AC3E}">
        <p14:creationId xmlns:p14="http://schemas.microsoft.com/office/powerpoint/2010/main" val="433813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19"/>
          <p:cNvSpPr txBox="1">
            <a:spLocks noGrp="1"/>
          </p:cNvSpPr>
          <p:nvPr>
            <p:ph type="title"/>
          </p:nvPr>
        </p:nvSpPr>
        <p:spPr>
          <a:xfrm>
            <a:off x="703729" y="486149"/>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000"/>
              <a:buFont typeface="Times New Roman"/>
              <a:buNone/>
            </a:pPr>
            <a:r>
              <a:rPr lang="en-US" sz="4000" b="1">
                <a:latin typeface="Times New Roman"/>
                <a:ea typeface="Times New Roman"/>
                <a:cs typeface="Times New Roman"/>
                <a:sym typeface="Times New Roman"/>
              </a:rPr>
              <a:t>ADVANTAGES</a:t>
            </a:r>
            <a:endParaRPr/>
          </a:p>
        </p:txBody>
      </p:sp>
      <p:sp>
        <p:nvSpPr>
          <p:cNvPr id="200" name="Google Shape;200;p19"/>
          <p:cNvSpPr txBox="1">
            <a:spLocks noGrp="1"/>
          </p:cNvSpPr>
          <p:nvPr>
            <p:ph type="body" idx="1"/>
          </p:nvPr>
        </p:nvSpPr>
        <p:spPr>
          <a:xfrm>
            <a:off x="4062430" y="1918092"/>
            <a:ext cx="4067139" cy="4140364"/>
          </a:xfrm>
          <a:prstGeom prst="rect">
            <a:avLst/>
          </a:prstGeom>
          <a:noFill/>
          <a:ln>
            <a:noFill/>
          </a:ln>
        </p:spPr>
        <p:txBody>
          <a:bodyPr spcFirstLastPara="1" wrap="square" lIns="91425" tIns="45700" rIns="91425" bIns="45700" anchor="ctr" anchorCtr="0">
            <a:spAutoFit/>
          </a:bodyPr>
          <a:lstStyle/>
          <a:p>
            <a:pPr marL="228600" lvl="0" indent="-228600" algn="just" rtl="0">
              <a:lnSpc>
                <a:spcPct val="150000"/>
              </a:lnSpc>
              <a:spcBef>
                <a:spcPts val="0"/>
              </a:spcBef>
              <a:spcAft>
                <a:spcPts val="0"/>
              </a:spcAft>
              <a:buClr>
                <a:schemeClr val="dk1"/>
              </a:buClr>
              <a:buSzPts val="2200"/>
              <a:buChar char="•"/>
            </a:pPr>
            <a:r>
              <a:rPr lang="en-US" sz="2200" i="0" u="none" strike="noStrike" cap="none">
                <a:solidFill>
                  <a:schemeClr val="dk1"/>
                </a:solidFill>
                <a:latin typeface="Times New Roman"/>
                <a:ea typeface="Times New Roman"/>
                <a:cs typeface="Times New Roman"/>
                <a:sym typeface="Times New Roman"/>
              </a:rPr>
              <a:t>User-Friendly Interface</a:t>
            </a:r>
            <a:endParaRPr/>
          </a:p>
          <a:p>
            <a:pPr marL="228600" lvl="0" indent="-228600" algn="just" rtl="0">
              <a:lnSpc>
                <a:spcPct val="150000"/>
              </a:lnSpc>
              <a:spcBef>
                <a:spcPts val="0"/>
              </a:spcBef>
              <a:spcAft>
                <a:spcPts val="0"/>
              </a:spcAft>
              <a:buClr>
                <a:schemeClr val="dk1"/>
              </a:buClr>
              <a:buSzPts val="2200"/>
              <a:buChar char="•"/>
            </a:pPr>
            <a:r>
              <a:rPr lang="en-US" sz="2200" i="0" u="none" strike="noStrike" cap="none">
                <a:solidFill>
                  <a:schemeClr val="dk1"/>
                </a:solidFill>
                <a:latin typeface="Times New Roman"/>
                <a:ea typeface="Times New Roman"/>
                <a:cs typeface="Times New Roman"/>
                <a:sym typeface="Times New Roman"/>
              </a:rPr>
              <a:t>Automated Product Recognition</a:t>
            </a:r>
            <a:endParaRPr/>
          </a:p>
          <a:p>
            <a:pPr marL="228600" lvl="0" indent="-228600" algn="just" rtl="0">
              <a:lnSpc>
                <a:spcPct val="150000"/>
              </a:lnSpc>
              <a:spcBef>
                <a:spcPts val="0"/>
              </a:spcBef>
              <a:spcAft>
                <a:spcPts val="0"/>
              </a:spcAft>
              <a:buClr>
                <a:schemeClr val="dk1"/>
              </a:buClr>
              <a:buSzPts val="2200"/>
              <a:buChar char="•"/>
            </a:pPr>
            <a:r>
              <a:rPr lang="en-US" sz="2200" i="0" u="none" strike="noStrike" cap="none">
                <a:solidFill>
                  <a:schemeClr val="dk1"/>
                </a:solidFill>
                <a:latin typeface="Times New Roman"/>
                <a:ea typeface="Times New Roman"/>
                <a:cs typeface="Times New Roman"/>
                <a:sym typeface="Times New Roman"/>
              </a:rPr>
              <a:t>Time-Efficient</a:t>
            </a:r>
            <a:endParaRPr/>
          </a:p>
          <a:p>
            <a:pPr marL="228600" lvl="0" indent="-228600" algn="just" rtl="0">
              <a:lnSpc>
                <a:spcPct val="150000"/>
              </a:lnSpc>
              <a:spcBef>
                <a:spcPts val="0"/>
              </a:spcBef>
              <a:spcAft>
                <a:spcPts val="0"/>
              </a:spcAft>
              <a:buClr>
                <a:schemeClr val="dk1"/>
              </a:buClr>
              <a:buSzPts val="2200"/>
              <a:buChar char="•"/>
            </a:pPr>
            <a:r>
              <a:rPr lang="en-US" sz="2200" i="0" u="none" strike="noStrike" cap="none">
                <a:solidFill>
                  <a:schemeClr val="dk1"/>
                </a:solidFill>
                <a:latin typeface="Times New Roman"/>
                <a:ea typeface="Times New Roman"/>
                <a:cs typeface="Times New Roman"/>
                <a:sym typeface="Times New Roman"/>
              </a:rPr>
              <a:t>Enhanced Marketing Impact</a:t>
            </a:r>
            <a:endParaRPr/>
          </a:p>
          <a:p>
            <a:pPr marL="228600" lvl="0" indent="-228600" algn="just" rtl="0">
              <a:lnSpc>
                <a:spcPct val="150000"/>
              </a:lnSpc>
              <a:spcBef>
                <a:spcPts val="0"/>
              </a:spcBef>
              <a:spcAft>
                <a:spcPts val="0"/>
              </a:spcAft>
              <a:buClr>
                <a:schemeClr val="dk1"/>
              </a:buClr>
              <a:buSzPts val="2200"/>
              <a:buChar char="•"/>
            </a:pPr>
            <a:r>
              <a:rPr lang="en-US" sz="2200" i="0" u="none" strike="noStrike" cap="none">
                <a:solidFill>
                  <a:schemeClr val="dk1"/>
                </a:solidFill>
                <a:latin typeface="Times New Roman"/>
                <a:ea typeface="Times New Roman"/>
                <a:cs typeface="Times New Roman"/>
                <a:sym typeface="Times New Roman"/>
              </a:rPr>
              <a:t>Image Quality Improvement</a:t>
            </a:r>
            <a:endParaRPr/>
          </a:p>
          <a:p>
            <a:pPr marL="228600" lvl="0" indent="-228600" algn="just" rtl="0">
              <a:lnSpc>
                <a:spcPct val="100000"/>
              </a:lnSpc>
              <a:spcBef>
                <a:spcPts val="1000"/>
              </a:spcBef>
              <a:spcAft>
                <a:spcPts val="0"/>
              </a:spcAft>
              <a:buClr>
                <a:schemeClr val="dk1"/>
              </a:buClr>
              <a:buSzPts val="2200"/>
              <a:buChar char="•"/>
            </a:pPr>
            <a:r>
              <a:rPr lang="en-US" sz="2200">
                <a:latin typeface="Times New Roman"/>
                <a:ea typeface="Times New Roman"/>
                <a:cs typeface="Times New Roman"/>
                <a:sym typeface="Times New Roman"/>
              </a:rPr>
              <a:t>Cost-Effective</a:t>
            </a:r>
            <a:endParaRPr/>
          </a:p>
          <a:p>
            <a:pPr marL="228600" lvl="0" indent="-228600" algn="just" rtl="0">
              <a:lnSpc>
                <a:spcPct val="100000"/>
              </a:lnSpc>
              <a:spcBef>
                <a:spcPts val="1000"/>
              </a:spcBef>
              <a:spcAft>
                <a:spcPts val="0"/>
              </a:spcAft>
              <a:buClr>
                <a:schemeClr val="dk1"/>
              </a:buClr>
              <a:buSzPts val="2200"/>
              <a:buChar char="•"/>
            </a:pPr>
            <a:r>
              <a:rPr lang="en-US" sz="2200">
                <a:latin typeface="Times New Roman"/>
                <a:ea typeface="Times New Roman"/>
                <a:cs typeface="Times New Roman"/>
                <a:sym typeface="Times New Roman"/>
              </a:rPr>
              <a:t>Customizable Output</a:t>
            </a:r>
            <a:endParaRPr/>
          </a:p>
          <a:p>
            <a:pPr marL="228600" lvl="0" indent="-228600" algn="just" rtl="0">
              <a:lnSpc>
                <a:spcPct val="100000"/>
              </a:lnSpc>
              <a:spcBef>
                <a:spcPts val="1000"/>
              </a:spcBef>
              <a:spcAft>
                <a:spcPts val="0"/>
              </a:spcAft>
              <a:buClr>
                <a:schemeClr val="dk1"/>
              </a:buClr>
              <a:buSzPts val="2200"/>
              <a:buChar char="•"/>
            </a:pPr>
            <a:r>
              <a:rPr lang="en-US" sz="2200">
                <a:latin typeface="Times New Roman"/>
                <a:ea typeface="Times New Roman"/>
                <a:cs typeface="Times New Roman"/>
                <a:sym typeface="Times New Roman"/>
              </a:rPr>
              <a:t>Scalability</a:t>
            </a:r>
            <a:endParaRPr/>
          </a:p>
        </p:txBody>
      </p:sp>
      <p:sp>
        <p:nvSpPr>
          <p:cNvPr id="2" name="Slide Number Placeholder 1">
            <a:extLst>
              <a:ext uri="{FF2B5EF4-FFF2-40B4-BE49-F238E27FC236}">
                <a16:creationId xmlns:a16="http://schemas.microsoft.com/office/drawing/2014/main" id="{9D6EAAC3-461D-F403-27C5-C5B5F502B01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23</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0"/>
          <p:cNvSpPr txBox="1">
            <a:spLocks noGrp="1"/>
          </p:cNvSpPr>
          <p:nvPr>
            <p:ph type="title"/>
          </p:nvPr>
        </p:nvSpPr>
        <p:spPr>
          <a:xfrm>
            <a:off x="838200" y="741643"/>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000"/>
              <a:buFont typeface="Times New Roman"/>
              <a:buNone/>
            </a:pPr>
            <a:r>
              <a:rPr lang="en-US" sz="4000" b="1">
                <a:latin typeface="Times New Roman"/>
                <a:ea typeface="Times New Roman"/>
                <a:cs typeface="Times New Roman"/>
                <a:sym typeface="Times New Roman"/>
              </a:rPr>
              <a:t>APPLICATIONS</a:t>
            </a:r>
            <a:endParaRPr/>
          </a:p>
        </p:txBody>
      </p:sp>
      <p:sp>
        <p:nvSpPr>
          <p:cNvPr id="206" name="Google Shape;206;p20"/>
          <p:cNvSpPr txBox="1">
            <a:spLocks noGrp="1"/>
          </p:cNvSpPr>
          <p:nvPr>
            <p:ph type="body" idx="1"/>
          </p:nvPr>
        </p:nvSpPr>
        <p:spPr>
          <a:xfrm>
            <a:off x="4109800" y="2418595"/>
            <a:ext cx="5084762" cy="3586366"/>
          </a:xfrm>
          <a:prstGeom prst="rect">
            <a:avLst/>
          </a:prstGeom>
          <a:noFill/>
          <a:ln>
            <a:noFill/>
          </a:ln>
        </p:spPr>
        <p:txBody>
          <a:bodyPr spcFirstLastPara="1" wrap="square" lIns="91425" tIns="45700" rIns="91425" bIns="45700" anchor="ctr" anchorCtr="0">
            <a:spAutoFit/>
          </a:bodyPr>
          <a:lstStyle/>
          <a:p>
            <a:pPr marL="228600" lvl="0" indent="-228600" algn="l" rtl="0">
              <a:lnSpc>
                <a:spcPct val="150000"/>
              </a:lnSpc>
              <a:spcBef>
                <a:spcPts val="0"/>
              </a:spcBef>
              <a:spcAft>
                <a:spcPts val="0"/>
              </a:spcAft>
              <a:buClr>
                <a:schemeClr val="dk1"/>
              </a:buClr>
              <a:buSzPts val="2200"/>
              <a:buChar char="•"/>
            </a:pPr>
            <a:r>
              <a:rPr lang="en-US" sz="2200" b="0" i="0" u="none" strike="noStrike" cap="none" dirty="0">
                <a:solidFill>
                  <a:schemeClr val="dk1"/>
                </a:solidFill>
                <a:latin typeface="Times New Roman"/>
                <a:ea typeface="Times New Roman"/>
                <a:cs typeface="Times New Roman"/>
                <a:sym typeface="Times New Roman"/>
              </a:rPr>
              <a:t>E-Commerce Platforms</a:t>
            </a:r>
            <a:endParaRPr dirty="0"/>
          </a:p>
          <a:p>
            <a:pPr marL="228600" lvl="0" indent="-228600" algn="l" rtl="0">
              <a:lnSpc>
                <a:spcPct val="150000"/>
              </a:lnSpc>
              <a:spcBef>
                <a:spcPts val="0"/>
              </a:spcBef>
              <a:spcAft>
                <a:spcPts val="0"/>
              </a:spcAft>
              <a:buClr>
                <a:schemeClr val="dk1"/>
              </a:buClr>
              <a:buSzPts val="2200"/>
              <a:buChar char="•"/>
            </a:pPr>
            <a:r>
              <a:rPr lang="en-US" sz="2200" b="0" i="0" u="none" strike="noStrike" cap="none" dirty="0">
                <a:solidFill>
                  <a:schemeClr val="dk1"/>
                </a:solidFill>
                <a:latin typeface="Times New Roman"/>
                <a:ea typeface="Times New Roman"/>
                <a:cs typeface="Times New Roman"/>
                <a:sym typeface="Times New Roman"/>
              </a:rPr>
              <a:t>Social Media Marketing</a:t>
            </a:r>
            <a:endParaRPr dirty="0"/>
          </a:p>
          <a:p>
            <a:pPr marL="228600" lvl="0" indent="-228600" algn="l" rtl="0">
              <a:lnSpc>
                <a:spcPct val="150000"/>
              </a:lnSpc>
              <a:spcBef>
                <a:spcPts val="0"/>
              </a:spcBef>
              <a:spcAft>
                <a:spcPts val="0"/>
              </a:spcAft>
              <a:buClr>
                <a:schemeClr val="dk1"/>
              </a:buClr>
              <a:buSzPts val="2200"/>
              <a:buChar char="•"/>
            </a:pPr>
            <a:r>
              <a:rPr lang="en-US" sz="2200" b="0" i="0" u="none" strike="noStrike" cap="none" dirty="0">
                <a:solidFill>
                  <a:schemeClr val="dk1"/>
                </a:solidFill>
                <a:latin typeface="Times New Roman"/>
                <a:ea typeface="Times New Roman"/>
                <a:cs typeface="Times New Roman"/>
                <a:sym typeface="Times New Roman"/>
              </a:rPr>
              <a:t>Digital Advertising Agencies</a:t>
            </a:r>
            <a:endParaRPr dirty="0"/>
          </a:p>
          <a:p>
            <a:pPr marL="228600" lvl="0" indent="-228600" algn="l" rtl="0">
              <a:lnSpc>
                <a:spcPct val="150000"/>
              </a:lnSpc>
              <a:spcBef>
                <a:spcPts val="0"/>
              </a:spcBef>
              <a:spcAft>
                <a:spcPts val="0"/>
              </a:spcAft>
              <a:buClr>
                <a:schemeClr val="dk1"/>
              </a:buClr>
              <a:buSzPts val="2200"/>
              <a:buChar char="•"/>
            </a:pPr>
            <a:r>
              <a:rPr lang="en-US" sz="2200" b="0" i="0" u="none" strike="noStrike" cap="none" dirty="0">
                <a:solidFill>
                  <a:schemeClr val="dk1"/>
                </a:solidFill>
                <a:latin typeface="Times New Roman"/>
                <a:ea typeface="Times New Roman"/>
                <a:cs typeface="Times New Roman"/>
                <a:sym typeface="Times New Roman"/>
              </a:rPr>
              <a:t>Retail and Inventory Management</a:t>
            </a:r>
            <a:endParaRPr dirty="0"/>
          </a:p>
          <a:p>
            <a:pPr marL="228600" lvl="0" indent="-228600" algn="l" rtl="0">
              <a:lnSpc>
                <a:spcPct val="150000"/>
              </a:lnSpc>
              <a:spcBef>
                <a:spcPts val="0"/>
              </a:spcBef>
              <a:spcAft>
                <a:spcPts val="0"/>
              </a:spcAft>
              <a:buClr>
                <a:schemeClr val="dk1"/>
              </a:buClr>
              <a:buSzPts val="2200"/>
              <a:buChar char="•"/>
            </a:pPr>
            <a:r>
              <a:rPr lang="en-US" sz="2200" b="0" i="0" u="none" strike="noStrike" cap="none" dirty="0">
                <a:solidFill>
                  <a:schemeClr val="dk1"/>
                </a:solidFill>
                <a:latin typeface="Times New Roman"/>
                <a:ea typeface="Times New Roman"/>
                <a:cs typeface="Times New Roman"/>
                <a:sym typeface="Times New Roman"/>
              </a:rPr>
              <a:t>Content Creation Tools</a:t>
            </a:r>
            <a:endParaRPr dirty="0"/>
          </a:p>
          <a:p>
            <a:pPr marL="228600" lvl="0" indent="-228600" algn="l" rtl="0">
              <a:lnSpc>
                <a:spcPct val="150000"/>
              </a:lnSpc>
              <a:spcBef>
                <a:spcPts val="0"/>
              </a:spcBef>
              <a:spcAft>
                <a:spcPts val="0"/>
              </a:spcAft>
              <a:buClr>
                <a:schemeClr val="dk1"/>
              </a:buClr>
              <a:buSzPts val="2200"/>
              <a:buChar char="•"/>
            </a:pPr>
            <a:r>
              <a:rPr lang="en-US" sz="2200" b="0" i="0" u="none" strike="noStrike" cap="none" dirty="0">
                <a:solidFill>
                  <a:schemeClr val="dk1"/>
                </a:solidFill>
                <a:latin typeface="Times New Roman"/>
                <a:ea typeface="Times New Roman"/>
                <a:cs typeface="Times New Roman"/>
                <a:sym typeface="Times New Roman"/>
              </a:rPr>
              <a:t>Branding and Product Catalogs</a:t>
            </a:r>
            <a:endParaRPr dirty="0"/>
          </a:p>
          <a:p>
            <a:pPr marL="228600" lvl="0" indent="-228600" algn="l" rtl="0">
              <a:lnSpc>
                <a:spcPct val="150000"/>
              </a:lnSpc>
              <a:spcBef>
                <a:spcPts val="0"/>
              </a:spcBef>
              <a:spcAft>
                <a:spcPts val="0"/>
              </a:spcAft>
              <a:buClr>
                <a:schemeClr val="dk1"/>
              </a:buClr>
              <a:buSzPts val="2200"/>
              <a:buChar char="•"/>
            </a:pPr>
            <a:r>
              <a:rPr lang="en-US" sz="2200" b="0" i="0" u="none" strike="noStrike" cap="none" dirty="0">
                <a:solidFill>
                  <a:schemeClr val="dk1"/>
                </a:solidFill>
                <a:latin typeface="Times New Roman"/>
                <a:ea typeface="Times New Roman"/>
                <a:cs typeface="Times New Roman"/>
                <a:sym typeface="Times New Roman"/>
              </a:rPr>
              <a:t>Mobile Commerce Applications</a:t>
            </a:r>
            <a:endParaRPr dirty="0"/>
          </a:p>
        </p:txBody>
      </p:sp>
      <p:sp>
        <p:nvSpPr>
          <p:cNvPr id="2" name="Slide Number Placeholder 1">
            <a:extLst>
              <a:ext uri="{FF2B5EF4-FFF2-40B4-BE49-F238E27FC236}">
                <a16:creationId xmlns:a16="http://schemas.microsoft.com/office/drawing/2014/main" id="{50468762-70BF-C720-4574-BEEA2E1213B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24</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1"/>
          <p:cNvSpPr txBox="1">
            <a:spLocks noGrp="1"/>
          </p:cNvSpPr>
          <p:nvPr>
            <p:ph type="title"/>
          </p:nvPr>
        </p:nvSpPr>
        <p:spPr>
          <a:xfrm>
            <a:off x="838200" y="876114"/>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000"/>
              <a:buFont typeface="Times New Roman"/>
              <a:buNone/>
            </a:pPr>
            <a:r>
              <a:rPr lang="en-US" sz="4000" b="1">
                <a:latin typeface="Times New Roman"/>
                <a:ea typeface="Times New Roman"/>
                <a:cs typeface="Times New Roman"/>
                <a:sym typeface="Times New Roman"/>
              </a:rPr>
              <a:t>CONCLUSION</a:t>
            </a:r>
            <a:endParaRPr/>
          </a:p>
        </p:txBody>
      </p:sp>
      <p:sp>
        <p:nvSpPr>
          <p:cNvPr id="212" name="Google Shape;212;p21"/>
          <p:cNvSpPr txBox="1">
            <a:spLocks noGrp="1"/>
          </p:cNvSpPr>
          <p:nvPr>
            <p:ph type="body" idx="1"/>
          </p:nvPr>
        </p:nvSpPr>
        <p:spPr>
          <a:xfrm>
            <a:off x="1483437" y="2469039"/>
            <a:ext cx="9225126" cy="3078535"/>
          </a:xfrm>
          <a:prstGeom prst="rect">
            <a:avLst/>
          </a:prstGeom>
          <a:noFill/>
          <a:ln>
            <a:noFill/>
          </a:ln>
        </p:spPr>
        <p:txBody>
          <a:bodyPr spcFirstLastPara="1" wrap="square" lIns="91425" tIns="45700" rIns="91425" bIns="45700" anchor="ctr" anchorCtr="0">
            <a:spAutoFit/>
          </a:bodyPr>
          <a:lstStyle/>
          <a:p>
            <a:pPr marL="0" lvl="0" indent="0" algn="just" rtl="0">
              <a:lnSpc>
                <a:spcPct val="150000"/>
              </a:lnSpc>
              <a:spcBef>
                <a:spcPts val="0"/>
              </a:spcBef>
              <a:spcAft>
                <a:spcPts val="0"/>
              </a:spcAft>
              <a:buClr>
                <a:schemeClr val="dk1"/>
              </a:buClr>
              <a:buSzPts val="2200"/>
              <a:buNone/>
            </a:pPr>
            <a:r>
              <a:rPr lang="en-US" sz="2200">
                <a:latin typeface="Times New Roman"/>
                <a:ea typeface="Times New Roman"/>
                <a:cs typeface="Times New Roman"/>
                <a:sym typeface="Times New Roman"/>
              </a:rPr>
              <a:t>	This project presents an innovative and efficient solution for automating product promotion using image-based input. By integrating product recognition, description generation, hashtag and caption creation, and image enhancement, the system streamlines the marketing process. It not only reduces manual effort but also ensures consistency, accuracy, and improved visual appeal, making it highly valuable for e-commerce, digital marketing, and branding applications</a:t>
            </a:r>
            <a:endParaRPr sz="2200" b="0" i="0" u="none" strike="noStrike" cap="none">
              <a:solidFill>
                <a:schemeClr val="dk1"/>
              </a:solidFill>
              <a:latin typeface="Times New Roman"/>
              <a:ea typeface="Times New Roman"/>
              <a:cs typeface="Times New Roman"/>
              <a:sym typeface="Times New Roman"/>
            </a:endParaRPr>
          </a:p>
        </p:txBody>
      </p:sp>
      <p:sp>
        <p:nvSpPr>
          <p:cNvPr id="2" name="Slide Number Placeholder 1">
            <a:extLst>
              <a:ext uri="{FF2B5EF4-FFF2-40B4-BE49-F238E27FC236}">
                <a16:creationId xmlns:a16="http://schemas.microsoft.com/office/drawing/2014/main" id="{197894A4-8C67-4C33-B881-2A71E50C918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25</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0">
          <a:extLst>
            <a:ext uri="{FF2B5EF4-FFF2-40B4-BE49-F238E27FC236}">
              <a16:creationId xmlns:a16="http://schemas.microsoft.com/office/drawing/2014/main" id="{0EB998FA-8348-EB8C-1255-1D62EB24D4C0}"/>
            </a:ext>
          </a:extLst>
        </p:cNvPr>
        <p:cNvGrpSpPr/>
        <p:nvPr/>
      </p:nvGrpSpPr>
      <p:grpSpPr>
        <a:xfrm>
          <a:off x="0" y="0"/>
          <a:ext cx="0" cy="0"/>
          <a:chOff x="0" y="0"/>
          <a:chExt cx="0" cy="0"/>
        </a:xfrm>
      </p:grpSpPr>
      <p:sp>
        <p:nvSpPr>
          <p:cNvPr id="211" name="Google Shape;211;p21">
            <a:extLst>
              <a:ext uri="{FF2B5EF4-FFF2-40B4-BE49-F238E27FC236}">
                <a16:creationId xmlns:a16="http://schemas.microsoft.com/office/drawing/2014/main" id="{C3190219-AD74-020A-64BA-26EC41ED5E1D}"/>
              </a:ext>
            </a:extLst>
          </p:cNvPr>
          <p:cNvSpPr txBox="1">
            <a:spLocks noGrp="1"/>
          </p:cNvSpPr>
          <p:nvPr>
            <p:ph type="title"/>
          </p:nvPr>
        </p:nvSpPr>
        <p:spPr>
          <a:xfrm>
            <a:off x="838200" y="17123"/>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000"/>
              <a:buFont typeface="Times New Roman"/>
              <a:buNone/>
            </a:pPr>
            <a:r>
              <a:rPr lang="en-US" sz="4000" b="1" dirty="0">
                <a:latin typeface="Times New Roman"/>
                <a:cs typeface="Times New Roman"/>
                <a:sym typeface="Times New Roman"/>
              </a:rPr>
              <a:t>SCREENSHOTS</a:t>
            </a:r>
            <a:endParaRPr dirty="0"/>
          </a:p>
        </p:txBody>
      </p:sp>
      <p:pic>
        <p:nvPicPr>
          <p:cNvPr id="5" name="Picture 4">
            <a:extLst>
              <a:ext uri="{FF2B5EF4-FFF2-40B4-BE49-F238E27FC236}">
                <a16:creationId xmlns:a16="http://schemas.microsoft.com/office/drawing/2014/main" id="{F42D237A-719C-5EA0-8339-769E022B4203}"/>
              </a:ext>
            </a:extLst>
          </p:cNvPr>
          <p:cNvPicPr>
            <a:picLocks noChangeAspect="1"/>
          </p:cNvPicPr>
          <p:nvPr/>
        </p:nvPicPr>
        <p:blipFill>
          <a:blip r:embed="rId3"/>
          <a:stretch>
            <a:fillRect/>
          </a:stretch>
        </p:blipFill>
        <p:spPr>
          <a:xfrm>
            <a:off x="838200" y="1342686"/>
            <a:ext cx="3311907" cy="5143064"/>
          </a:xfrm>
          <a:prstGeom prst="rect">
            <a:avLst/>
          </a:prstGeom>
        </p:spPr>
      </p:pic>
      <p:pic>
        <p:nvPicPr>
          <p:cNvPr id="7" name="Picture 6">
            <a:extLst>
              <a:ext uri="{FF2B5EF4-FFF2-40B4-BE49-F238E27FC236}">
                <a16:creationId xmlns:a16="http://schemas.microsoft.com/office/drawing/2014/main" id="{6DF6EEE5-90C7-FD50-C317-D459CDCF7236}"/>
              </a:ext>
            </a:extLst>
          </p:cNvPr>
          <p:cNvPicPr>
            <a:picLocks noChangeAspect="1"/>
          </p:cNvPicPr>
          <p:nvPr/>
        </p:nvPicPr>
        <p:blipFill>
          <a:blip r:embed="rId4"/>
          <a:stretch>
            <a:fillRect/>
          </a:stretch>
        </p:blipFill>
        <p:spPr>
          <a:xfrm>
            <a:off x="4429737" y="1342686"/>
            <a:ext cx="3332525" cy="5143064"/>
          </a:xfrm>
          <a:prstGeom prst="rect">
            <a:avLst/>
          </a:prstGeom>
        </p:spPr>
      </p:pic>
      <p:pic>
        <p:nvPicPr>
          <p:cNvPr id="11" name="Picture 10">
            <a:extLst>
              <a:ext uri="{FF2B5EF4-FFF2-40B4-BE49-F238E27FC236}">
                <a16:creationId xmlns:a16="http://schemas.microsoft.com/office/drawing/2014/main" id="{2E9575EE-2870-1AD5-74DD-D18221945E79}"/>
              </a:ext>
            </a:extLst>
          </p:cNvPr>
          <p:cNvPicPr>
            <a:picLocks noChangeAspect="1"/>
          </p:cNvPicPr>
          <p:nvPr/>
        </p:nvPicPr>
        <p:blipFill>
          <a:blip r:embed="rId5"/>
          <a:stretch>
            <a:fillRect/>
          </a:stretch>
        </p:blipFill>
        <p:spPr>
          <a:xfrm>
            <a:off x="8041892" y="1342686"/>
            <a:ext cx="3300180" cy="5143064"/>
          </a:xfrm>
          <a:prstGeom prst="rect">
            <a:avLst/>
          </a:prstGeom>
        </p:spPr>
      </p:pic>
      <p:sp>
        <p:nvSpPr>
          <p:cNvPr id="2" name="Slide Number Placeholder 1">
            <a:extLst>
              <a:ext uri="{FF2B5EF4-FFF2-40B4-BE49-F238E27FC236}">
                <a16:creationId xmlns:a16="http://schemas.microsoft.com/office/drawing/2014/main" id="{2B0043D0-6834-25DF-FEA1-02783E6740C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26</a:t>
            </a:fld>
            <a:endParaRPr lang="en-US"/>
          </a:p>
        </p:txBody>
      </p:sp>
    </p:spTree>
    <p:extLst>
      <p:ext uri="{BB962C8B-B14F-4D97-AF65-F5344CB8AC3E}">
        <p14:creationId xmlns:p14="http://schemas.microsoft.com/office/powerpoint/2010/main" val="3572554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2"/>
          <p:cNvSpPr txBox="1">
            <a:spLocks noGrp="1"/>
          </p:cNvSpPr>
          <p:nvPr>
            <p:ph type="title"/>
          </p:nvPr>
        </p:nvSpPr>
        <p:spPr>
          <a:xfrm>
            <a:off x="838200" y="420439"/>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000"/>
              <a:buFont typeface="Times New Roman"/>
              <a:buNone/>
            </a:pPr>
            <a:r>
              <a:rPr lang="en-US" sz="4000" b="1">
                <a:latin typeface="Times New Roman"/>
                <a:ea typeface="Times New Roman"/>
                <a:cs typeface="Times New Roman"/>
                <a:sym typeface="Times New Roman"/>
              </a:rPr>
              <a:t>REFERENCES</a:t>
            </a:r>
            <a:endParaRPr/>
          </a:p>
        </p:txBody>
      </p:sp>
      <p:sp>
        <p:nvSpPr>
          <p:cNvPr id="218" name="Google Shape;218;p22"/>
          <p:cNvSpPr txBox="1">
            <a:spLocks noGrp="1"/>
          </p:cNvSpPr>
          <p:nvPr>
            <p:ph type="body" idx="1"/>
          </p:nvPr>
        </p:nvSpPr>
        <p:spPr>
          <a:xfrm>
            <a:off x="936590" y="2014907"/>
            <a:ext cx="10417210" cy="3986797"/>
          </a:xfrm>
          <a:prstGeom prst="rect">
            <a:avLst/>
          </a:prstGeom>
          <a:noFill/>
          <a:ln>
            <a:noFill/>
          </a:ln>
        </p:spPr>
        <p:txBody>
          <a:bodyPr spcFirstLastPara="1" wrap="square" lIns="91425" tIns="45700" rIns="91425" bIns="45700" anchor="ctr" anchorCtr="0">
            <a:spAutoFit/>
          </a:bodyPr>
          <a:lstStyle/>
          <a:p>
            <a:pPr marL="342900" marR="248284" lvl="0" indent="-342900" algn="just" rtl="0">
              <a:lnSpc>
                <a:spcPct val="150000"/>
              </a:lnSpc>
              <a:spcBef>
                <a:spcPts val="0"/>
              </a:spcBef>
              <a:spcAft>
                <a:spcPts val="0"/>
              </a:spcAft>
              <a:buClr>
                <a:srgbClr val="000000"/>
              </a:buClr>
              <a:buSzPts val="2000"/>
              <a:buFont typeface="Calibri"/>
              <a:buAutoNum type="arabicPeriod"/>
            </a:pPr>
            <a:r>
              <a:rPr lang="en-US" sz="2000" b="1" i="0" u="none" strike="noStrike" dirty="0">
                <a:solidFill>
                  <a:srgbClr val="000000"/>
                </a:solidFill>
                <a:latin typeface="Times New Roman"/>
                <a:ea typeface="Times New Roman"/>
                <a:cs typeface="Times New Roman"/>
                <a:sym typeface="Times New Roman"/>
              </a:rPr>
              <a:t>Chen, L., &amp; Zhang, X. (2022).</a:t>
            </a:r>
            <a:r>
              <a:rPr lang="en-US" sz="2000" b="0" i="0" u="none" strike="noStrike" dirty="0">
                <a:solidFill>
                  <a:srgbClr val="000000"/>
                </a:solidFill>
                <a:latin typeface="Times New Roman"/>
                <a:ea typeface="Times New Roman"/>
                <a:cs typeface="Times New Roman"/>
                <a:sym typeface="Times New Roman"/>
              </a:rPr>
              <a:t> "Multilingual Content Generation for Global E-commerce Platforms Using AI Algorithms." </a:t>
            </a:r>
            <a:r>
              <a:rPr lang="en-US" sz="2000" b="0" i="1" u="none" strike="noStrike" dirty="0">
                <a:solidFill>
                  <a:srgbClr val="000000"/>
                </a:solidFill>
                <a:latin typeface="Times New Roman"/>
                <a:ea typeface="Times New Roman"/>
                <a:cs typeface="Times New Roman"/>
                <a:sym typeface="Times New Roman"/>
              </a:rPr>
              <a:t>Journal of Global Marketing</a:t>
            </a:r>
            <a:r>
              <a:rPr lang="en-US" sz="2000" b="0" i="0" u="none" strike="noStrike" dirty="0">
                <a:solidFill>
                  <a:srgbClr val="000000"/>
                </a:solidFill>
                <a:latin typeface="Times New Roman"/>
                <a:ea typeface="Times New Roman"/>
                <a:cs typeface="Times New Roman"/>
                <a:sym typeface="Times New Roman"/>
              </a:rPr>
              <a:t>, 40(5), 431-444.</a:t>
            </a:r>
            <a:endParaRPr dirty="0"/>
          </a:p>
          <a:p>
            <a:pPr marL="342900" marR="248284" lvl="0" indent="-342900" algn="just" rtl="0">
              <a:lnSpc>
                <a:spcPct val="150000"/>
              </a:lnSpc>
              <a:spcBef>
                <a:spcPts val="1000"/>
              </a:spcBef>
              <a:spcAft>
                <a:spcPts val="0"/>
              </a:spcAft>
              <a:buClr>
                <a:srgbClr val="000000"/>
              </a:buClr>
              <a:buSzPts val="2000"/>
              <a:buFont typeface="Calibri"/>
              <a:buAutoNum type="arabicPeriod"/>
            </a:pPr>
            <a:r>
              <a:rPr lang="en-US" sz="2000" b="1" i="0" u="none" strike="noStrike" dirty="0">
                <a:solidFill>
                  <a:srgbClr val="000000"/>
                </a:solidFill>
                <a:latin typeface="Times New Roman"/>
                <a:ea typeface="Times New Roman"/>
                <a:cs typeface="Times New Roman"/>
                <a:sym typeface="Times New Roman"/>
              </a:rPr>
              <a:t>Kumar, V., &amp; Gupta, R. (2023).</a:t>
            </a:r>
            <a:r>
              <a:rPr lang="en-US" sz="2000" b="0" i="0" u="none" strike="noStrike" dirty="0">
                <a:solidFill>
                  <a:srgbClr val="000000"/>
                </a:solidFill>
                <a:latin typeface="Times New Roman"/>
                <a:ea typeface="Times New Roman"/>
                <a:cs typeface="Times New Roman"/>
                <a:sym typeface="Times New Roman"/>
              </a:rPr>
              <a:t> "AI-based Product Promotion Strategies in E-commerce: Automation and Personalization." </a:t>
            </a:r>
            <a:r>
              <a:rPr lang="en-US" sz="2000" b="0" i="1" u="none" strike="noStrike" dirty="0">
                <a:solidFill>
                  <a:srgbClr val="000000"/>
                </a:solidFill>
                <a:latin typeface="Times New Roman"/>
                <a:ea typeface="Times New Roman"/>
                <a:cs typeface="Times New Roman"/>
                <a:sym typeface="Times New Roman"/>
              </a:rPr>
              <a:t>Journal of Artificial Intelligence and Marketing</a:t>
            </a:r>
            <a:r>
              <a:rPr lang="en-US" sz="2000" b="0" i="0" u="none" strike="noStrike" dirty="0">
                <a:solidFill>
                  <a:srgbClr val="000000"/>
                </a:solidFill>
                <a:latin typeface="Times New Roman"/>
                <a:ea typeface="Times New Roman"/>
                <a:cs typeface="Times New Roman"/>
                <a:sym typeface="Times New Roman"/>
              </a:rPr>
              <a:t>, 31(3), 175-189.</a:t>
            </a:r>
            <a:endParaRPr dirty="0"/>
          </a:p>
          <a:p>
            <a:pPr marL="342900" lvl="0" indent="-342900" algn="just" rtl="0">
              <a:lnSpc>
                <a:spcPct val="150000"/>
              </a:lnSpc>
              <a:spcBef>
                <a:spcPts val="1000"/>
              </a:spcBef>
              <a:spcAft>
                <a:spcPts val="0"/>
              </a:spcAft>
              <a:buClr>
                <a:srgbClr val="000000"/>
              </a:buClr>
              <a:buSzPts val="2000"/>
              <a:buFont typeface="Calibri"/>
              <a:buAutoNum type="arabicPeriod"/>
            </a:pPr>
            <a:r>
              <a:rPr lang="en-US" sz="2000" b="1" i="0" u="none" strike="noStrike" dirty="0">
                <a:solidFill>
                  <a:srgbClr val="000000"/>
                </a:solidFill>
                <a:latin typeface="Times New Roman"/>
                <a:ea typeface="Times New Roman"/>
                <a:cs typeface="Times New Roman"/>
                <a:sym typeface="Times New Roman"/>
              </a:rPr>
              <a:t>Lee, S., &amp; Park, J. (2023).</a:t>
            </a:r>
            <a:r>
              <a:rPr lang="en-US" sz="2000" b="0" i="0" u="none" strike="noStrike" dirty="0">
                <a:solidFill>
                  <a:srgbClr val="000000"/>
                </a:solidFill>
                <a:latin typeface="Times New Roman"/>
                <a:ea typeface="Times New Roman"/>
                <a:cs typeface="Times New Roman"/>
                <a:sym typeface="Times New Roman"/>
              </a:rPr>
              <a:t> "Social Media Product Promotion via Automated Content Generation Using Natural Language Processing." </a:t>
            </a:r>
            <a:r>
              <a:rPr lang="en-US" sz="2000" b="0" i="1" u="none" strike="noStrike" dirty="0">
                <a:solidFill>
                  <a:srgbClr val="000000"/>
                </a:solidFill>
                <a:latin typeface="Times New Roman"/>
                <a:ea typeface="Times New Roman"/>
                <a:cs typeface="Times New Roman"/>
                <a:sym typeface="Times New Roman"/>
              </a:rPr>
              <a:t>Journal of Digital Marketing and E-commerce Technology</a:t>
            </a:r>
            <a:r>
              <a:rPr lang="en-US" sz="2000" b="0" i="0" u="none" strike="noStrike" dirty="0">
                <a:solidFill>
                  <a:srgbClr val="000000"/>
                </a:solidFill>
                <a:latin typeface="Times New Roman"/>
                <a:ea typeface="Times New Roman"/>
                <a:cs typeface="Times New Roman"/>
                <a:sym typeface="Times New Roman"/>
              </a:rPr>
              <a:t>, 29(2), 101-112.</a:t>
            </a:r>
            <a:endParaRPr sz="2000" b="0" i="0" u="none" strike="noStrike" cap="none" dirty="0">
              <a:solidFill>
                <a:schemeClr val="dk1"/>
              </a:solidFill>
              <a:latin typeface="Times New Roman"/>
              <a:ea typeface="Times New Roman"/>
              <a:cs typeface="Times New Roman"/>
              <a:sym typeface="Times New Roman"/>
            </a:endParaRPr>
          </a:p>
        </p:txBody>
      </p:sp>
      <p:sp>
        <p:nvSpPr>
          <p:cNvPr id="2" name="Slide Number Placeholder 1">
            <a:extLst>
              <a:ext uri="{FF2B5EF4-FFF2-40B4-BE49-F238E27FC236}">
                <a16:creationId xmlns:a16="http://schemas.microsoft.com/office/drawing/2014/main" id="{8D611E7D-05E7-8AFC-7D62-4C68A62E67D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27</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3"/>
          <p:cNvSpPr txBox="1">
            <a:spLocks noGrp="1"/>
          </p:cNvSpPr>
          <p:nvPr>
            <p:ph type="title"/>
          </p:nvPr>
        </p:nvSpPr>
        <p:spPr>
          <a:xfrm>
            <a:off x="2274200" y="2854825"/>
            <a:ext cx="8741100" cy="970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2000"/>
              <a:buFont typeface="Arial"/>
              <a:buNone/>
            </a:pPr>
            <a:r>
              <a:rPr lang="en-US" sz="12000">
                <a:latin typeface="Spectral"/>
                <a:ea typeface="Spectral"/>
                <a:cs typeface="Spectral"/>
                <a:sym typeface="Spectral"/>
              </a:rPr>
              <a:t>Thank You…</a:t>
            </a:r>
            <a:endParaRPr>
              <a:latin typeface="Spectral"/>
              <a:ea typeface="Spectral"/>
              <a:cs typeface="Spectral"/>
              <a:sym typeface="Spectral"/>
            </a:endParaRPr>
          </a:p>
        </p:txBody>
      </p:sp>
      <p:sp>
        <p:nvSpPr>
          <p:cNvPr id="2" name="Slide Number Placeholder 1">
            <a:extLst>
              <a:ext uri="{FF2B5EF4-FFF2-40B4-BE49-F238E27FC236}">
                <a16:creationId xmlns:a16="http://schemas.microsoft.com/office/drawing/2014/main" id="{387F9B37-181F-4B03-70A6-907D4FB2E0D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28</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3"/>
          <p:cNvSpPr txBox="1">
            <a:spLocks noGrp="1"/>
          </p:cNvSpPr>
          <p:nvPr>
            <p:ph type="title"/>
          </p:nvPr>
        </p:nvSpPr>
        <p:spPr>
          <a:xfrm>
            <a:off x="838200" y="971412"/>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OBJECTIVE</a:t>
            </a:r>
            <a:endParaRPr/>
          </a:p>
        </p:txBody>
      </p:sp>
      <p:sp>
        <p:nvSpPr>
          <p:cNvPr id="108" name="Google Shape;108;p3"/>
          <p:cNvSpPr txBox="1"/>
          <p:nvPr/>
        </p:nvSpPr>
        <p:spPr>
          <a:xfrm>
            <a:off x="1201135" y="2594226"/>
            <a:ext cx="9789730" cy="1966800"/>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Autofit/>
          </a:bodyPr>
          <a:lstStyle/>
          <a:p>
            <a:pPr marL="379800" marR="0" lvl="0" indent="-342900" algn="just" rtl="0">
              <a:spcBef>
                <a:spcPts val="0"/>
              </a:spcBef>
              <a:spcAft>
                <a:spcPts val="0"/>
              </a:spcAft>
              <a:buClr>
                <a:schemeClr val="dk1"/>
              </a:buClr>
              <a:buSzPts val="1680"/>
              <a:buFont typeface="Wingdings" panose="05000000000000000000" pitchFamily="2" charset="2"/>
              <a:buChar char="v"/>
            </a:pPr>
            <a:r>
              <a:rPr lang="en-US" sz="2400" b="0" i="0" u="none" strike="noStrike" cap="none" dirty="0">
                <a:solidFill>
                  <a:schemeClr val="dk1"/>
                </a:solidFill>
                <a:latin typeface="Times New Roman"/>
                <a:ea typeface="Times New Roman"/>
                <a:cs typeface="Times New Roman"/>
                <a:sym typeface="Times New Roman"/>
              </a:rPr>
              <a:t>To empower product owners to effortlessly promote their products locally and globally using a Gen AI-powered platform that generates product descriptions, enhanced images, and social media content from uploaded images</a:t>
            </a:r>
            <a:endParaRPr sz="2400" b="0" i="0" u="none" strike="noStrike" cap="none" dirty="0">
              <a:solidFill>
                <a:schemeClr val="dk1"/>
              </a:solidFill>
              <a:latin typeface="Times New Roman"/>
              <a:ea typeface="Times New Roman"/>
              <a:cs typeface="Times New Roman"/>
              <a:sym typeface="Times New Roman"/>
            </a:endParaRPr>
          </a:p>
        </p:txBody>
      </p:sp>
      <p:sp>
        <p:nvSpPr>
          <p:cNvPr id="2" name="Slide Number Placeholder 1">
            <a:extLst>
              <a:ext uri="{FF2B5EF4-FFF2-40B4-BE49-F238E27FC236}">
                <a16:creationId xmlns:a16="http://schemas.microsoft.com/office/drawing/2014/main" id="{8F83DAAA-4C6A-6125-6B93-942682822F8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4"/>
          <p:cNvSpPr txBox="1">
            <a:spLocks noGrp="1"/>
          </p:cNvSpPr>
          <p:nvPr>
            <p:ph type="title"/>
          </p:nvPr>
        </p:nvSpPr>
        <p:spPr>
          <a:xfrm>
            <a:off x="838200" y="971412"/>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EXISTING SYSTEM</a:t>
            </a:r>
            <a:endParaRPr/>
          </a:p>
        </p:txBody>
      </p:sp>
      <p:sp>
        <p:nvSpPr>
          <p:cNvPr id="114" name="Google Shape;114;p4"/>
          <p:cNvSpPr txBox="1"/>
          <p:nvPr/>
        </p:nvSpPr>
        <p:spPr>
          <a:xfrm>
            <a:off x="919125" y="2445552"/>
            <a:ext cx="10353900" cy="3441036"/>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Autofit/>
          </a:bodyPr>
          <a:lstStyle/>
          <a:p>
            <a:pPr marL="379800" marR="0" lvl="0" indent="-342900" algn="just" rtl="0">
              <a:spcBef>
                <a:spcPts val="0"/>
              </a:spcBef>
              <a:spcAft>
                <a:spcPts val="0"/>
              </a:spcAft>
              <a:buClr>
                <a:schemeClr val="dk1"/>
              </a:buClr>
              <a:buSzPts val="1680"/>
              <a:buFont typeface="Wingdings" panose="05000000000000000000" pitchFamily="2" charset="2"/>
              <a:buChar char="v"/>
            </a:pPr>
            <a:r>
              <a:rPr lang="en-US" sz="2400" b="0" i="0" u="none" strike="noStrike" cap="none" dirty="0">
                <a:solidFill>
                  <a:schemeClr val="dk1"/>
                </a:solidFill>
                <a:latin typeface="Times New Roman"/>
                <a:ea typeface="Times New Roman"/>
                <a:cs typeface="Times New Roman"/>
                <a:sym typeface="Times New Roman"/>
              </a:rPr>
              <a:t> In traditional product promotion systems, users manually input product details such as name, description, hashtags, and captions. These systems often rely on text-based entries or barcode scanning to fetch product information. </a:t>
            </a:r>
          </a:p>
          <a:p>
            <a:pPr marL="36900" marR="0" lvl="0" algn="just" rtl="0">
              <a:spcBef>
                <a:spcPts val="0"/>
              </a:spcBef>
              <a:spcAft>
                <a:spcPts val="0"/>
              </a:spcAft>
              <a:buClr>
                <a:schemeClr val="dk1"/>
              </a:buClr>
              <a:buSzPts val="1680"/>
            </a:pPr>
            <a:endParaRPr sz="2400" b="0" i="0" u="none" strike="noStrike" cap="none" dirty="0">
              <a:solidFill>
                <a:schemeClr val="dk1"/>
              </a:solidFill>
              <a:latin typeface="Times New Roman"/>
              <a:ea typeface="Times New Roman"/>
              <a:cs typeface="Times New Roman"/>
              <a:sym typeface="Times New Roman"/>
            </a:endParaRPr>
          </a:p>
          <a:p>
            <a:pPr marL="36900" algn="just">
              <a:spcBef>
                <a:spcPts val="1080"/>
              </a:spcBef>
              <a:buClr>
                <a:schemeClr val="dk1"/>
              </a:buClr>
              <a:buSzPts val="1680"/>
            </a:pPr>
            <a:r>
              <a:rPr lang="en-US" sz="2400" b="1" dirty="0">
                <a:solidFill>
                  <a:schemeClr val="dk1"/>
                </a:solidFill>
                <a:latin typeface="Times New Roman"/>
                <a:ea typeface="Times New Roman"/>
                <a:cs typeface="Times New Roman"/>
                <a:sym typeface="Times New Roman"/>
              </a:rPr>
              <a:t>DISADVANTAGE:</a:t>
            </a:r>
          </a:p>
          <a:p>
            <a:pPr marL="379800" indent="-342900" algn="just">
              <a:spcBef>
                <a:spcPts val="1080"/>
              </a:spcBef>
              <a:buClr>
                <a:schemeClr val="dk1"/>
              </a:buClr>
              <a:buSzPts val="1680"/>
              <a:buFont typeface="Wingdings" panose="05000000000000000000" pitchFamily="2" charset="2"/>
              <a:buChar char="v"/>
            </a:pPr>
            <a:r>
              <a:rPr lang="en-US" sz="2400" dirty="0">
                <a:solidFill>
                  <a:schemeClr val="dk1"/>
                </a:solidFill>
                <a:latin typeface="Times New Roman"/>
                <a:ea typeface="Times New Roman"/>
                <a:cs typeface="Times New Roman"/>
                <a:sym typeface="Times New Roman"/>
              </a:rPr>
              <a:t>There is limited or no use of AI to process visual data (images). As a result, the promotional content is often generic, lacks personalization, and depends heavily on human input and creativity</a:t>
            </a:r>
          </a:p>
        </p:txBody>
      </p:sp>
      <p:sp>
        <p:nvSpPr>
          <p:cNvPr id="2" name="Slide Number Placeholder 1">
            <a:extLst>
              <a:ext uri="{FF2B5EF4-FFF2-40B4-BE49-F238E27FC236}">
                <a16:creationId xmlns:a16="http://schemas.microsoft.com/office/drawing/2014/main" id="{953C22CC-B33C-D94F-9960-E25796EE82C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5"/>
          <p:cNvSpPr txBox="1">
            <a:spLocks noGrp="1"/>
          </p:cNvSpPr>
          <p:nvPr>
            <p:ph type="title"/>
          </p:nvPr>
        </p:nvSpPr>
        <p:spPr>
          <a:xfrm>
            <a:off x="838200" y="971412"/>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US" b="1" dirty="0">
                <a:latin typeface="Times New Roman"/>
                <a:ea typeface="Times New Roman"/>
                <a:cs typeface="Times New Roman"/>
                <a:sym typeface="Times New Roman"/>
              </a:rPr>
              <a:t>PROPOSED SYSTEM</a:t>
            </a:r>
            <a:endParaRPr dirty="0"/>
          </a:p>
        </p:txBody>
      </p:sp>
      <p:sp>
        <p:nvSpPr>
          <p:cNvPr id="120" name="Google Shape;120;p5"/>
          <p:cNvSpPr txBox="1"/>
          <p:nvPr/>
        </p:nvSpPr>
        <p:spPr>
          <a:xfrm>
            <a:off x="919119" y="2445543"/>
            <a:ext cx="10353762" cy="3067435"/>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Autofit/>
          </a:bodyPr>
          <a:lstStyle/>
          <a:p>
            <a:pPr marL="494100" marR="0" lvl="0" indent="-457200" algn="just" rtl="0">
              <a:spcBef>
                <a:spcPts val="0"/>
              </a:spcBef>
              <a:spcAft>
                <a:spcPts val="0"/>
              </a:spcAft>
              <a:buClr>
                <a:schemeClr val="dk1"/>
              </a:buClr>
              <a:buSzPts val="1960"/>
              <a:buFont typeface="Wingdings" panose="05000000000000000000" pitchFamily="2" charset="2"/>
              <a:buChar char="v"/>
            </a:pPr>
            <a:r>
              <a:rPr lang="en-US" sz="2400" b="0" i="0" u="none" strike="noStrike" cap="none" dirty="0">
                <a:solidFill>
                  <a:schemeClr val="dk1"/>
                </a:solidFill>
                <a:latin typeface="Times New Roman"/>
                <a:ea typeface="Times New Roman"/>
                <a:cs typeface="Times New Roman"/>
                <a:sym typeface="Times New Roman"/>
              </a:rPr>
              <a:t>The proposed system allows users to upload an image of a product. The system then automatically identifies and recognizes the product, generates a detailed description, creates relevant promotional hashtags and captions, and enhances the image quality.</a:t>
            </a:r>
          </a:p>
          <a:p>
            <a:pPr marL="36900" marR="0" lvl="0" algn="just" rtl="0">
              <a:spcBef>
                <a:spcPts val="0"/>
              </a:spcBef>
              <a:spcAft>
                <a:spcPts val="0"/>
              </a:spcAft>
              <a:buClr>
                <a:schemeClr val="dk1"/>
              </a:buClr>
              <a:buSzPts val="1960"/>
            </a:pPr>
            <a:r>
              <a:rPr lang="en-US" sz="2400" b="0" i="0" u="none" strike="noStrike" cap="none" dirty="0">
                <a:solidFill>
                  <a:schemeClr val="dk1"/>
                </a:solidFill>
                <a:latin typeface="Times New Roman"/>
                <a:ea typeface="Times New Roman"/>
                <a:cs typeface="Times New Roman"/>
                <a:sym typeface="Times New Roman"/>
              </a:rPr>
              <a:t> </a:t>
            </a:r>
          </a:p>
          <a:p>
            <a:pPr marL="36900" marR="0" lvl="0" algn="just" rtl="0">
              <a:spcBef>
                <a:spcPts val="0"/>
              </a:spcBef>
              <a:spcAft>
                <a:spcPts val="0"/>
              </a:spcAft>
              <a:buClr>
                <a:schemeClr val="dk1"/>
              </a:buClr>
              <a:buSzPts val="1960"/>
            </a:pPr>
            <a:r>
              <a:rPr lang="en-US" sz="2400" b="1" dirty="0">
                <a:solidFill>
                  <a:schemeClr val="dk1"/>
                </a:solidFill>
                <a:latin typeface="Times New Roman"/>
                <a:ea typeface="Times New Roman"/>
                <a:cs typeface="Times New Roman"/>
                <a:sym typeface="Times New Roman"/>
              </a:rPr>
              <a:t>ADVANTAGE:</a:t>
            </a:r>
            <a:endParaRPr sz="2400" b="1" i="0" u="none" strike="noStrike" cap="none" dirty="0">
              <a:solidFill>
                <a:schemeClr val="dk1"/>
              </a:solidFill>
              <a:latin typeface="Times New Roman"/>
              <a:ea typeface="Times New Roman"/>
              <a:cs typeface="Times New Roman"/>
              <a:sym typeface="Times New Roman"/>
            </a:endParaRPr>
          </a:p>
          <a:p>
            <a:pPr marL="379800" marR="0" lvl="0" indent="-342900" algn="just" rtl="0">
              <a:spcBef>
                <a:spcPts val="1080"/>
              </a:spcBef>
              <a:spcAft>
                <a:spcPts val="0"/>
              </a:spcAft>
              <a:buClr>
                <a:schemeClr val="dk1"/>
              </a:buClr>
              <a:buSzPts val="1680"/>
              <a:buFont typeface="Wingdings" panose="05000000000000000000" pitchFamily="2" charset="2"/>
              <a:buChar char="v"/>
            </a:pPr>
            <a:r>
              <a:rPr lang="en-US" sz="2400" b="0" i="0" u="none" strike="noStrike" cap="none" dirty="0">
                <a:solidFill>
                  <a:schemeClr val="dk1"/>
                </a:solidFill>
                <a:latin typeface="Times New Roman"/>
                <a:ea typeface="Times New Roman"/>
                <a:cs typeface="Times New Roman"/>
                <a:sym typeface="Times New Roman"/>
              </a:rPr>
              <a:t>It integrates computer vision, natural language processing (NLP), and image enhancement techniques to streamline and automate product promotion</a:t>
            </a:r>
            <a:endParaRPr sz="2800" b="0" i="0" u="none" strike="noStrike" cap="none" dirty="0">
              <a:solidFill>
                <a:schemeClr val="dk1"/>
              </a:solidFill>
              <a:latin typeface="Times New Roman"/>
              <a:ea typeface="Times New Roman"/>
              <a:cs typeface="Times New Roman"/>
              <a:sym typeface="Times New Roman"/>
            </a:endParaRPr>
          </a:p>
        </p:txBody>
      </p:sp>
      <p:sp>
        <p:nvSpPr>
          <p:cNvPr id="2" name="Slide Number Placeholder 1">
            <a:extLst>
              <a:ext uri="{FF2B5EF4-FFF2-40B4-BE49-F238E27FC236}">
                <a16:creationId xmlns:a16="http://schemas.microsoft.com/office/drawing/2014/main" id="{FB36ACD8-B1E0-84EF-EB65-3079C04E9D7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graphicFrame>
        <p:nvGraphicFramePr>
          <p:cNvPr id="125" name="Google Shape;125;p6"/>
          <p:cNvGraphicFramePr/>
          <p:nvPr>
            <p:extLst>
              <p:ext uri="{D42A27DB-BD31-4B8C-83A1-F6EECF244321}">
                <p14:modId xmlns:p14="http://schemas.microsoft.com/office/powerpoint/2010/main" val="679300970"/>
              </p:ext>
            </p:extLst>
          </p:nvPr>
        </p:nvGraphicFramePr>
        <p:xfrm>
          <a:off x="2" y="617340"/>
          <a:ext cx="12192025" cy="5880585"/>
        </p:xfrm>
        <a:graphic>
          <a:graphicData uri="http://schemas.openxmlformats.org/drawingml/2006/table">
            <a:tbl>
              <a:tblPr firstRow="1" bandRow="1">
                <a:noFill/>
                <a:tableStyleId>{06FB351B-C12F-400F-B002-132736EEBA6F}</a:tableStyleId>
              </a:tblPr>
              <a:tblGrid>
                <a:gridCol w="731525">
                  <a:extLst>
                    <a:ext uri="{9D8B030D-6E8A-4147-A177-3AD203B41FA5}">
                      <a16:colId xmlns:a16="http://schemas.microsoft.com/office/drawing/2014/main" val="20000"/>
                    </a:ext>
                  </a:extLst>
                </a:gridCol>
                <a:gridCol w="2266325">
                  <a:extLst>
                    <a:ext uri="{9D8B030D-6E8A-4147-A177-3AD203B41FA5}">
                      <a16:colId xmlns:a16="http://schemas.microsoft.com/office/drawing/2014/main" val="20001"/>
                    </a:ext>
                  </a:extLst>
                </a:gridCol>
                <a:gridCol w="959025">
                  <a:extLst>
                    <a:ext uri="{9D8B030D-6E8A-4147-A177-3AD203B41FA5}">
                      <a16:colId xmlns:a16="http://schemas.microsoft.com/office/drawing/2014/main" val="20002"/>
                    </a:ext>
                  </a:extLst>
                </a:gridCol>
                <a:gridCol w="1911925">
                  <a:extLst>
                    <a:ext uri="{9D8B030D-6E8A-4147-A177-3AD203B41FA5}">
                      <a16:colId xmlns:a16="http://schemas.microsoft.com/office/drawing/2014/main" val="20003"/>
                    </a:ext>
                  </a:extLst>
                </a:gridCol>
                <a:gridCol w="2377450">
                  <a:extLst>
                    <a:ext uri="{9D8B030D-6E8A-4147-A177-3AD203B41FA5}">
                      <a16:colId xmlns:a16="http://schemas.microsoft.com/office/drawing/2014/main" val="20004"/>
                    </a:ext>
                  </a:extLst>
                </a:gridCol>
                <a:gridCol w="1928550">
                  <a:extLst>
                    <a:ext uri="{9D8B030D-6E8A-4147-A177-3AD203B41FA5}">
                      <a16:colId xmlns:a16="http://schemas.microsoft.com/office/drawing/2014/main" val="20005"/>
                    </a:ext>
                  </a:extLst>
                </a:gridCol>
                <a:gridCol w="2017225">
                  <a:extLst>
                    <a:ext uri="{9D8B030D-6E8A-4147-A177-3AD203B41FA5}">
                      <a16:colId xmlns:a16="http://schemas.microsoft.com/office/drawing/2014/main" val="20006"/>
                    </a:ext>
                  </a:extLst>
                </a:gridCol>
              </a:tblGrid>
              <a:tr h="1265250">
                <a:tc>
                  <a:txBody>
                    <a:bodyPr/>
                    <a:lstStyle/>
                    <a:p>
                      <a:pPr marL="0" marR="0" lvl="0" indent="0" algn="ctr" rtl="0">
                        <a:spcBef>
                          <a:spcPts val="0"/>
                        </a:spcBef>
                        <a:spcAft>
                          <a:spcPts val="0"/>
                        </a:spcAft>
                        <a:buNone/>
                      </a:pPr>
                      <a:r>
                        <a:rPr lang="en-US" sz="2000" u="none" strike="noStrike" cap="none">
                          <a:latin typeface="Times New Roman"/>
                          <a:ea typeface="Times New Roman"/>
                          <a:cs typeface="Times New Roman"/>
                          <a:sym typeface="Times New Roman"/>
                        </a:rPr>
                        <a:t>SNO</a:t>
                      </a:r>
                      <a:endParaRPr sz="20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2000" u="none" strike="noStrike" cap="none">
                          <a:latin typeface="Times New Roman"/>
                          <a:ea typeface="Times New Roman"/>
                          <a:cs typeface="Times New Roman"/>
                          <a:sym typeface="Times New Roman"/>
                        </a:rPr>
                        <a:t>TITLE</a:t>
                      </a:r>
                      <a:endParaRPr sz="20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2000" u="none" strike="noStrike" cap="none">
                          <a:latin typeface="Times New Roman"/>
                          <a:ea typeface="Times New Roman"/>
                          <a:cs typeface="Times New Roman"/>
                          <a:sym typeface="Times New Roman"/>
                        </a:rPr>
                        <a:t>YEAR</a:t>
                      </a:r>
                      <a:endParaRPr sz="20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2000" u="none" strike="noStrike" cap="none" dirty="0">
                          <a:latin typeface="Times New Roman"/>
                          <a:ea typeface="Times New Roman"/>
                          <a:cs typeface="Times New Roman"/>
                          <a:sym typeface="Times New Roman"/>
                        </a:rPr>
                        <a:t>AUTHOR</a:t>
                      </a:r>
                      <a:endParaRPr sz="2000" u="none" strike="noStrike" cap="none" dirty="0">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2000" u="none" strike="noStrike" cap="none">
                          <a:latin typeface="Times New Roman"/>
                          <a:ea typeface="Times New Roman"/>
                          <a:cs typeface="Times New Roman"/>
                          <a:sym typeface="Times New Roman"/>
                        </a:rPr>
                        <a:t>TECNIQUES AND TOOLS USED</a:t>
                      </a:r>
                      <a:endParaRPr sz="20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2000" u="none" strike="noStrike" cap="none">
                          <a:latin typeface="Times New Roman"/>
                          <a:ea typeface="Times New Roman"/>
                          <a:cs typeface="Times New Roman"/>
                          <a:sym typeface="Times New Roman"/>
                        </a:rPr>
                        <a:t>MERITS</a:t>
                      </a:r>
                      <a:endParaRPr sz="20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2000" u="none" strike="noStrike" cap="none">
                          <a:latin typeface="Times New Roman"/>
                          <a:ea typeface="Times New Roman"/>
                          <a:cs typeface="Times New Roman"/>
                          <a:sym typeface="Times New Roman"/>
                        </a:rPr>
                        <a:t>DEMERITS</a:t>
                      </a:r>
                      <a:endParaRPr sz="20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0"/>
                  </a:ext>
                </a:extLst>
              </a:tr>
              <a:tr h="2329325">
                <a:tc>
                  <a:txBody>
                    <a:bodyPr/>
                    <a:lstStyle/>
                    <a:p>
                      <a:pPr marL="0" marR="0" lvl="0" indent="0" algn="l" rtl="0">
                        <a:spcBef>
                          <a:spcPts val="0"/>
                        </a:spcBef>
                        <a:spcAft>
                          <a:spcPts val="0"/>
                        </a:spcAft>
                        <a:buNone/>
                      </a:pPr>
                      <a:r>
                        <a:rPr lang="en-US" sz="2400" b="1" u="none" strike="noStrike" cap="none">
                          <a:latin typeface="Times New Roman"/>
                          <a:ea typeface="Times New Roman"/>
                          <a:cs typeface="Times New Roman"/>
                          <a:sym typeface="Times New Roman"/>
                        </a:rPr>
                        <a:t>1</a:t>
                      </a:r>
                      <a:endParaRPr sz="2400" b="1">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800">
                          <a:latin typeface="Times New Roman"/>
                          <a:ea typeface="Times New Roman"/>
                          <a:cs typeface="Times New Roman"/>
                          <a:sym typeface="Times New Roman"/>
                        </a:rPr>
                        <a:t>A Multimodal In-Context Tuning Approach for E-Commerce Product Description Generation</a:t>
                      </a:r>
                      <a:endParaRPr sz="1800">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1800">
                          <a:latin typeface="Times New Roman"/>
                          <a:ea typeface="Times New Roman"/>
                          <a:cs typeface="Times New Roman"/>
                          <a:sym typeface="Times New Roman"/>
                        </a:rPr>
                        <a:t>2024</a:t>
                      </a:r>
                      <a:endParaRPr sz="18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800">
                          <a:latin typeface="Times New Roman"/>
                          <a:ea typeface="Times New Roman"/>
                          <a:cs typeface="Times New Roman"/>
                          <a:sym typeface="Times New Roman"/>
                        </a:rPr>
                        <a:t>Yunxin Li, Baotian Hu, Wenhan Luo, Lin Ma, Yuxin Ding, Min Zhang</a:t>
                      </a:r>
                      <a:endParaRPr sz="18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800">
                          <a:latin typeface="Times New Roman"/>
                          <a:ea typeface="Times New Roman"/>
                          <a:cs typeface="Times New Roman"/>
                          <a:sym typeface="Times New Roman"/>
                        </a:rPr>
                        <a:t>ModICT, In-context Learning, Large Language Models (LLMs)</a:t>
                      </a:r>
                      <a:endParaRPr sz="1800">
                        <a:latin typeface="Times New Roman"/>
                        <a:ea typeface="Times New Roman"/>
                        <a:cs typeface="Times New Roman"/>
                        <a:sym typeface="Times New Roman"/>
                      </a:endParaRPr>
                    </a:p>
                  </a:txBody>
                  <a:tcPr marL="91450" marR="91450" marT="45725" marB="45725"/>
                </a:tc>
                <a:tc>
                  <a:txBody>
                    <a:bodyPr/>
                    <a:lstStyle/>
                    <a:p>
                      <a:pPr marL="285750" marR="0" lvl="0" indent="-285750" algn="l" rtl="0">
                        <a:spcBef>
                          <a:spcPts val="0"/>
                        </a:spcBef>
                        <a:spcAft>
                          <a:spcPts val="0"/>
                        </a:spcAft>
                        <a:buClr>
                          <a:schemeClr val="dk1"/>
                        </a:buClr>
                        <a:buSzPts val="1800"/>
                        <a:buFont typeface="Arial"/>
                        <a:buChar char="•"/>
                      </a:pPr>
                      <a:r>
                        <a:rPr lang="en-US" sz="1800">
                          <a:latin typeface="Times New Roman"/>
                          <a:ea typeface="Times New Roman"/>
                          <a:cs typeface="Times New Roman"/>
                          <a:sym typeface="Times New Roman"/>
                        </a:rPr>
                        <a:t>Better description accuracy</a:t>
                      </a:r>
                      <a:endParaRPr/>
                    </a:p>
                    <a:p>
                      <a:pPr marL="285750" marR="0" lvl="0" indent="-285750" algn="l" rtl="0">
                        <a:spcBef>
                          <a:spcPts val="0"/>
                        </a:spcBef>
                        <a:spcAft>
                          <a:spcPts val="0"/>
                        </a:spcAft>
                        <a:buClr>
                          <a:schemeClr val="dk1"/>
                        </a:buClr>
                        <a:buSzPts val="1800"/>
                        <a:buFont typeface="Arial"/>
                        <a:buChar char="•"/>
                      </a:pPr>
                      <a:r>
                        <a:rPr lang="en-US" sz="1800">
                          <a:latin typeface="Times New Roman"/>
                          <a:ea typeface="Times New Roman"/>
                          <a:cs typeface="Times New Roman"/>
                          <a:sym typeface="Times New Roman"/>
                        </a:rPr>
                        <a:t>Handles multiple product categories</a:t>
                      </a:r>
                      <a:endParaRPr/>
                    </a:p>
                  </a:txBody>
                  <a:tcPr marL="91450" marR="91450" marT="45725" marB="45725"/>
                </a:tc>
                <a:tc>
                  <a:txBody>
                    <a:bodyPr/>
                    <a:lstStyle/>
                    <a:p>
                      <a:pPr marL="285750" marR="0" lvl="0" indent="-285750" algn="l" rtl="0">
                        <a:spcBef>
                          <a:spcPts val="0"/>
                        </a:spcBef>
                        <a:spcAft>
                          <a:spcPts val="0"/>
                        </a:spcAft>
                        <a:buClr>
                          <a:schemeClr val="dk1"/>
                        </a:buClr>
                        <a:buSzPts val="1800"/>
                        <a:buFont typeface="Arial"/>
                        <a:buChar char="•"/>
                      </a:pPr>
                      <a:r>
                        <a:rPr lang="en-US" sz="1800">
                          <a:latin typeface="Times New Roman"/>
                          <a:ea typeface="Times New Roman"/>
                          <a:cs typeface="Times New Roman"/>
                          <a:sym typeface="Times New Roman"/>
                        </a:rPr>
                        <a:t>Needs reference product samples</a:t>
                      </a:r>
                      <a:endParaRPr/>
                    </a:p>
                    <a:p>
                      <a:pPr marL="285750" marR="0" lvl="0" indent="-285750" algn="l" rtl="0">
                        <a:spcBef>
                          <a:spcPts val="0"/>
                        </a:spcBef>
                        <a:spcAft>
                          <a:spcPts val="0"/>
                        </a:spcAft>
                        <a:buClr>
                          <a:schemeClr val="dk1"/>
                        </a:buClr>
                        <a:buSzPts val="1800"/>
                        <a:buFont typeface="Arial"/>
                        <a:buChar char="•"/>
                      </a:pPr>
                      <a:r>
                        <a:rPr lang="en-US" sz="1800">
                          <a:latin typeface="Times New Roman"/>
                          <a:ea typeface="Times New Roman"/>
                          <a:cs typeface="Times New Roman"/>
                          <a:sym typeface="Times New Roman"/>
                        </a:rPr>
                        <a:t>High computational cost</a:t>
                      </a:r>
                      <a:endParaRPr/>
                    </a:p>
                  </a:txBody>
                  <a:tcPr marL="91450" marR="91450" marT="45725" marB="45725"/>
                </a:tc>
                <a:extLst>
                  <a:ext uri="{0D108BD9-81ED-4DB2-BD59-A6C34878D82A}">
                    <a16:rowId xmlns:a16="http://schemas.microsoft.com/office/drawing/2014/main" val="10001"/>
                  </a:ext>
                </a:extLst>
              </a:tr>
              <a:tr h="2049800">
                <a:tc>
                  <a:txBody>
                    <a:bodyPr/>
                    <a:lstStyle/>
                    <a:p>
                      <a:pPr marL="0" marR="0" lvl="0" indent="0" algn="l" rtl="0">
                        <a:spcBef>
                          <a:spcPts val="0"/>
                        </a:spcBef>
                        <a:spcAft>
                          <a:spcPts val="0"/>
                        </a:spcAft>
                        <a:buNone/>
                      </a:pPr>
                      <a:r>
                        <a:rPr lang="en-US" sz="2400" b="1">
                          <a:latin typeface="Times New Roman"/>
                          <a:ea typeface="Times New Roman"/>
                          <a:cs typeface="Times New Roman"/>
                          <a:sym typeface="Times New Roman"/>
                        </a:rPr>
                        <a:t>2</a:t>
                      </a:r>
                      <a:endParaRPr sz="2400" b="1">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800">
                          <a:latin typeface="Times New Roman"/>
                          <a:ea typeface="Times New Roman"/>
                          <a:cs typeface="Times New Roman"/>
                          <a:sym typeface="Times New Roman"/>
                        </a:rPr>
                        <a:t>Catalog Phrase Grounding (CPG): Grounding of Product Textual Attributes in Product Images for E-commerce Vision-Language Applications</a:t>
                      </a:r>
                      <a:endParaRPr sz="1800">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1800" dirty="0">
                          <a:latin typeface="Times New Roman"/>
                          <a:ea typeface="Times New Roman"/>
                          <a:cs typeface="Times New Roman"/>
                          <a:sym typeface="Times New Roman"/>
                        </a:rPr>
                        <a:t>2024</a:t>
                      </a:r>
                      <a:endParaRPr sz="1800" dirty="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800">
                          <a:latin typeface="Times New Roman"/>
                          <a:ea typeface="Times New Roman"/>
                          <a:cs typeface="Times New Roman"/>
                          <a:sym typeface="Times New Roman"/>
                        </a:rPr>
                        <a:t>Wenyi Wu, Karim Bouyarmane, Ismail Tutar</a:t>
                      </a:r>
                      <a:endParaRPr sz="18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800">
                          <a:latin typeface="Times New Roman"/>
                          <a:ea typeface="Times New Roman"/>
                          <a:cs typeface="Times New Roman"/>
                          <a:sym typeface="Times New Roman"/>
                        </a:rPr>
                        <a:t>Multimodal Transformer, MDETR, Self-Supervised Learning</a:t>
                      </a:r>
                      <a:endParaRPr sz="1800">
                        <a:latin typeface="Times New Roman"/>
                        <a:ea typeface="Times New Roman"/>
                        <a:cs typeface="Times New Roman"/>
                        <a:sym typeface="Times New Roman"/>
                      </a:endParaRPr>
                    </a:p>
                  </a:txBody>
                  <a:tcPr marL="91450" marR="91450" marT="45725" marB="45725"/>
                </a:tc>
                <a:tc>
                  <a:txBody>
                    <a:bodyPr/>
                    <a:lstStyle/>
                    <a:p>
                      <a:pPr marL="285750" marR="0" lvl="0" indent="-285750" algn="l" rtl="0">
                        <a:spcBef>
                          <a:spcPts val="0"/>
                        </a:spcBef>
                        <a:spcAft>
                          <a:spcPts val="0"/>
                        </a:spcAft>
                        <a:buClr>
                          <a:schemeClr val="dk1"/>
                        </a:buClr>
                        <a:buSzPts val="1800"/>
                        <a:buFont typeface="Arial"/>
                        <a:buChar char="•"/>
                      </a:pPr>
                      <a:r>
                        <a:rPr lang="en-US" sz="1800">
                          <a:latin typeface="Times New Roman"/>
                          <a:ea typeface="Times New Roman"/>
                          <a:cs typeface="Times New Roman"/>
                          <a:sym typeface="Times New Roman"/>
                        </a:rPr>
                        <a:t>Precise attribute localization</a:t>
                      </a:r>
                      <a:endParaRPr/>
                    </a:p>
                    <a:p>
                      <a:pPr marL="285750" marR="0" lvl="0" indent="-285750" algn="l" rtl="0">
                        <a:spcBef>
                          <a:spcPts val="0"/>
                        </a:spcBef>
                        <a:spcAft>
                          <a:spcPts val="0"/>
                        </a:spcAft>
                        <a:buClr>
                          <a:schemeClr val="dk1"/>
                        </a:buClr>
                        <a:buSzPts val="1800"/>
                        <a:buFont typeface="Arial"/>
                        <a:buChar char="•"/>
                      </a:pPr>
                      <a:r>
                        <a:rPr lang="en-US" sz="1800">
                          <a:latin typeface="Times New Roman"/>
                          <a:ea typeface="Times New Roman"/>
                          <a:cs typeface="Times New Roman"/>
                          <a:sym typeface="Times New Roman"/>
                        </a:rPr>
                        <a:t>Boosts attribute-based search</a:t>
                      </a:r>
                      <a:endParaRPr/>
                    </a:p>
                  </a:txBody>
                  <a:tcPr marL="91450" marR="91450" marT="45725" marB="45725"/>
                </a:tc>
                <a:tc>
                  <a:txBody>
                    <a:bodyPr/>
                    <a:lstStyle/>
                    <a:p>
                      <a:pPr marL="285750" marR="0" lvl="0" indent="-285750" algn="l" rtl="0">
                        <a:spcBef>
                          <a:spcPts val="0"/>
                        </a:spcBef>
                        <a:spcAft>
                          <a:spcPts val="0"/>
                        </a:spcAft>
                        <a:buClr>
                          <a:schemeClr val="dk1"/>
                        </a:buClr>
                        <a:buSzPts val="1800"/>
                        <a:buFont typeface="Arial"/>
                        <a:buChar char="•"/>
                      </a:pPr>
                      <a:r>
                        <a:rPr lang="en-US" sz="1800" dirty="0">
                          <a:latin typeface="Times New Roman"/>
                          <a:ea typeface="Times New Roman"/>
                          <a:cs typeface="Times New Roman"/>
                          <a:sym typeface="Times New Roman"/>
                        </a:rPr>
                        <a:t>Requires annotated datasets</a:t>
                      </a:r>
                      <a:endParaRPr dirty="0"/>
                    </a:p>
                    <a:p>
                      <a:pPr marL="285750" marR="0" lvl="0" indent="-285750" algn="l" rtl="0">
                        <a:spcBef>
                          <a:spcPts val="0"/>
                        </a:spcBef>
                        <a:spcAft>
                          <a:spcPts val="0"/>
                        </a:spcAft>
                        <a:buClr>
                          <a:schemeClr val="dk1"/>
                        </a:buClr>
                        <a:buSzPts val="1800"/>
                        <a:buFont typeface="Arial"/>
                        <a:buChar char="•"/>
                      </a:pPr>
                      <a:r>
                        <a:rPr lang="en-US" sz="1800" dirty="0">
                          <a:latin typeface="Times New Roman"/>
                          <a:ea typeface="Times New Roman"/>
                          <a:cs typeface="Times New Roman"/>
                          <a:sym typeface="Times New Roman"/>
                        </a:rPr>
                        <a:t>May struggle with poor image quality</a:t>
                      </a:r>
                      <a:endParaRPr dirty="0"/>
                    </a:p>
                  </a:txBody>
                  <a:tcPr marL="91450" marR="91450" marT="45725" marB="45725"/>
                </a:tc>
                <a:extLst>
                  <a:ext uri="{0D108BD9-81ED-4DB2-BD59-A6C34878D82A}">
                    <a16:rowId xmlns:a16="http://schemas.microsoft.com/office/drawing/2014/main" val="10002"/>
                  </a:ext>
                </a:extLst>
              </a:tr>
            </a:tbl>
          </a:graphicData>
        </a:graphic>
      </p:graphicFrame>
      <p:sp>
        <p:nvSpPr>
          <p:cNvPr id="126" name="Google Shape;126;p6"/>
          <p:cNvSpPr txBox="1"/>
          <p:nvPr/>
        </p:nvSpPr>
        <p:spPr>
          <a:xfrm>
            <a:off x="2936240" y="32565"/>
            <a:ext cx="6319520"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chemeClr val="dk1"/>
                </a:solidFill>
                <a:latin typeface="Times New Roman"/>
                <a:ea typeface="Times New Roman"/>
                <a:cs typeface="Times New Roman"/>
                <a:sym typeface="Times New Roman"/>
              </a:rPr>
              <a:t>LITERATURE SURVEY</a:t>
            </a:r>
            <a:endParaRPr sz="3200" b="1" i="0" u="none" strike="noStrike" cap="none">
              <a:solidFill>
                <a:schemeClr val="dk1"/>
              </a:solidFill>
              <a:latin typeface="Times New Roman"/>
              <a:ea typeface="Times New Roman"/>
              <a:cs typeface="Times New Roman"/>
              <a:sym typeface="Times New Roman"/>
            </a:endParaRPr>
          </a:p>
        </p:txBody>
      </p:sp>
      <p:sp>
        <p:nvSpPr>
          <p:cNvPr id="2" name="Slide Number Placeholder 1">
            <a:extLst>
              <a:ext uri="{FF2B5EF4-FFF2-40B4-BE49-F238E27FC236}">
                <a16:creationId xmlns:a16="http://schemas.microsoft.com/office/drawing/2014/main" id="{4ABFDD4C-40ED-C9B2-401E-E747BDF3626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graphicFrame>
        <p:nvGraphicFramePr>
          <p:cNvPr id="131" name="Google Shape;131;p7"/>
          <p:cNvGraphicFramePr/>
          <p:nvPr>
            <p:extLst>
              <p:ext uri="{D42A27DB-BD31-4B8C-83A1-F6EECF244321}">
                <p14:modId xmlns:p14="http://schemas.microsoft.com/office/powerpoint/2010/main" val="2563878517"/>
              </p:ext>
            </p:extLst>
          </p:nvPr>
        </p:nvGraphicFramePr>
        <p:xfrm>
          <a:off x="2" y="370761"/>
          <a:ext cx="12192000" cy="6116495"/>
        </p:xfrm>
        <a:graphic>
          <a:graphicData uri="http://schemas.openxmlformats.org/drawingml/2006/table">
            <a:tbl>
              <a:tblPr bandRow="1">
                <a:noFill/>
                <a:tableStyleId>{06FB351B-C12F-400F-B002-132736EEBA6F}</a:tableStyleId>
              </a:tblPr>
              <a:tblGrid>
                <a:gridCol w="731525">
                  <a:extLst>
                    <a:ext uri="{9D8B030D-6E8A-4147-A177-3AD203B41FA5}">
                      <a16:colId xmlns:a16="http://schemas.microsoft.com/office/drawing/2014/main" val="20000"/>
                    </a:ext>
                  </a:extLst>
                </a:gridCol>
                <a:gridCol w="2177925">
                  <a:extLst>
                    <a:ext uri="{9D8B030D-6E8A-4147-A177-3AD203B41FA5}">
                      <a16:colId xmlns:a16="http://schemas.microsoft.com/office/drawing/2014/main" val="20001"/>
                    </a:ext>
                  </a:extLst>
                </a:gridCol>
                <a:gridCol w="1047400">
                  <a:extLst>
                    <a:ext uri="{9D8B030D-6E8A-4147-A177-3AD203B41FA5}">
                      <a16:colId xmlns:a16="http://schemas.microsoft.com/office/drawing/2014/main" val="20002"/>
                    </a:ext>
                  </a:extLst>
                </a:gridCol>
                <a:gridCol w="1911925">
                  <a:extLst>
                    <a:ext uri="{9D8B030D-6E8A-4147-A177-3AD203B41FA5}">
                      <a16:colId xmlns:a16="http://schemas.microsoft.com/office/drawing/2014/main" val="20003"/>
                    </a:ext>
                  </a:extLst>
                </a:gridCol>
                <a:gridCol w="2377450">
                  <a:extLst>
                    <a:ext uri="{9D8B030D-6E8A-4147-A177-3AD203B41FA5}">
                      <a16:colId xmlns:a16="http://schemas.microsoft.com/office/drawing/2014/main" val="20004"/>
                    </a:ext>
                  </a:extLst>
                </a:gridCol>
                <a:gridCol w="1928550">
                  <a:extLst>
                    <a:ext uri="{9D8B030D-6E8A-4147-A177-3AD203B41FA5}">
                      <a16:colId xmlns:a16="http://schemas.microsoft.com/office/drawing/2014/main" val="20005"/>
                    </a:ext>
                  </a:extLst>
                </a:gridCol>
                <a:gridCol w="2017225">
                  <a:extLst>
                    <a:ext uri="{9D8B030D-6E8A-4147-A177-3AD203B41FA5}">
                      <a16:colId xmlns:a16="http://schemas.microsoft.com/office/drawing/2014/main" val="20006"/>
                    </a:ext>
                  </a:extLst>
                </a:gridCol>
              </a:tblGrid>
              <a:tr h="1630550">
                <a:tc>
                  <a:txBody>
                    <a:bodyPr/>
                    <a:lstStyle/>
                    <a:p>
                      <a:pPr marL="0" marR="0" lvl="0" indent="0" algn="ctr" rtl="0">
                        <a:lnSpc>
                          <a:spcPct val="100000"/>
                        </a:lnSpc>
                        <a:spcBef>
                          <a:spcPts val="0"/>
                        </a:spcBef>
                        <a:spcAft>
                          <a:spcPts val="0"/>
                        </a:spcAft>
                        <a:buClr>
                          <a:schemeClr val="dk1"/>
                        </a:buClr>
                        <a:buSzPts val="2000"/>
                        <a:buFont typeface="Times New Roman"/>
                        <a:buNone/>
                      </a:pPr>
                      <a:r>
                        <a:rPr lang="en-US" sz="2000" b="1">
                          <a:latin typeface="Times New Roman"/>
                          <a:ea typeface="Times New Roman"/>
                          <a:cs typeface="Times New Roman"/>
                          <a:sym typeface="Times New Roman"/>
                        </a:rPr>
                        <a:t>3</a:t>
                      </a:r>
                      <a:endParaRPr sz="2000" b="1">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800">
                          <a:latin typeface="Times New Roman"/>
                          <a:ea typeface="Times New Roman"/>
                          <a:cs typeface="Times New Roman"/>
                          <a:sym typeface="Times New Roman"/>
                        </a:rPr>
                        <a:t>Cross-Domain Product Representation Learning for Rich-Content E-Commerce</a:t>
                      </a:r>
                      <a:endParaRPr sz="1800">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1800">
                          <a:latin typeface="Times New Roman"/>
                          <a:ea typeface="Times New Roman"/>
                          <a:cs typeface="Times New Roman"/>
                          <a:sym typeface="Times New Roman"/>
                        </a:rPr>
                        <a:t>2023</a:t>
                      </a:r>
                      <a:endParaRPr/>
                    </a:p>
                  </a:txBody>
                  <a:tcPr marL="91450" marR="91450" marT="45725" marB="45725"/>
                </a:tc>
                <a:tc>
                  <a:txBody>
                    <a:bodyPr/>
                    <a:lstStyle/>
                    <a:p>
                      <a:pPr marL="0" marR="0" lvl="0" indent="0" algn="l" rtl="0">
                        <a:spcBef>
                          <a:spcPts val="0"/>
                        </a:spcBef>
                        <a:spcAft>
                          <a:spcPts val="0"/>
                        </a:spcAft>
                        <a:buNone/>
                      </a:pPr>
                      <a:r>
                        <a:rPr lang="en-US" sz="1800">
                          <a:latin typeface="Times New Roman"/>
                          <a:ea typeface="Times New Roman"/>
                          <a:cs typeface="Times New Roman"/>
                          <a:sym typeface="Times New Roman"/>
                        </a:rPr>
                        <a:t>Xuehan Bai, Yan Li, Yanhua Cheng, Wenjie Yang, Quan Chen, Han Li</a:t>
                      </a:r>
                      <a:endParaRPr sz="18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800">
                          <a:latin typeface="Times New Roman"/>
                          <a:ea typeface="Times New Roman"/>
                          <a:cs typeface="Times New Roman"/>
                          <a:sym typeface="Times New Roman"/>
                        </a:rPr>
                        <a:t>COPE Framework, Multimodal Learning, ROPE Dataset</a:t>
                      </a:r>
                      <a:endParaRPr sz="1800">
                        <a:latin typeface="Times New Roman"/>
                        <a:ea typeface="Times New Roman"/>
                        <a:cs typeface="Times New Roman"/>
                        <a:sym typeface="Times New Roman"/>
                      </a:endParaRPr>
                    </a:p>
                  </a:txBody>
                  <a:tcPr marL="91450" marR="91450" marT="45725" marB="45725"/>
                </a:tc>
                <a:tc>
                  <a:txBody>
                    <a:bodyPr/>
                    <a:lstStyle/>
                    <a:p>
                      <a:pPr marL="342900" marR="0" lvl="0" indent="-342900" algn="l" rtl="0">
                        <a:spcBef>
                          <a:spcPts val="0"/>
                        </a:spcBef>
                        <a:spcAft>
                          <a:spcPts val="0"/>
                        </a:spcAft>
                        <a:buClr>
                          <a:schemeClr val="dk1"/>
                        </a:buClr>
                        <a:buSzPts val="1800"/>
                        <a:buFont typeface="Arial"/>
                        <a:buChar char="•"/>
                      </a:pPr>
                      <a:r>
                        <a:rPr lang="en-US" sz="1800">
                          <a:latin typeface="Times New Roman"/>
                          <a:ea typeface="Times New Roman"/>
                          <a:cs typeface="Times New Roman"/>
                          <a:sym typeface="Times New Roman"/>
                        </a:rPr>
                        <a:t>Multi-source compatibility</a:t>
                      </a:r>
                      <a:endParaRPr/>
                    </a:p>
                    <a:p>
                      <a:pPr marL="342900" marR="0" lvl="0" indent="-342900" algn="l" rtl="0">
                        <a:spcBef>
                          <a:spcPts val="0"/>
                        </a:spcBef>
                        <a:spcAft>
                          <a:spcPts val="0"/>
                        </a:spcAft>
                        <a:buClr>
                          <a:schemeClr val="dk1"/>
                        </a:buClr>
                        <a:buSzPts val="1800"/>
                        <a:buFont typeface="Arial"/>
                        <a:buChar char="•"/>
                      </a:pPr>
                      <a:r>
                        <a:rPr lang="en-US" sz="1800">
                          <a:latin typeface="Times New Roman"/>
                          <a:ea typeface="Times New Roman"/>
                          <a:cs typeface="Times New Roman"/>
                          <a:sym typeface="Times New Roman"/>
                        </a:rPr>
                        <a:t>Improves product recommendation</a:t>
                      </a:r>
                      <a:endParaRPr/>
                    </a:p>
                  </a:txBody>
                  <a:tcPr marL="91450" marR="91450" marT="45725" marB="45725"/>
                </a:tc>
                <a:tc>
                  <a:txBody>
                    <a:bodyPr/>
                    <a:lstStyle/>
                    <a:p>
                      <a:pPr marL="342900" marR="0" lvl="0" indent="-342900" algn="l" rtl="0">
                        <a:spcBef>
                          <a:spcPts val="0"/>
                        </a:spcBef>
                        <a:spcAft>
                          <a:spcPts val="0"/>
                        </a:spcAft>
                        <a:buClr>
                          <a:schemeClr val="dk1"/>
                        </a:buClr>
                        <a:buSzPts val="1800"/>
                        <a:buFont typeface="Arial"/>
                        <a:buChar char="•"/>
                      </a:pPr>
                      <a:r>
                        <a:rPr lang="en-US" sz="1800">
                          <a:latin typeface="Times New Roman"/>
                          <a:ea typeface="Times New Roman"/>
                          <a:cs typeface="Times New Roman"/>
                          <a:sym typeface="Times New Roman"/>
                        </a:rPr>
                        <a:t>Difficult data synchronization</a:t>
                      </a:r>
                      <a:endParaRPr/>
                    </a:p>
                    <a:p>
                      <a:pPr marL="342900" marR="0" lvl="0" indent="-342900" algn="l" rtl="0">
                        <a:spcBef>
                          <a:spcPts val="0"/>
                        </a:spcBef>
                        <a:spcAft>
                          <a:spcPts val="0"/>
                        </a:spcAft>
                        <a:buClr>
                          <a:schemeClr val="dk1"/>
                        </a:buClr>
                        <a:buSzPts val="1800"/>
                        <a:buFont typeface="Arial"/>
                        <a:buChar char="•"/>
                      </a:pPr>
                      <a:r>
                        <a:rPr lang="en-US" sz="1800">
                          <a:latin typeface="Times New Roman"/>
                          <a:ea typeface="Times New Roman"/>
                          <a:cs typeface="Times New Roman"/>
                          <a:sym typeface="Times New Roman"/>
                        </a:rPr>
                        <a:t>Requires extensive cross-media data</a:t>
                      </a:r>
                      <a:endParaRPr/>
                    </a:p>
                  </a:txBody>
                  <a:tcPr marL="91450" marR="91450" marT="45725" marB="45725"/>
                </a:tc>
                <a:extLst>
                  <a:ext uri="{0D108BD9-81ED-4DB2-BD59-A6C34878D82A}">
                    <a16:rowId xmlns:a16="http://schemas.microsoft.com/office/drawing/2014/main" val="10000"/>
                  </a:ext>
                </a:extLst>
              </a:tr>
              <a:tr h="2329325">
                <a:tc>
                  <a:txBody>
                    <a:bodyPr/>
                    <a:lstStyle/>
                    <a:p>
                      <a:pPr marL="0" marR="0" lvl="0" indent="0" algn="ctr" rtl="0">
                        <a:spcBef>
                          <a:spcPts val="0"/>
                        </a:spcBef>
                        <a:spcAft>
                          <a:spcPts val="0"/>
                        </a:spcAft>
                        <a:buNone/>
                      </a:pPr>
                      <a:r>
                        <a:rPr lang="en-US" sz="2000" b="1">
                          <a:latin typeface="Times New Roman"/>
                          <a:ea typeface="Times New Roman"/>
                          <a:cs typeface="Times New Roman"/>
                          <a:sym typeface="Times New Roman"/>
                        </a:rPr>
                        <a:t>4</a:t>
                      </a:r>
                      <a:endParaRPr sz="2000" b="1">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800">
                          <a:latin typeface="Times New Roman"/>
                          <a:ea typeface="Times New Roman"/>
                          <a:cs typeface="Times New Roman"/>
                          <a:sym typeface="Times New Roman"/>
                        </a:rPr>
                        <a:t>Optimizing and Assessing the Quality of E-Commerce Product Images Using Deep Learning Techniques</a:t>
                      </a:r>
                      <a:endParaRPr sz="1800">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1800" dirty="0">
                          <a:latin typeface="Times New Roman"/>
                          <a:ea typeface="Times New Roman"/>
                          <a:cs typeface="Times New Roman"/>
                          <a:sym typeface="Times New Roman"/>
                        </a:rPr>
                        <a:t>2023</a:t>
                      </a:r>
                      <a:endParaRPr sz="1800" dirty="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800">
                          <a:latin typeface="Times New Roman"/>
                          <a:ea typeface="Times New Roman"/>
                          <a:cs typeface="Times New Roman"/>
                          <a:sym typeface="Times New Roman"/>
                        </a:rPr>
                        <a:t>Ruixue Zhang</a:t>
                      </a:r>
                      <a:endParaRPr sz="18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800">
                          <a:latin typeface="Times New Roman"/>
                          <a:ea typeface="Times New Roman"/>
                          <a:cs typeface="Times New Roman"/>
                          <a:sym typeface="Times New Roman"/>
                        </a:rPr>
                        <a:t>CNNs, Laplacian Filter, Wavelet Transform</a:t>
                      </a:r>
                      <a:endParaRPr sz="1800">
                        <a:latin typeface="Times New Roman"/>
                        <a:ea typeface="Times New Roman"/>
                        <a:cs typeface="Times New Roman"/>
                        <a:sym typeface="Times New Roman"/>
                      </a:endParaRPr>
                    </a:p>
                  </a:txBody>
                  <a:tcPr marL="91450" marR="91450" marT="45725" marB="45725"/>
                </a:tc>
                <a:tc>
                  <a:txBody>
                    <a:bodyPr/>
                    <a:lstStyle/>
                    <a:p>
                      <a:pPr marL="285750" marR="0" lvl="0" indent="-285750" algn="l" rtl="0">
                        <a:spcBef>
                          <a:spcPts val="0"/>
                        </a:spcBef>
                        <a:spcAft>
                          <a:spcPts val="0"/>
                        </a:spcAft>
                        <a:buClr>
                          <a:schemeClr val="dk1"/>
                        </a:buClr>
                        <a:buSzPts val="1800"/>
                        <a:buFont typeface="Arial"/>
                        <a:buChar char="•"/>
                      </a:pPr>
                      <a:r>
                        <a:rPr lang="en-US" sz="1800">
                          <a:latin typeface="Times New Roman"/>
                          <a:ea typeface="Times New Roman"/>
                          <a:cs typeface="Times New Roman"/>
                          <a:sym typeface="Times New Roman"/>
                        </a:rPr>
                        <a:t>Clearer product visuals</a:t>
                      </a:r>
                      <a:endParaRPr/>
                    </a:p>
                    <a:p>
                      <a:pPr marL="285750" marR="0" lvl="0" indent="-285750" algn="l" rtl="0">
                        <a:spcBef>
                          <a:spcPts val="0"/>
                        </a:spcBef>
                        <a:spcAft>
                          <a:spcPts val="0"/>
                        </a:spcAft>
                        <a:buClr>
                          <a:schemeClr val="dk1"/>
                        </a:buClr>
                        <a:buSzPts val="1800"/>
                        <a:buFont typeface="Arial"/>
                        <a:buChar char="•"/>
                      </a:pPr>
                      <a:r>
                        <a:rPr lang="en-US" sz="1800">
                          <a:latin typeface="Times New Roman"/>
                          <a:ea typeface="Times New Roman"/>
                          <a:cs typeface="Times New Roman"/>
                          <a:sym typeface="Times New Roman"/>
                        </a:rPr>
                        <a:t>Better buyer engagement</a:t>
                      </a:r>
                      <a:endParaRPr/>
                    </a:p>
                  </a:txBody>
                  <a:tcPr marL="91450" marR="91450" marT="45725" marB="45725"/>
                </a:tc>
                <a:tc>
                  <a:txBody>
                    <a:bodyPr/>
                    <a:lstStyle/>
                    <a:p>
                      <a:pPr marL="285750" marR="0" lvl="0" indent="-285750" algn="l" rtl="0">
                        <a:spcBef>
                          <a:spcPts val="0"/>
                        </a:spcBef>
                        <a:spcAft>
                          <a:spcPts val="0"/>
                        </a:spcAft>
                        <a:buClr>
                          <a:schemeClr val="dk1"/>
                        </a:buClr>
                        <a:buSzPts val="1800"/>
                        <a:buFont typeface="Arial"/>
                        <a:buChar char="•"/>
                      </a:pPr>
                      <a:r>
                        <a:rPr lang="en-US" sz="1800">
                          <a:latin typeface="Times New Roman"/>
                          <a:ea typeface="Times New Roman"/>
                          <a:cs typeface="Times New Roman"/>
                          <a:sym typeface="Times New Roman"/>
                        </a:rPr>
                        <a:t>Slow for large-scale datasets</a:t>
                      </a:r>
                      <a:endParaRPr/>
                    </a:p>
                    <a:p>
                      <a:pPr marL="285750" marR="0" lvl="0" indent="-285750" algn="l" rtl="0">
                        <a:spcBef>
                          <a:spcPts val="0"/>
                        </a:spcBef>
                        <a:spcAft>
                          <a:spcPts val="0"/>
                        </a:spcAft>
                        <a:buClr>
                          <a:schemeClr val="dk1"/>
                        </a:buClr>
                        <a:buSzPts val="1800"/>
                        <a:buFont typeface="Arial"/>
                        <a:buChar char="•"/>
                      </a:pPr>
                      <a:r>
                        <a:rPr lang="en-US" sz="1800">
                          <a:latin typeface="Times New Roman"/>
                          <a:ea typeface="Times New Roman"/>
                          <a:cs typeface="Times New Roman"/>
                          <a:sym typeface="Times New Roman"/>
                        </a:rPr>
                        <a:t>May depend on image input type</a:t>
                      </a:r>
                      <a:endParaRPr/>
                    </a:p>
                  </a:txBody>
                  <a:tcPr marL="91450" marR="91450" marT="45725" marB="45725"/>
                </a:tc>
                <a:extLst>
                  <a:ext uri="{0D108BD9-81ED-4DB2-BD59-A6C34878D82A}">
                    <a16:rowId xmlns:a16="http://schemas.microsoft.com/office/drawing/2014/main" val="10001"/>
                  </a:ext>
                </a:extLst>
              </a:tr>
              <a:tr h="2049800">
                <a:tc>
                  <a:txBody>
                    <a:bodyPr/>
                    <a:lstStyle/>
                    <a:p>
                      <a:pPr marL="0" marR="0" lvl="0" indent="0" algn="ctr" rtl="0">
                        <a:spcBef>
                          <a:spcPts val="0"/>
                        </a:spcBef>
                        <a:spcAft>
                          <a:spcPts val="0"/>
                        </a:spcAft>
                        <a:buNone/>
                      </a:pPr>
                      <a:r>
                        <a:rPr lang="en-US" sz="2000" b="1">
                          <a:latin typeface="Times New Roman"/>
                          <a:ea typeface="Times New Roman"/>
                          <a:cs typeface="Times New Roman"/>
                          <a:sym typeface="Times New Roman"/>
                        </a:rPr>
                        <a:t>5</a:t>
                      </a:r>
                      <a:endParaRPr sz="2000" b="1">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800">
                          <a:latin typeface="Times New Roman"/>
                          <a:ea typeface="Times New Roman"/>
                          <a:cs typeface="Times New Roman"/>
                          <a:sym typeface="Times New Roman"/>
                        </a:rPr>
                        <a:t>Improving Multimodal Classification of Social Media Posts by Leveraging Image-Text Auxiliary Tasks</a:t>
                      </a:r>
                      <a:endParaRPr sz="1800">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1800">
                          <a:latin typeface="Times New Roman"/>
                          <a:ea typeface="Times New Roman"/>
                          <a:cs typeface="Times New Roman"/>
                          <a:sym typeface="Times New Roman"/>
                        </a:rPr>
                        <a:t>2023</a:t>
                      </a:r>
                      <a:endParaRPr sz="18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800">
                          <a:latin typeface="Times New Roman"/>
                          <a:ea typeface="Times New Roman"/>
                          <a:cs typeface="Times New Roman"/>
                          <a:sym typeface="Times New Roman"/>
                        </a:rPr>
                        <a:t>Danae Sánchez Villegas, Daniel Preoţiuc-Pietro, Nikolaos Aletras</a:t>
                      </a:r>
                      <a:endParaRPr sz="18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800">
                          <a:latin typeface="Times New Roman"/>
                          <a:ea typeface="Times New Roman"/>
                          <a:cs typeface="Times New Roman"/>
                          <a:sym typeface="Times New Roman"/>
                        </a:rPr>
                        <a:t>ITC/ITM Losses, Multimodal BERT, Fine-Tuning</a:t>
                      </a:r>
                      <a:endParaRPr sz="1800">
                        <a:latin typeface="Times New Roman"/>
                        <a:ea typeface="Times New Roman"/>
                        <a:cs typeface="Times New Roman"/>
                        <a:sym typeface="Times New Roman"/>
                      </a:endParaRPr>
                    </a:p>
                  </a:txBody>
                  <a:tcPr marL="91450" marR="91450" marT="45725" marB="45725"/>
                </a:tc>
                <a:tc>
                  <a:txBody>
                    <a:bodyPr/>
                    <a:lstStyle/>
                    <a:p>
                      <a:pPr marL="285750" marR="0" lvl="0" indent="-285750" algn="l" rtl="0">
                        <a:spcBef>
                          <a:spcPts val="0"/>
                        </a:spcBef>
                        <a:spcAft>
                          <a:spcPts val="0"/>
                        </a:spcAft>
                        <a:buClr>
                          <a:schemeClr val="dk1"/>
                        </a:buClr>
                        <a:buSzPts val="1800"/>
                        <a:buFont typeface="Arial"/>
                        <a:buChar char="•"/>
                      </a:pPr>
                      <a:r>
                        <a:rPr lang="en-US" sz="1800">
                          <a:latin typeface="Times New Roman"/>
                          <a:ea typeface="Times New Roman"/>
                          <a:cs typeface="Times New Roman"/>
                          <a:sym typeface="Times New Roman"/>
                        </a:rPr>
                        <a:t>Stronger text-image alignment</a:t>
                      </a:r>
                      <a:endParaRPr/>
                    </a:p>
                    <a:p>
                      <a:pPr marL="285750" marR="0" lvl="0" indent="-285750" algn="l" rtl="0">
                        <a:spcBef>
                          <a:spcPts val="0"/>
                        </a:spcBef>
                        <a:spcAft>
                          <a:spcPts val="0"/>
                        </a:spcAft>
                        <a:buClr>
                          <a:schemeClr val="dk1"/>
                        </a:buClr>
                        <a:buSzPts val="1800"/>
                        <a:buFont typeface="Arial"/>
                        <a:buChar char="•"/>
                      </a:pPr>
                      <a:r>
                        <a:rPr lang="en-US" sz="1800">
                          <a:latin typeface="Times New Roman"/>
                          <a:ea typeface="Times New Roman"/>
                          <a:cs typeface="Times New Roman"/>
                          <a:sym typeface="Times New Roman"/>
                        </a:rPr>
                        <a:t>Boosts classification accuracy</a:t>
                      </a:r>
                      <a:endParaRPr/>
                    </a:p>
                    <a:p>
                      <a:pPr marL="0" marR="0" lvl="0" indent="0" algn="l" rtl="0">
                        <a:spcBef>
                          <a:spcPts val="0"/>
                        </a:spcBef>
                        <a:spcAft>
                          <a:spcPts val="0"/>
                        </a:spcAft>
                        <a:buNone/>
                      </a:pPr>
                      <a:endParaRPr sz="1800">
                        <a:latin typeface="Times New Roman"/>
                        <a:ea typeface="Times New Roman"/>
                        <a:cs typeface="Times New Roman"/>
                        <a:sym typeface="Times New Roman"/>
                      </a:endParaRPr>
                    </a:p>
                  </a:txBody>
                  <a:tcPr marL="91450" marR="91450" marT="45725" marB="45725"/>
                </a:tc>
                <a:tc>
                  <a:txBody>
                    <a:bodyPr/>
                    <a:lstStyle/>
                    <a:p>
                      <a:pPr marL="285750" marR="0" lvl="0" indent="-285750" algn="l" rtl="0">
                        <a:spcBef>
                          <a:spcPts val="0"/>
                        </a:spcBef>
                        <a:spcAft>
                          <a:spcPts val="0"/>
                        </a:spcAft>
                        <a:buClr>
                          <a:schemeClr val="dk1"/>
                        </a:buClr>
                        <a:buSzPts val="1800"/>
                        <a:buFont typeface="Arial"/>
                        <a:buChar char="•"/>
                      </a:pPr>
                      <a:r>
                        <a:rPr lang="en-US" sz="1800" dirty="0">
                          <a:latin typeface="Times New Roman"/>
                          <a:ea typeface="Times New Roman"/>
                          <a:cs typeface="Times New Roman"/>
                          <a:sym typeface="Times New Roman"/>
                        </a:rPr>
                        <a:t>Not ideal for non-social media tasks</a:t>
                      </a:r>
                      <a:endParaRPr dirty="0"/>
                    </a:p>
                    <a:p>
                      <a:pPr marL="285750" marR="0" lvl="0" indent="-285750" algn="l" rtl="0">
                        <a:spcBef>
                          <a:spcPts val="0"/>
                        </a:spcBef>
                        <a:spcAft>
                          <a:spcPts val="0"/>
                        </a:spcAft>
                        <a:buClr>
                          <a:schemeClr val="dk1"/>
                        </a:buClr>
                        <a:buSzPts val="1800"/>
                        <a:buFont typeface="Arial"/>
                        <a:buChar char="•"/>
                      </a:pPr>
                      <a:r>
                        <a:rPr lang="en-US" sz="1800" dirty="0">
                          <a:latin typeface="Times New Roman"/>
                          <a:ea typeface="Times New Roman"/>
                          <a:cs typeface="Times New Roman"/>
                          <a:sym typeface="Times New Roman"/>
                        </a:rPr>
                        <a:t>Sensitive to task design</a:t>
                      </a:r>
                      <a:endParaRPr dirty="0"/>
                    </a:p>
                  </a:txBody>
                  <a:tcPr marL="91450" marR="91450" marT="45725" marB="45725"/>
                </a:tc>
                <a:extLst>
                  <a:ext uri="{0D108BD9-81ED-4DB2-BD59-A6C34878D82A}">
                    <a16:rowId xmlns:a16="http://schemas.microsoft.com/office/drawing/2014/main" val="10002"/>
                  </a:ext>
                </a:extLst>
              </a:tr>
            </a:tbl>
          </a:graphicData>
        </a:graphic>
      </p:graphicFrame>
      <p:sp>
        <p:nvSpPr>
          <p:cNvPr id="2" name="Slide Number Placeholder 1">
            <a:extLst>
              <a:ext uri="{FF2B5EF4-FFF2-40B4-BE49-F238E27FC236}">
                <a16:creationId xmlns:a16="http://schemas.microsoft.com/office/drawing/2014/main" id="{AA952E8C-4BBF-0536-01D2-125FFAD8411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Times New Roman"/>
              <a:buNone/>
            </a:pPr>
            <a:r>
              <a:rPr lang="en-US" sz="3600" b="1">
                <a:latin typeface="Times New Roman"/>
                <a:ea typeface="Times New Roman"/>
                <a:cs typeface="Times New Roman"/>
                <a:sym typeface="Times New Roman"/>
              </a:rPr>
              <a:t>FLOW DIAGRAM</a:t>
            </a:r>
            <a:endParaRPr sz="3600" b="1">
              <a:latin typeface="Times New Roman"/>
              <a:ea typeface="Times New Roman"/>
              <a:cs typeface="Times New Roman"/>
              <a:sym typeface="Times New Roman"/>
            </a:endParaRPr>
          </a:p>
        </p:txBody>
      </p:sp>
      <p:pic>
        <p:nvPicPr>
          <p:cNvPr id="137" name="Google Shape;137;p8"/>
          <p:cNvPicPr preferRelativeResize="0"/>
          <p:nvPr/>
        </p:nvPicPr>
        <p:blipFill>
          <a:blip r:embed="rId3">
            <a:alphaModFix/>
          </a:blip>
          <a:stretch>
            <a:fillRect/>
          </a:stretch>
        </p:blipFill>
        <p:spPr>
          <a:xfrm>
            <a:off x="1602115" y="1690700"/>
            <a:ext cx="8987760" cy="4444675"/>
          </a:xfrm>
          <a:prstGeom prst="rect">
            <a:avLst/>
          </a:prstGeom>
          <a:noFill/>
          <a:ln w="25400" cap="flat" cmpd="sng">
            <a:solidFill>
              <a:srgbClr val="000000"/>
            </a:solidFill>
            <a:prstDash val="solid"/>
            <a:miter lim="8000"/>
            <a:headEnd type="none" w="sm" len="sm"/>
            <a:tailEnd type="none" w="sm" len="sm"/>
          </a:ln>
        </p:spPr>
      </p:pic>
      <p:sp>
        <p:nvSpPr>
          <p:cNvPr id="2" name="Slide Number Placeholder 1">
            <a:extLst>
              <a:ext uri="{FF2B5EF4-FFF2-40B4-BE49-F238E27FC236}">
                <a16:creationId xmlns:a16="http://schemas.microsoft.com/office/drawing/2014/main" id="{67BA2800-2C7E-C536-4BF0-C2ABF54E5C3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9"/>
          <p:cNvSpPr txBox="1"/>
          <p:nvPr/>
        </p:nvSpPr>
        <p:spPr>
          <a:xfrm>
            <a:off x="1210236" y="1465730"/>
            <a:ext cx="7802655" cy="2631449"/>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chemeClr val="dk1"/>
              </a:buClr>
              <a:buSzPts val="2200"/>
              <a:buFont typeface="Times New Roman"/>
              <a:buNone/>
            </a:pPr>
            <a:r>
              <a:rPr lang="en-US" sz="2000" b="1" i="0" u="none" strike="noStrike" cap="none" dirty="0">
                <a:solidFill>
                  <a:schemeClr val="dk1"/>
                </a:solidFill>
                <a:latin typeface="Times New Roman"/>
                <a:ea typeface="Times New Roman"/>
                <a:cs typeface="Times New Roman"/>
                <a:sym typeface="Times New Roman"/>
              </a:rPr>
              <a:t>HARDWARE SPECIFICATIONS</a:t>
            </a:r>
          </a:p>
          <a:p>
            <a:pPr marL="285750" marR="0" lvl="0" indent="-285750" algn="l" rtl="0">
              <a:lnSpc>
                <a:spcPct val="150000"/>
              </a:lnSpc>
              <a:spcBef>
                <a:spcPts val="0"/>
              </a:spcBef>
              <a:spcAft>
                <a:spcPts val="0"/>
              </a:spcAft>
              <a:buClr>
                <a:schemeClr val="dk1"/>
              </a:buClr>
              <a:buSzPts val="2200"/>
              <a:buFont typeface="Arial" panose="020B0604020202020204" pitchFamily="34" charset="0"/>
              <a:buChar char="•"/>
            </a:pPr>
            <a:r>
              <a:rPr lang="en-US" sz="1800" b="1" i="0" u="none" strike="noStrike" cap="none" dirty="0">
                <a:solidFill>
                  <a:schemeClr val="dk1"/>
                </a:solidFill>
                <a:latin typeface="Times New Roman"/>
                <a:ea typeface="Times New Roman"/>
                <a:cs typeface="Times New Roman"/>
                <a:sym typeface="Times New Roman"/>
              </a:rPr>
              <a:t>Processor                   : </a:t>
            </a:r>
            <a:r>
              <a:rPr lang="en-US" sz="1800" b="0" i="0" u="none" strike="noStrike" cap="none" dirty="0">
                <a:solidFill>
                  <a:schemeClr val="dk1"/>
                </a:solidFill>
                <a:latin typeface="Times New Roman"/>
                <a:ea typeface="Times New Roman"/>
                <a:cs typeface="Times New Roman"/>
                <a:sym typeface="Times New Roman"/>
              </a:rPr>
              <a:t>Intel Core i5 or Higher</a:t>
            </a:r>
          </a:p>
          <a:p>
            <a:pPr marL="285750" marR="0" lvl="0" indent="-285750" algn="l" rtl="0">
              <a:lnSpc>
                <a:spcPct val="150000"/>
              </a:lnSpc>
              <a:spcBef>
                <a:spcPts val="0"/>
              </a:spcBef>
              <a:spcAft>
                <a:spcPts val="0"/>
              </a:spcAft>
              <a:buClr>
                <a:schemeClr val="dk1"/>
              </a:buClr>
              <a:buSzPts val="2200"/>
              <a:buFont typeface="Arial" panose="020B0604020202020204" pitchFamily="34" charset="0"/>
              <a:buChar char="•"/>
            </a:pPr>
            <a:r>
              <a:rPr lang="en-US" sz="1800" b="1" dirty="0">
                <a:solidFill>
                  <a:schemeClr val="dk1"/>
                </a:solidFill>
                <a:latin typeface="Times New Roman"/>
                <a:cs typeface="Times New Roman"/>
                <a:sym typeface="Times New Roman"/>
              </a:rPr>
              <a:t>RAM                          : </a:t>
            </a:r>
            <a:r>
              <a:rPr lang="en-US" sz="1800" dirty="0">
                <a:solidFill>
                  <a:schemeClr val="dk1"/>
                </a:solidFill>
                <a:latin typeface="Times New Roman"/>
                <a:cs typeface="Times New Roman"/>
                <a:sym typeface="Times New Roman"/>
              </a:rPr>
              <a:t>16 GB or Higher</a:t>
            </a:r>
          </a:p>
          <a:p>
            <a:pPr marL="285750" marR="0" lvl="0" indent="-285750" algn="l" rtl="0">
              <a:lnSpc>
                <a:spcPct val="150000"/>
              </a:lnSpc>
              <a:spcBef>
                <a:spcPts val="0"/>
              </a:spcBef>
              <a:spcAft>
                <a:spcPts val="0"/>
              </a:spcAft>
              <a:buClr>
                <a:schemeClr val="dk1"/>
              </a:buClr>
              <a:buSzPts val="2200"/>
              <a:buFont typeface="Arial" panose="020B0604020202020204" pitchFamily="34" charset="0"/>
              <a:buChar char="•"/>
            </a:pPr>
            <a:r>
              <a:rPr lang="en-US" sz="1800" b="1" dirty="0">
                <a:solidFill>
                  <a:schemeClr val="dk1"/>
                </a:solidFill>
                <a:latin typeface="Times New Roman"/>
                <a:cs typeface="Times New Roman"/>
                <a:sym typeface="Times New Roman"/>
              </a:rPr>
              <a:t>OS                              : </a:t>
            </a:r>
            <a:r>
              <a:rPr lang="en-US" sz="1800" dirty="0">
                <a:solidFill>
                  <a:schemeClr val="dk1"/>
                </a:solidFill>
                <a:latin typeface="Times New Roman"/>
                <a:cs typeface="Times New Roman"/>
                <a:sym typeface="Times New Roman"/>
              </a:rPr>
              <a:t>Windows 11</a:t>
            </a:r>
          </a:p>
          <a:p>
            <a:pPr marL="285750" marR="0" lvl="0" indent="-285750" algn="l" rtl="0">
              <a:lnSpc>
                <a:spcPct val="150000"/>
              </a:lnSpc>
              <a:spcBef>
                <a:spcPts val="0"/>
              </a:spcBef>
              <a:spcAft>
                <a:spcPts val="0"/>
              </a:spcAft>
              <a:buClr>
                <a:schemeClr val="dk1"/>
              </a:buClr>
              <a:buSzPts val="2200"/>
              <a:buFont typeface="Arial" panose="020B0604020202020204" pitchFamily="34" charset="0"/>
              <a:buChar char="•"/>
            </a:pPr>
            <a:r>
              <a:rPr lang="en-US" sz="1800" b="1" dirty="0">
                <a:solidFill>
                  <a:schemeClr val="dk1"/>
                </a:solidFill>
                <a:latin typeface="Times New Roman"/>
                <a:cs typeface="Times New Roman"/>
                <a:sym typeface="Times New Roman"/>
              </a:rPr>
              <a:t>Storage                      :</a:t>
            </a:r>
            <a:r>
              <a:rPr lang="en-US" sz="1800" dirty="0">
                <a:solidFill>
                  <a:schemeClr val="dk1"/>
                </a:solidFill>
                <a:latin typeface="Times New Roman"/>
                <a:cs typeface="Times New Roman"/>
                <a:sym typeface="Times New Roman"/>
              </a:rPr>
              <a:t> 500 GB SSD </a:t>
            </a:r>
            <a:endParaRPr lang="en-US" sz="1100" dirty="0">
              <a:solidFill>
                <a:schemeClr val="dk1"/>
              </a:solidFill>
              <a:latin typeface="Times New Roman"/>
              <a:cs typeface="Times New Roman"/>
              <a:sym typeface="Times New Roman"/>
            </a:endParaRPr>
          </a:p>
          <a:p>
            <a:pPr marL="285750" marR="0" lvl="0" indent="-285750" algn="l" rtl="0">
              <a:lnSpc>
                <a:spcPct val="150000"/>
              </a:lnSpc>
              <a:spcBef>
                <a:spcPts val="0"/>
              </a:spcBef>
              <a:spcAft>
                <a:spcPts val="0"/>
              </a:spcAft>
              <a:buClr>
                <a:schemeClr val="dk1"/>
              </a:buClr>
              <a:buSzPts val="2200"/>
              <a:buFont typeface="Arial" panose="020B0604020202020204" pitchFamily="34" charset="0"/>
              <a:buChar char="•"/>
            </a:pPr>
            <a:r>
              <a:rPr lang="en-US" sz="1800" b="1" dirty="0">
                <a:solidFill>
                  <a:schemeClr val="dk1"/>
                </a:solidFill>
                <a:latin typeface="Times New Roman"/>
                <a:cs typeface="Times New Roman"/>
                <a:sym typeface="Times New Roman"/>
              </a:rPr>
              <a:t>Network Interface    : </a:t>
            </a:r>
            <a:r>
              <a:rPr lang="en-US" sz="1800" dirty="0">
                <a:solidFill>
                  <a:schemeClr val="dk1"/>
                </a:solidFill>
                <a:latin typeface="Times New Roman"/>
                <a:cs typeface="Times New Roman"/>
                <a:sym typeface="Times New Roman"/>
              </a:rPr>
              <a:t>Wi-Fi</a:t>
            </a:r>
          </a:p>
        </p:txBody>
      </p:sp>
      <p:sp>
        <p:nvSpPr>
          <p:cNvPr id="143" name="Google Shape;143;p9"/>
          <p:cNvSpPr txBox="1"/>
          <p:nvPr/>
        </p:nvSpPr>
        <p:spPr>
          <a:xfrm>
            <a:off x="1210236" y="4097179"/>
            <a:ext cx="9130552" cy="1800453"/>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chemeClr val="dk1"/>
              </a:buClr>
              <a:buSzPts val="2200"/>
              <a:buFont typeface="Times New Roman"/>
              <a:buNone/>
            </a:pPr>
            <a:r>
              <a:rPr lang="en-US" sz="2000" b="1" i="0" u="none" strike="noStrike" cap="none" dirty="0">
                <a:solidFill>
                  <a:schemeClr val="dk1"/>
                </a:solidFill>
                <a:latin typeface="Times New Roman"/>
                <a:ea typeface="Times New Roman"/>
                <a:cs typeface="Times New Roman"/>
                <a:sym typeface="Times New Roman"/>
              </a:rPr>
              <a:t>SOFTWARE SPECIFICATIONS </a:t>
            </a:r>
            <a:endParaRPr sz="2000" dirty="0"/>
          </a:p>
          <a:p>
            <a:pPr marL="342900" marR="0" lvl="0" indent="-342900" algn="l" rtl="0">
              <a:lnSpc>
                <a:spcPct val="150000"/>
              </a:lnSpc>
              <a:spcBef>
                <a:spcPts val="0"/>
              </a:spcBef>
              <a:spcAft>
                <a:spcPts val="0"/>
              </a:spcAft>
              <a:buClr>
                <a:schemeClr val="dk1"/>
              </a:buClr>
              <a:buSzPts val="2200"/>
              <a:buFont typeface="Arial"/>
              <a:buChar char="•"/>
            </a:pPr>
            <a:r>
              <a:rPr lang="en-US" sz="1800" b="1" dirty="0">
                <a:solidFill>
                  <a:schemeClr val="dk1"/>
                </a:solidFill>
                <a:latin typeface="Times New Roman"/>
                <a:cs typeface="Times New Roman"/>
                <a:sym typeface="Times New Roman"/>
              </a:rPr>
              <a:t>Web Framework     : </a:t>
            </a:r>
            <a:r>
              <a:rPr lang="en-US" sz="1800" dirty="0">
                <a:solidFill>
                  <a:schemeClr val="dk1"/>
                </a:solidFill>
                <a:latin typeface="Times New Roman"/>
                <a:cs typeface="Times New Roman"/>
                <a:sym typeface="Times New Roman"/>
              </a:rPr>
              <a:t>Flask</a:t>
            </a:r>
          </a:p>
          <a:p>
            <a:pPr marL="342900" marR="0" lvl="0" indent="-342900" algn="l" rtl="0">
              <a:lnSpc>
                <a:spcPct val="150000"/>
              </a:lnSpc>
              <a:spcBef>
                <a:spcPts val="0"/>
              </a:spcBef>
              <a:spcAft>
                <a:spcPts val="0"/>
              </a:spcAft>
              <a:buClr>
                <a:schemeClr val="dk1"/>
              </a:buClr>
              <a:buSzPts val="2200"/>
              <a:buFont typeface="Arial"/>
              <a:buChar char="•"/>
            </a:pPr>
            <a:r>
              <a:rPr lang="en-US" sz="1800" b="1" dirty="0">
                <a:solidFill>
                  <a:schemeClr val="dk1"/>
                </a:solidFill>
                <a:latin typeface="Times New Roman"/>
                <a:cs typeface="Times New Roman"/>
                <a:sym typeface="Times New Roman"/>
              </a:rPr>
              <a:t>Frontend                  :</a:t>
            </a:r>
            <a:r>
              <a:rPr lang="en-US" sz="1800" dirty="0">
                <a:solidFill>
                  <a:schemeClr val="dk1"/>
                </a:solidFill>
                <a:latin typeface="Times New Roman"/>
                <a:cs typeface="Times New Roman"/>
                <a:sym typeface="Times New Roman"/>
              </a:rPr>
              <a:t> HTML, CSS, JavaScript</a:t>
            </a:r>
          </a:p>
          <a:p>
            <a:pPr marL="342900" marR="0" lvl="0" indent="-342900" algn="l" rtl="0">
              <a:lnSpc>
                <a:spcPct val="150000"/>
              </a:lnSpc>
              <a:spcBef>
                <a:spcPts val="0"/>
              </a:spcBef>
              <a:spcAft>
                <a:spcPts val="0"/>
              </a:spcAft>
              <a:buClr>
                <a:schemeClr val="dk1"/>
              </a:buClr>
              <a:buSzPts val="2200"/>
              <a:buFont typeface="Arial"/>
              <a:buChar char="•"/>
            </a:pPr>
            <a:r>
              <a:rPr lang="en-US" sz="1800" b="1" dirty="0">
                <a:solidFill>
                  <a:schemeClr val="dk1"/>
                </a:solidFill>
                <a:latin typeface="Times New Roman"/>
                <a:cs typeface="Times New Roman"/>
                <a:sym typeface="Times New Roman"/>
              </a:rPr>
              <a:t>Backend                   : </a:t>
            </a:r>
            <a:r>
              <a:rPr lang="en-US" sz="1800" dirty="0">
                <a:solidFill>
                  <a:schemeClr val="dk1"/>
                </a:solidFill>
                <a:latin typeface="Times New Roman"/>
                <a:cs typeface="Times New Roman"/>
                <a:sym typeface="Times New Roman"/>
              </a:rPr>
              <a:t>Python</a:t>
            </a:r>
            <a:endParaRPr sz="1800" dirty="0"/>
          </a:p>
        </p:txBody>
      </p:sp>
      <p:sp>
        <p:nvSpPr>
          <p:cNvPr id="144" name="Google Shape;144;p9"/>
          <p:cNvSpPr txBox="1"/>
          <p:nvPr/>
        </p:nvSpPr>
        <p:spPr>
          <a:xfrm>
            <a:off x="2303929" y="512701"/>
            <a:ext cx="8036859"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i="0" u="none" strike="noStrike" cap="none">
                <a:solidFill>
                  <a:schemeClr val="dk1"/>
                </a:solidFill>
                <a:latin typeface="Times New Roman"/>
                <a:ea typeface="Times New Roman"/>
                <a:cs typeface="Times New Roman"/>
                <a:sym typeface="Times New Roman"/>
              </a:rPr>
              <a:t>SYSTEM AND SOFTWARE SPECIFICATIONS</a:t>
            </a:r>
            <a:endParaRPr/>
          </a:p>
        </p:txBody>
      </p:sp>
      <p:sp>
        <p:nvSpPr>
          <p:cNvPr id="2" name="Slide Number Placeholder 1">
            <a:extLst>
              <a:ext uri="{FF2B5EF4-FFF2-40B4-BE49-F238E27FC236}">
                <a16:creationId xmlns:a16="http://schemas.microsoft.com/office/drawing/2014/main" id="{45E4F037-BF62-71B5-94A8-96566F6B7D3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1447</Words>
  <Application>Microsoft Office PowerPoint</Application>
  <PresentationFormat>Widescreen</PresentationFormat>
  <Paragraphs>230</Paragraphs>
  <Slides>28</Slides>
  <Notes>28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Times New Roman</vt:lpstr>
      <vt:lpstr>Arial</vt:lpstr>
      <vt:lpstr>Calibri</vt:lpstr>
      <vt:lpstr>Noto Sans Symbols</vt:lpstr>
      <vt:lpstr>Wingdings</vt:lpstr>
      <vt:lpstr>Spectral</vt:lpstr>
      <vt:lpstr>Office Theme</vt:lpstr>
      <vt:lpstr>PowerPoint Presentation</vt:lpstr>
      <vt:lpstr>PowerPoint Presentation</vt:lpstr>
      <vt:lpstr>OBJECTIVE</vt:lpstr>
      <vt:lpstr>EXISTING SYSTEM</vt:lpstr>
      <vt:lpstr>PROPOSED SYSTEM</vt:lpstr>
      <vt:lpstr>PowerPoint Presentation</vt:lpstr>
      <vt:lpstr>PowerPoint Presentation</vt:lpstr>
      <vt:lpstr>FLOW DIAGRAM</vt:lpstr>
      <vt:lpstr>PowerPoint Presentation</vt:lpstr>
      <vt:lpstr>MODULES</vt:lpstr>
      <vt:lpstr>PRODUCT IDENTIFICATION &amp; RECOGNITION MODULE</vt:lpstr>
      <vt:lpstr>PowerPoint Presentation</vt:lpstr>
      <vt:lpstr>PowerPoint Presentation</vt:lpstr>
      <vt:lpstr>PRODUCT DESCRIPTION GENERATION MODULE</vt:lpstr>
      <vt:lpstr>PowerPoint Presentation</vt:lpstr>
      <vt:lpstr>PowerPoint Presentation</vt:lpstr>
      <vt:lpstr>HASHTAGS AND CAPTIONS CREATION MODULE</vt:lpstr>
      <vt:lpstr>PowerPoint Presentation</vt:lpstr>
      <vt:lpstr>PowerPoint Presentation</vt:lpstr>
      <vt:lpstr>IMAGE ENHANCEMENT MODULE</vt:lpstr>
      <vt:lpstr>PowerPoint Presentation</vt:lpstr>
      <vt:lpstr>PowerPoint Presentation</vt:lpstr>
      <vt:lpstr>ADVANTAGES</vt:lpstr>
      <vt:lpstr>APPLICATIONS</vt:lpstr>
      <vt:lpstr>CONCLUSION</vt:lpstr>
      <vt:lpstr>SCREENSHOTS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Derek Joel</dc:creator>
  <cp:lastModifiedBy>Derek Joel</cp:lastModifiedBy>
  <cp:revision>4</cp:revision>
  <dcterms:created xsi:type="dcterms:W3CDTF">2023-03-13T18:08:49Z</dcterms:created>
  <dcterms:modified xsi:type="dcterms:W3CDTF">2025-06-10T16:08:39Z</dcterms:modified>
</cp:coreProperties>
</file>