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1" r:id="rId7"/>
    <p:sldId id="284" r:id="rId8"/>
    <p:sldId id="305" r:id="rId9"/>
    <p:sldId id="257" r:id="rId10"/>
    <p:sldId id="262" r:id="rId11"/>
    <p:sldId id="307" r:id="rId12"/>
    <p:sldId id="308" r:id="rId13"/>
    <p:sldId id="271" r:id="rId14"/>
    <p:sldId id="265" r:id="rId15"/>
    <p:sldId id="266" r:id="rId16"/>
    <p:sldId id="309" r:id="rId17"/>
    <p:sldId id="310" r:id="rId18"/>
  </p:sldIdLst>
  <p:sldSz cx="9144000" cy="5143500" type="screen16x9"/>
  <p:notesSz cx="6858000" cy="9144000"/>
  <p:embeddedFontLst>
    <p:embeddedFont>
      <p:font typeface="Convergence" panose="020B0604020202020204" charset="0"/>
      <p:regular r:id="rId20"/>
    </p:embeddedFont>
    <p:embeddedFont>
      <p:font typeface="Fredoka One" panose="02000000000000000000" pitchFamily="2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Black" panose="020F0502020204030203" pitchFamily="34" charset="0"/>
      <p:bold r:id="rId26"/>
      <p:boldItalic r:id="rId27"/>
    </p:embeddedFont>
    <p:embeddedFont>
      <p:font typeface="Palanquin Dark" panose="020B0604020202020204" charset="0"/>
      <p:regular r:id="rId28"/>
      <p:bold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Proxima Nova Semibold" panose="020B0604020202020204" charset="0"/>
      <p:regular r:id="rId34"/>
      <p:bold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9A0396-79E5-4EF9-9A26-BCEB31BF0BBD}">
  <a:tblStyle styleId="{7C9A0396-79E5-4EF9-9A26-BCEB31BF0B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EF369-6E09-45AC-A274-9025D95990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473D67-C555-4F7A-9D76-66A898B138D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1" dirty="0"/>
            <a:t>Libraries Used:</a:t>
          </a:r>
          <a:endParaRPr lang="en-US" b="1" dirty="0"/>
        </a:p>
      </dgm:t>
    </dgm:pt>
    <dgm:pt modelId="{1BF27085-C089-4DD9-9D61-A4CD3062DE95}" type="parTrans" cxnId="{A73AC5E0-FB46-4798-87B3-F71CE6C3A22C}">
      <dgm:prSet/>
      <dgm:spPr/>
      <dgm:t>
        <a:bodyPr/>
        <a:lstStyle/>
        <a:p>
          <a:endParaRPr lang="en-US"/>
        </a:p>
      </dgm:t>
    </dgm:pt>
    <dgm:pt modelId="{37F26D48-EBCC-407A-B7E8-19D962A63AE7}" type="sibTrans" cxnId="{A73AC5E0-FB46-4798-87B3-F71CE6C3A22C}">
      <dgm:prSet/>
      <dgm:spPr/>
      <dgm:t>
        <a:bodyPr/>
        <a:lstStyle/>
        <a:p>
          <a:endParaRPr lang="en-US"/>
        </a:p>
      </dgm:t>
    </dgm:pt>
    <dgm:pt modelId="{2D5FD294-E14D-47D7-AE42-54636AE4F7B2}">
      <dgm:prSet/>
      <dgm:spPr/>
      <dgm:t>
        <a:bodyPr/>
        <a:lstStyle/>
        <a:p>
          <a:r>
            <a:rPr lang="en-IN" b="1" dirty="0"/>
            <a:t>PANDAS </a:t>
          </a:r>
          <a:endParaRPr lang="en-US" b="1" dirty="0"/>
        </a:p>
      </dgm:t>
    </dgm:pt>
    <dgm:pt modelId="{068A89CD-0C2E-41DF-B8E2-884195C7157B}" type="parTrans" cxnId="{024841BD-4D0E-4B60-9735-5E727A2ACB3F}">
      <dgm:prSet/>
      <dgm:spPr/>
      <dgm:t>
        <a:bodyPr/>
        <a:lstStyle/>
        <a:p>
          <a:endParaRPr lang="en-US"/>
        </a:p>
      </dgm:t>
    </dgm:pt>
    <dgm:pt modelId="{4A6B4CBB-A1BF-4BAA-A5F4-C23890B14FE9}" type="sibTrans" cxnId="{024841BD-4D0E-4B60-9735-5E727A2ACB3F}">
      <dgm:prSet/>
      <dgm:spPr/>
      <dgm:t>
        <a:bodyPr/>
        <a:lstStyle/>
        <a:p>
          <a:endParaRPr lang="en-US"/>
        </a:p>
      </dgm:t>
    </dgm:pt>
    <dgm:pt modelId="{262C2419-7B02-46CF-B4F5-E7B84F01E1DE}">
      <dgm:prSet/>
      <dgm:spPr/>
      <dgm:t>
        <a:bodyPr/>
        <a:lstStyle/>
        <a:p>
          <a:r>
            <a:rPr lang="en-IN" b="1" dirty="0"/>
            <a:t>NUMPY</a:t>
          </a:r>
          <a:endParaRPr lang="en-US" b="1" dirty="0"/>
        </a:p>
      </dgm:t>
    </dgm:pt>
    <dgm:pt modelId="{A26C2D84-68BC-446C-B038-441FCA1734DE}" type="parTrans" cxnId="{DA797ED6-ACF9-4072-BB95-36DCF2452065}">
      <dgm:prSet/>
      <dgm:spPr/>
      <dgm:t>
        <a:bodyPr/>
        <a:lstStyle/>
        <a:p>
          <a:endParaRPr lang="en-US"/>
        </a:p>
      </dgm:t>
    </dgm:pt>
    <dgm:pt modelId="{3A8FDACD-BF63-4985-8877-1D3D545E9F23}" type="sibTrans" cxnId="{DA797ED6-ACF9-4072-BB95-36DCF2452065}">
      <dgm:prSet/>
      <dgm:spPr/>
      <dgm:t>
        <a:bodyPr/>
        <a:lstStyle/>
        <a:p>
          <a:endParaRPr lang="en-US"/>
        </a:p>
      </dgm:t>
    </dgm:pt>
    <dgm:pt modelId="{8360D1E5-EDEB-4AD3-994D-084E7462EC5F}">
      <dgm:prSet/>
      <dgm:spPr/>
      <dgm:t>
        <a:bodyPr/>
        <a:lstStyle/>
        <a:p>
          <a:r>
            <a:rPr lang="en-IN" b="1" dirty="0"/>
            <a:t>SKLEARN</a:t>
          </a:r>
          <a:endParaRPr lang="en-US" b="1" dirty="0"/>
        </a:p>
      </dgm:t>
    </dgm:pt>
    <dgm:pt modelId="{C44396C7-6BFD-49A5-B3B6-FC617AB45F07}" type="parTrans" cxnId="{18194423-6172-477C-945C-1BDB47BC7B6B}">
      <dgm:prSet/>
      <dgm:spPr/>
      <dgm:t>
        <a:bodyPr/>
        <a:lstStyle/>
        <a:p>
          <a:endParaRPr lang="en-US"/>
        </a:p>
      </dgm:t>
    </dgm:pt>
    <dgm:pt modelId="{BA2B8A46-ED22-45F2-B443-89649B75B0A9}" type="sibTrans" cxnId="{18194423-6172-477C-945C-1BDB47BC7B6B}">
      <dgm:prSet/>
      <dgm:spPr/>
      <dgm:t>
        <a:bodyPr/>
        <a:lstStyle/>
        <a:p>
          <a:endParaRPr lang="en-US"/>
        </a:p>
      </dgm:t>
    </dgm:pt>
    <dgm:pt modelId="{21D67A00-2C86-447B-813A-2315EED04A00}">
      <dgm:prSet/>
      <dgm:spPr/>
      <dgm:t>
        <a:bodyPr/>
        <a:lstStyle/>
        <a:p>
          <a:r>
            <a:rPr lang="en-IN" b="1" dirty="0"/>
            <a:t>MATPLOTLIB</a:t>
          </a:r>
          <a:endParaRPr lang="en-US" b="1" dirty="0"/>
        </a:p>
      </dgm:t>
    </dgm:pt>
    <dgm:pt modelId="{F452454C-F18D-4979-889A-71385D5BB183}" type="parTrans" cxnId="{B82889EE-18F0-4130-93EA-3C63B047D37A}">
      <dgm:prSet/>
      <dgm:spPr/>
      <dgm:t>
        <a:bodyPr/>
        <a:lstStyle/>
        <a:p>
          <a:endParaRPr lang="en-US"/>
        </a:p>
      </dgm:t>
    </dgm:pt>
    <dgm:pt modelId="{0AE23516-8F10-4F7D-8553-40E722986219}" type="sibTrans" cxnId="{B82889EE-18F0-4130-93EA-3C63B047D37A}">
      <dgm:prSet/>
      <dgm:spPr/>
      <dgm:t>
        <a:bodyPr/>
        <a:lstStyle/>
        <a:p>
          <a:endParaRPr lang="en-US"/>
        </a:p>
      </dgm:t>
    </dgm:pt>
    <dgm:pt modelId="{460FB982-97DD-4FD0-A151-123E5302D5FB}">
      <dgm:prSet/>
      <dgm:spPr/>
      <dgm:t>
        <a:bodyPr/>
        <a:lstStyle/>
        <a:p>
          <a:r>
            <a:rPr lang="en-IN" b="1" dirty="0"/>
            <a:t>SEABORN</a:t>
          </a:r>
          <a:endParaRPr lang="en-US" b="1" dirty="0"/>
        </a:p>
      </dgm:t>
    </dgm:pt>
    <dgm:pt modelId="{6CA10D2C-A8C9-4263-9524-52690048944D}" type="parTrans" cxnId="{0A84D760-D4A4-4F68-BE78-C2F6B4773951}">
      <dgm:prSet/>
      <dgm:spPr/>
      <dgm:t>
        <a:bodyPr/>
        <a:lstStyle/>
        <a:p>
          <a:endParaRPr lang="en-US"/>
        </a:p>
      </dgm:t>
    </dgm:pt>
    <dgm:pt modelId="{03172ECF-720C-49C6-9DFE-92506E526F6B}" type="sibTrans" cxnId="{0A84D760-D4A4-4F68-BE78-C2F6B4773951}">
      <dgm:prSet/>
      <dgm:spPr/>
      <dgm:t>
        <a:bodyPr/>
        <a:lstStyle/>
        <a:p>
          <a:endParaRPr lang="en-US"/>
        </a:p>
      </dgm:t>
    </dgm:pt>
    <dgm:pt modelId="{5BB6985F-FDBE-4199-A9F0-1FD59D582030}">
      <dgm:prSet/>
      <dgm:spPr/>
      <dgm:t>
        <a:bodyPr/>
        <a:lstStyle/>
        <a:p>
          <a:r>
            <a:rPr lang="en-IN" b="1" dirty="0"/>
            <a:t>TKINTER</a:t>
          </a:r>
          <a:endParaRPr lang="en-US" b="1" dirty="0"/>
        </a:p>
      </dgm:t>
    </dgm:pt>
    <dgm:pt modelId="{E5BA699D-D9F6-47AC-BEEB-765AC060B455}" type="parTrans" cxnId="{7866CDD2-719F-4361-8586-1E30ADC292E8}">
      <dgm:prSet/>
      <dgm:spPr/>
      <dgm:t>
        <a:bodyPr/>
        <a:lstStyle/>
        <a:p>
          <a:endParaRPr lang="en-US"/>
        </a:p>
      </dgm:t>
    </dgm:pt>
    <dgm:pt modelId="{EB7D642C-B404-402A-9F50-91D1E931F5EF}" type="sibTrans" cxnId="{7866CDD2-719F-4361-8586-1E30ADC292E8}">
      <dgm:prSet/>
      <dgm:spPr/>
      <dgm:t>
        <a:bodyPr/>
        <a:lstStyle/>
        <a:p>
          <a:endParaRPr lang="en-US"/>
        </a:p>
      </dgm:t>
    </dgm:pt>
    <dgm:pt modelId="{13B1548D-EF21-48B8-AAE9-DCFF8F7819C8}" type="pres">
      <dgm:prSet presAssocID="{D3FEF369-6E09-45AC-A274-9025D95990D3}" presName="linear" presStyleCnt="0">
        <dgm:presLayoutVars>
          <dgm:animLvl val="lvl"/>
          <dgm:resizeHandles val="exact"/>
        </dgm:presLayoutVars>
      </dgm:prSet>
      <dgm:spPr/>
    </dgm:pt>
    <dgm:pt modelId="{A07DE4B2-A627-436E-808C-7FE9E6713E60}" type="pres">
      <dgm:prSet presAssocID="{94473D67-C555-4F7A-9D76-66A898B138D7}" presName="parentText" presStyleLbl="node1" presStyleIdx="0" presStyleCnt="1" custLinFactNeighborX="1543" custLinFactNeighborY="-5458">
        <dgm:presLayoutVars>
          <dgm:chMax val="0"/>
          <dgm:bulletEnabled val="1"/>
        </dgm:presLayoutVars>
      </dgm:prSet>
      <dgm:spPr/>
    </dgm:pt>
    <dgm:pt modelId="{77B44EE9-6C6F-4809-9C84-9415DC8AD17D}" type="pres">
      <dgm:prSet presAssocID="{94473D67-C555-4F7A-9D76-66A898B138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194423-6172-477C-945C-1BDB47BC7B6B}" srcId="{94473D67-C555-4F7A-9D76-66A898B138D7}" destId="{8360D1E5-EDEB-4AD3-994D-084E7462EC5F}" srcOrd="2" destOrd="0" parTransId="{C44396C7-6BFD-49A5-B3B6-FC617AB45F07}" sibTransId="{BA2B8A46-ED22-45F2-B443-89649B75B0A9}"/>
    <dgm:cxn modelId="{37388A2F-DEC5-418F-996B-BF9EE2038E14}" type="presOf" srcId="{262C2419-7B02-46CF-B4F5-E7B84F01E1DE}" destId="{77B44EE9-6C6F-4809-9C84-9415DC8AD17D}" srcOrd="0" destOrd="1" presId="urn:microsoft.com/office/officeart/2005/8/layout/vList2"/>
    <dgm:cxn modelId="{D5125E3B-645D-4361-9F09-A5F8734C1399}" type="presOf" srcId="{2D5FD294-E14D-47D7-AE42-54636AE4F7B2}" destId="{77B44EE9-6C6F-4809-9C84-9415DC8AD17D}" srcOrd="0" destOrd="0" presId="urn:microsoft.com/office/officeart/2005/8/layout/vList2"/>
    <dgm:cxn modelId="{0A84D760-D4A4-4F68-BE78-C2F6B4773951}" srcId="{94473D67-C555-4F7A-9D76-66A898B138D7}" destId="{460FB982-97DD-4FD0-A151-123E5302D5FB}" srcOrd="4" destOrd="0" parTransId="{6CA10D2C-A8C9-4263-9524-52690048944D}" sibTransId="{03172ECF-720C-49C6-9DFE-92506E526F6B}"/>
    <dgm:cxn modelId="{FB64B550-4B3B-4D15-B39E-62A183C9A0A2}" type="presOf" srcId="{8360D1E5-EDEB-4AD3-994D-084E7462EC5F}" destId="{77B44EE9-6C6F-4809-9C84-9415DC8AD17D}" srcOrd="0" destOrd="2" presId="urn:microsoft.com/office/officeart/2005/8/layout/vList2"/>
    <dgm:cxn modelId="{6C044AB1-1CF3-4E34-9C7D-BE0200267B00}" type="presOf" srcId="{460FB982-97DD-4FD0-A151-123E5302D5FB}" destId="{77B44EE9-6C6F-4809-9C84-9415DC8AD17D}" srcOrd="0" destOrd="4" presId="urn:microsoft.com/office/officeart/2005/8/layout/vList2"/>
    <dgm:cxn modelId="{024841BD-4D0E-4B60-9735-5E727A2ACB3F}" srcId="{94473D67-C555-4F7A-9D76-66A898B138D7}" destId="{2D5FD294-E14D-47D7-AE42-54636AE4F7B2}" srcOrd="0" destOrd="0" parTransId="{068A89CD-0C2E-41DF-B8E2-884195C7157B}" sibTransId="{4A6B4CBB-A1BF-4BAA-A5F4-C23890B14FE9}"/>
    <dgm:cxn modelId="{AC7C1ACE-440F-4B63-ACE8-C9D11706F3DE}" type="presOf" srcId="{5BB6985F-FDBE-4199-A9F0-1FD59D582030}" destId="{77B44EE9-6C6F-4809-9C84-9415DC8AD17D}" srcOrd="0" destOrd="5" presId="urn:microsoft.com/office/officeart/2005/8/layout/vList2"/>
    <dgm:cxn modelId="{7866CDD2-719F-4361-8586-1E30ADC292E8}" srcId="{94473D67-C555-4F7A-9D76-66A898B138D7}" destId="{5BB6985F-FDBE-4199-A9F0-1FD59D582030}" srcOrd="5" destOrd="0" parTransId="{E5BA699D-D9F6-47AC-BEEB-765AC060B455}" sibTransId="{EB7D642C-B404-402A-9F50-91D1E931F5EF}"/>
    <dgm:cxn modelId="{DA797ED6-ACF9-4072-BB95-36DCF2452065}" srcId="{94473D67-C555-4F7A-9D76-66A898B138D7}" destId="{262C2419-7B02-46CF-B4F5-E7B84F01E1DE}" srcOrd="1" destOrd="0" parTransId="{A26C2D84-68BC-446C-B038-441FCA1734DE}" sibTransId="{3A8FDACD-BF63-4985-8877-1D3D545E9F23}"/>
    <dgm:cxn modelId="{CE8251D8-2485-474A-9114-DC61924440B5}" type="presOf" srcId="{D3FEF369-6E09-45AC-A274-9025D95990D3}" destId="{13B1548D-EF21-48B8-AAE9-DCFF8F7819C8}" srcOrd="0" destOrd="0" presId="urn:microsoft.com/office/officeart/2005/8/layout/vList2"/>
    <dgm:cxn modelId="{A73AC5E0-FB46-4798-87B3-F71CE6C3A22C}" srcId="{D3FEF369-6E09-45AC-A274-9025D95990D3}" destId="{94473D67-C555-4F7A-9D76-66A898B138D7}" srcOrd="0" destOrd="0" parTransId="{1BF27085-C089-4DD9-9D61-A4CD3062DE95}" sibTransId="{37F26D48-EBCC-407A-B7E8-19D962A63AE7}"/>
    <dgm:cxn modelId="{CF68F9E4-F6FC-4242-8F61-ECD529EB0234}" type="presOf" srcId="{94473D67-C555-4F7A-9D76-66A898B138D7}" destId="{A07DE4B2-A627-436E-808C-7FE9E6713E60}" srcOrd="0" destOrd="0" presId="urn:microsoft.com/office/officeart/2005/8/layout/vList2"/>
    <dgm:cxn modelId="{06FC6DE5-3ADD-4902-AC07-2C49F68C910A}" type="presOf" srcId="{21D67A00-2C86-447B-813A-2315EED04A00}" destId="{77B44EE9-6C6F-4809-9C84-9415DC8AD17D}" srcOrd="0" destOrd="3" presId="urn:microsoft.com/office/officeart/2005/8/layout/vList2"/>
    <dgm:cxn modelId="{B82889EE-18F0-4130-93EA-3C63B047D37A}" srcId="{94473D67-C555-4F7A-9D76-66A898B138D7}" destId="{21D67A00-2C86-447B-813A-2315EED04A00}" srcOrd="3" destOrd="0" parTransId="{F452454C-F18D-4979-889A-71385D5BB183}" sibTransId="{0AE23516-8F10-4F7D-8553-40E722986219}"/>
    <dgm:cxn modelId="{B280F1C7-1E65-4924-BD34-55AA46A5D66F}" type="presParOf" srcId="{13B1548D-EF21-48B8-AAE9-DCFF8F7819C8}" destId="{A07DE4B2-A627-436E-808C-7FE9E6713E60}" srcOrd="0" destOrd="0" presId="urn:microsoft.com/office/officeart/2005/8/layout/vList2"/>
    <dgm:cxn modelId="{D1F483AE-32A3-4FD0-8F14-7AAEFD176E09}" type="presParOf" srcId="{13B1548D-EF21-48B8-AAE9-DCFF8F7819C8}" destId="{77B44EE9-6C6F-4809-9C84-9415DC8AD1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4DC656-D6FB-462F-BC87-46720767EB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9E569-2D55-4C71-9432-4CA620F26BA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From the Heat map we can see that age, prevalent </a:t>
          </a:r>
          <a:r>
            <a:rPr lang="en-IN" dirty="0" err="1"/>
            <a:t>Hyp</a:t>
          </a:r>
          <a:r>
            <a:rPr lang="en-IN" dirty="0"/>
            <a:t>, Sys BP, Dia BP, glucose are highly corelated with target. So we can take these elements to train our model</a:t>
          </a:r>
          <a:endParaRPr lang="en-US" dirty="0"/>
        </a:p>
      </dgm:t>
    </dgm:pt>
    <dgm:pt modelId="{0E6D1538-D890-4CC0-90E9-6B2B667F0A5B}" type="parTrans" cxnId="{FA62CCAC-519D-46F7-994D-F2522B3F27B8}">
      <dgm:prSet/>
      <dgm:spPr/>
      <dgm:t>
        <a:bodyPr/>
        <a:lstStyle/>
        <a:p>
          <a:endParaRPr lang="en-US"/>
        </a:p>
      </dgm:t>
    </dgm:pt>
    <dgm:pt modelId="{ACFE1FC9-B1E0-4EF4-864D-586966176B42}" type="sibTrans" cxnId="{FA62CCAC-519D-46F7-994D-F2522B3F27B8}">
      <dgm:prSet/>
      <dgm:spPr/>
      <dgm:t>
        <a:bodyPr/>
        <a:lstStyle/>
        <a:p>
          <a:endParaRPr lang="en-US"/>
        </a:p>
      </dgm:t>
    </dgm:pt>
    <dgm:pt modelId="{D0566679-27D4-46C5-8A12-88B63E4956B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We are taking test data 30 percent of the data and random state as 42.</a:t>
          </a:r>
          <a:endParaRPr lang="en-US" dirty="0"/>
        </a:p>
      </dgm:t>
    </dgm:pt>
    <dgm:pt modelId="{E833E1C4-C2F2-468D-A1DE-62544B75EAFF}" type="parTrans" cxnId="{B023FAF2-429F-4717-9723-C7986F1632BB}">
      <dgm:prSet/>
      <dgm:spPr/>
      <dgm:t>
        <a:bodyPr/>
        <a:lstStyle/>
        <a:p>
          <a:endParaRPr lang="en-US"/>
        </a:p>
      </dgm:t>
    </dgm:pt>
    <dgm:pt modelId="{C55023FF-1548-493F-AB92-2A6CC2480217}" type="sibTrans" cxnId="{B023FAF2-429F-4717-9723-C7986F1632BB}">
      <dgm:prSet/>
      <dgm:spPr/>
      <dgm:t>
        <a:bodyPr/>
        <a:lstStyle/>
        <a:p>
          <a:endParaRPr lang="en-US"/>
        </a:p>
      </dgm:t>
    </dgm:pt>
    <dgm:pt modelId="{C9A8FD27-AD97-4719-BC89-99DB042DD717}" type="pres">
      <dgm:prSet presAssocID="{F14DC656-D6FB-462F-BC87-46720767EB68}" presName="root" presStyleCnt="0">
        <dgm:presLayoutVars>
          <dgm:dir/>
          <dgm:resizeHandles val="exact"/>
        </dgm:presLayoutVars>
      </dgm:prSet>
      <dgm:spPr/>
    </dgm:pt>
    <dgm:pt modelId="{341DED33-75C7-4883-888E-3D6ADFC6464F}" type="pres">
      <dgm:prSet presAssocID="{30C9E569-2D55-4C71-9432-4CA620F26BA0}" presName="compNode" presStyleCnt="0"/>
      <dgm:spPr/>
    </dgm:pt>
    <dgm:pt modelId="{90632A6B-AC9D-4A5D-AC84-839B27410C5A}" type="pres">
      <dgm:prSet presAssocID="{30C9E569-2D55-4C71-9432-4CA620F26BA0}" presName="bgRect" presStyleLbl="bgShp" presStyleIdx="0" presStyleCnt="2" custLinFactNeighborX="824" custLinFactNeighborY="4704"/>
      <dgm:spPr/>
    </dgm:pt>
    <dgm:pt modelId="{3E3F01B8-E346-41EC-9ED8-CC1D96DB60EF}" type="pres">
      <dgm:prSet presAssocID="{30C9E569-2D55-4C71-9432-4CA620F26B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F181C92E-3963-4603-A3EE-6824CC9522D4}" type="pres">
      <dgm:prSet presAssocID="{30C9E569-2D55-4C71-9432-4CA620F26BA0}" presName="spaceRect" presStyleCnt="0"/>
      <dgm:spPr/>
    </dgm:pt>
    <dgm:pt modelId="{6E74BE15-37CB-4301-A520-D5FAA18DC3BB}" type="pres">
      <dgm:prSet presAssocID="{30C9E569-2D55-4C71-9432-4CA620F26BA0}" presName="parTx" presStyleLbl="revTx" presStyleIdx="0" presStyleCnt="2">
        <dgm:presLayoutVars>
          <dgm:chMax val="0"/>
          <dgm:chPref val="0"/>
        </dgm:presLayoutVars>
      </dgm:prSet>
      <dgm:spPr/>
    </dgm:pt>
    <dgm:pt modelId="{4A79A2B5-A885-4695-8CA6-D766AE239A14}" type="pres">
      <dgm:prSet presAssocID="{ACFE1FC9-B1E0-4EF4-864D-586966176B42}" presName="sibTrans" presStyleCnt="0"/>
      <dgm:spPr/>
    </dgm:pt>
    <dgm:pt modelId="{7834A271-5175-4CC8-809A-C03A0BFCA05F}" type="pres">
      <dgm:prSet presAssocID="{D0566679-27D4-46C5-8A12-88B63E4956B4}" presName="compNode" presStyleCnt="0"/>
      <dgm:spPr/>
    </dgm:pt>
    <dgm:pt modelId="{13902021-2F7C-46D5-BAC2-18EC55D04CCF}" type="pres">
      <dgm:prSet presAssocID="{D0566679-27D4-46C5-8A12-88B63E4956B4}" presName="bgRect" presStyleLbl="bgShp" presStyleIdx="1" presStyleCnt="2" custLinFactNeighborY="-6900"/>
      <dgm:spPr/>
    </dgm:pt>
    <dgm:pt modelId="{281B560E-8A15-4B7D-8CE9-E78F73BB83DB}" type="pres">
      <dgm:prSet presAssocID="{D0566679-27D4-46C5-8A12-88B63E4956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82FB213-07DC-4FB6-8866-61BC879467E5}" type="pres">
      <dgm:prSet presAssocID="{D0566679-27D4-46C5-8A12-88B63E4956B4}" presName="spaceRect" presStyleCnt="0"/>
      <dgm:spPr/>
    </dgm:pt>
    <dgm:pt modelId="{521B6545-80E8-49F8-AC54-CDD06DF3298C}" type="pres">
      <dgm:prSet presAssocID="{D0566679-27D4-46C5-8A12-88B63E4956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93D5847-B4A1-46B1-9A22-AFDC9B979255}" type="presOf" srcId="{F14DC656-D6FB-462F-BC87-46720767EB68}" destId="{C9A8FD27-AD97-4719-BC89-99DB042DD717}" srcOrd="0" destOrd="0" presId="urn:microsoft.com/office/officeart/2018/2/layout/IconVerticalSolidList"/>
    <dgm:cxn modelId="{45AE8F78-8620-425C-9C43-991F7FF5545F}" type="presOf" srcId="{30C9E569-2D55-4C71-9432-4CA620F26BA0}" destId="{6E74BE15-37CB-4301-A520-D5FAA18DC3BB}" srcOrd="0" destOrd="0" presId="urn:microsoft.com/office/officeart/2018/2/layout/IconVerticalSolidList"/>
    <dgm:cxn modelId="{02E4667F-9B7A-4C0F-9107-743529F946B1}" type="presOf" srcId="{D0566679-27D4-46C5-8A12-88B63E4956B4}" destId="{521B6545-80E8-49F8-AC54-CDD06DF3298C}" srcOrd="0" destOrd="0" presId="urn:microsoft.com/office/officeart/2018/2/layout/IconVerticalSolidList"/>
    <dgm:cxn modelId="{FA62CCAC-519D-46F7-994D-F2522B3F27B8}" srcId="{F14DC656-D6FB-462F-BC87-46720767EB68}" destId="{30C9E569-2D55-4C71-9432-4CA620F26BA0}" srcOrd="0" destOrd="0" parTransId="{0E6D1538-D890-4CC0-90E9-6B2B667F0A5B}" sibTransId="{ACFE1FC9-B1E0-4EF4-864D-586966176B42}"/>
    <dgm:cxn modelId="{B023FAF2-429F-4717-9723-C7986F1632BB}" srcId="{F14DC656-D6FB-462F-BC87-46720767EB68}" destId="{D0566679-27D4-46C5-8A12-88B63E4956B4}" srcOrd="1" destOrd="0" parTransId="{E833E1C4-C2F2-468D-A1DE-62544B75EAFF}" sibTransId="{C55023FF-1548-493F-AB92-2A6CC2480217}"/>
    <dgm:cxn modelId="{7F21C435-229D-48B1-A02B-4D5D53AF3DC7}" type="presParOf" srcId="{C9A8FD27-AD97-4719-BC89-99DB042DD717}" destId="{341DED33-75C7-4883-888E-3D6ADFC6464F}" srcOrd="0" destOrd="0" presId="urn:microsoft.com/office/officeart/2018/2/layout/IconVerticalSolidList"/>
    <dgm:cxn modelId="{D11C4B79-F8B6-492C-972D-873D69893BD7}" type="presParOf" srcId="{341DED33-75C7-4883-888E-3D6ADFC6464F}" destId="{90632A6B-AC9D-4A5D-AC84-839B27410C5A}" srcOrd="0" destOrd="0" presId="urn:microsoft.com/office/officeart/2018/2/layout/IconVerticalSolidList"/>
    <dgm:cxn modelId="{9468DCFC-2742-49FF-AD7C-C145FCAB0306}" type="presParOf" srcId="{341DED33-75C7-4883-888E-3D6ADFC6464F}" destId="{3E3F01B8-E346-41EC-9ED8-CC1D96DB60EF}" srcOrd="1" destOrd="0" presId="urn:microsoft.com/office/officeart/2018/2/layout/IconVerticalSolidList"/>
    <dgm:cxn modelId="{230BF240-6FC0-48C3-B36D-5EED040612E2}" type="presParOf" srcId="{341DED33-75C7-4883-888E-3D6ADFC6464F}" destId="{F181C92E-3963-4603-A3EE-6824CC9522D4}" srcOrd="2" destOrd="0" presId="urn:microsoft.com/office/officeart/2018/2/layout/IconVerticalSolidList"/>
    <dgm:cxn modelId="{C9BD8E6A-6DAA-44A4-B267-B3FD0C9FE245}" type="presParOf" srcId="{341DED33-75C7-4883-888E-3D6ADFC6464F}" destId="{6E74BE15-37CB-4301-A520-D5FAA18DC3BB}" srcOrd="3" destOrd="0" presId="urn:microsoft.com/office/officeart/2018/2/layout/IconVerticalSolidList"/>
    <dgm:cxn modelId="{93D5C0D1-763C-4F0E-81DE-1F05C252F774}" type="presParOf" srcId="{C9A8FD27-AD97-4719-BC89-99DB042DD717}" destId="{4A79A2B5-A885-4695-8CA6-D766AE239A14}" srcOrd="1" destOrd="0" presId="urn:microsoft.com/office/officeart/2018/2/layout/IconVerticalSolidList"/>
    <dgm:cxn modelId="{B88CC49D-170D-441F-8349-710440DF68D9}" type="presParOf" srcId="{C9A8FD27-AD97-4719-BC89-99DB042DD717}" destId="{7834A271-5175-4CC8-809A-C03A0BFCA05F}" srcOrd="2" destOrd="0" presId="urn:microsoft.com/office/officeart/2018/2/layout/IconVerticalSolidList"/>
    <dgm:cxn modelId="{20996B76-B964-427F-968E-72928FC4B01C}" type="presParOf" srcId="{7834A271-5175-4CC8-809A-C03A0BFCA05F}" destId="{13902021-2F7C-46D5-BAC2-18EC55D04CCF}" srcOrd="0" destOrd="0" presId="urn:microsoft.com/office/officeart/2018/2/layout/IconVerticalSolidList"/>
    <dgm:cxn modelId="{6B5BBCEE-41BF-46E7-B68B-34A85BD0213D}" type="presParOf" srcId="{7834A271-5175-4CC8-809A-C03A0BFCA05F}" destId="{281B560E-8A15-4B7D-8CE9-E78F73BB83DB}" srcOrd="1" destOrd="0" presId="urn:microsoft.com/office/officeart/2018/2/layout/IconVerticalSolidList"/>
    <dgm:cxn modelId="{FE73B560-3D54-44C6-AB15-654E68FA2EB6}" type="presParOf" srcId="{7834A271-5175-4CC8-809A-C03A0BFCA05F}" destId="{582FB213-07DC-4FB6-8866-61BC879467E5}" srcOrd="2" destOrd="0" presId="urn:microsoft.com/office/officeart/2018/2/layout/IconVerticalSolidList"/>
    <dgm:cxn modelId="{736908F6-05DB-454F-82DF-5EC252136A7A}" type="presParOf" srcId="{7834A271-5175-4CC8-809A-C03A0BFCA05F}" destId="{521B6545-80E8-49F8-AC54-CDD06DF329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DE4B2-A627-436E-808C-7FE9E6713E60}">
      <dsp:nvSpPr>
        <dsp:cNvPr id="0" name=""/>
        <dsp:cNvSpPr/>
      </dsp:nvSpPr>
      <dsp:spPr>
        <a:xfrm>
          <a:off x="0" y="0"/>
          <a:ext cx="7113378" cy="818999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Libraries Used:</a:t>
          </a:r>
          <a:endParaRPr lang="en-US" sz="3500" b="1" kern="1200" dirty="0"/>
        </a:p>
      </dsp:txBody>
      <dsp:txXfrm>
        <a:off x="39980" y="39980"/>
        <a:ext cx="7033418" cy="739039"/>
      </dsp:txXfrm>
    </dsp:sp>
    <dsp:sp modelId="{77B44EE9-6C6F-4809-9C84-9415DC8AD17D}">
      <dsp:nvSpPr>
        <dsp:cNvPr id="0" name=""/>
        <dsp:cNvSpPr/>
      </dsp:nvSpPr>
      <dsp:spPr>
        <a:xfrm>
          <a:off x="0" y="852234"/>
          <a:ext cx="7113378" cy="268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85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b="1" kern="1200" dirty="0"/>
            <a:t>PANDAS 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b="1" kern="1200" dirty="0"/>
            <a:t>NUMPY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b="1" kern="1200" dirty="0"/>
            <a:t>SKLEARN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b="1" kern="1200" dirty="0"/>
            <a:t>MATPLOTLIB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b="1" kern="1200" dirty="0"/>
            <a:t>SEABORN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b="1" kern="1200" dirty="0"/>
            <a:t>TKINTER</a:t>
          </a:r>
          <a:endParaRPr lang="en-US" sz="2700" b="1" kern="1200" dirty="0"/>
        </a:p>
      </dsp:txBody>
      <dsp:txXfrm>
        <a:off x="0" y="852234"/>
        <a:ext cx="7113378" cy="2680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32A6B-AC9D-4A5D-AC84-839B27410C5A}">
      <dsp:nvSpPr>
        <dsp:cNvPr id="0" name=""/>
        <dsp:cNvSpPr/>
      </dsp:nvSpPr>
      <dsp:spPr>
        <a:xfrm>
          <a:off x="0" y="56278"/>
          <a:ext cx="5156749" cy="1045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F01B8-E346-41EC-9ED8-CC1D96DB60EF}">
      <dsp:nvSpPr>
        <dsp:cNvPr id="0" name=""/>
        <dsp:cNvSpPr/>
      </dsp:nvSpPr>
      <dsp:spPr>
        <a:xfrm>
          <a:off x="316187" y="242291"/>
          <a:ext cx="574885" cy="574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4BE15-37CB-4301-A520-D5FAA18DC3BB}">
      <dsp:nvSpPr>
        <dsp:cNvPr id="0" name=""/>
        <dsp:cNvSpPr/>
      </dsp:nvSpPr>
      <dsp:spPr>
        <a:xfrm>
          <a:off x="1207260" y="7110"/>
          <a:ext cx="3949489" cy="1045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22" tIns="110622" rIns="110622" bIns="1106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From the Heat map we can see that age, prevalent </a:t>
          </a:r>
          <a:r>
            <a:rPr lang="en-IN" sz="1400" kern="1200" dirty="0" err="1"/>
            <a:t>Hyp</a:t>
          </a:r>
          <a:r>
            <a:rPr lang="en-IN" sz="1400" kern="1200" dirty="0"/>
            <a:t>, Sys BP, Dia BP, glucose are highly corelated with target. So we can take these elements to train our model</a:t>
          </a:r>
          <a:endParaRPr lang="en-US" sz="1400" kern="1200" dirty="0"/>
        </a:p>
      </dsp:txBody>
      <dsp:txXfrm>
        <a:off x="1207260" y="7110"/>
        <a:ext cx="3949489" cy="1045247"/>
      </dsp:txXfrm>
    </dsp:sp>
    <dsp:sp modelId="{13902021-2F7C-46D5-BAC2-18EC55D04CCF}">
      <dsp:nvSpPr>
        <dsp:cNvPr id="0" name=""/>
        <dsp:cNvSpPr/>
      </dsp:nvSpPr>
      <dsp:spPr>
        <a:xfrm>
          <a:off x="0" y="1150888"/>
          <a:ext cx="5156749" cy="1045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B560E-8A15-4B7D-8CE9-E78F73BB83DB}">
      <dsp:nvSpPr>
        <dsp:cNvPr id="0" name=""/>
        <dsp:cNvSpPr/>
      </dsp:nvSpPr>
      <dsp:spPr>
        <a:xfrm>
          <a:off x="316187" y="1458190"/>
          <a:ext cx="574885" cy="574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B6545-80E8-49F8-AC54-CDD06DF3298C}">
      <dsp:nvSpPr>
        <dsp:cNvPr id="0" name=""/>
        <dsp:cNvSpPr/>
      </dsp:nvSpPr>
      <dsp:spPr>
        <a:xfrm>
          <a:off x="1207260" y="1223010"/>
          <a:ext cx="3949489" cy="1045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22" tIns="110622" rIns="110622" bIns="1106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We are taking test data 30 percent of the data and random state as 42.</a:t>
          </a:r>
          <a:endParaRPr lang="en-US" sz="1400" kern="1200" dirty="0"/>
        </a:p>
      </dsp:txBody>
      <dsp:txXfrm>
        <a:off x="1207260" y="1223010"/>
        <a:ext cx="3949489" cy="1045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ddb0508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ddb0508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12ef0186_0_3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12ef0186_0_3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03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12ef0186_0_3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12ef0186_0_3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81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712ef0186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0712ef0186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0712ef0186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0712ef0186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712ef0186_0_2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712ef0186_0_2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712ef0186_0_2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712ef0186_0_2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72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712ef0186_0_2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712ef0186_0_2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02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0712ef0186_0_17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0712ef0186_0_17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0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12ef0186_0_3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12ef0186_0_3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avLst/>
                <a:gdLst/>
                <a:ahLst/>
                <a:cxnLst/>
                <a:rect l="l" t="t" r="r" b="b"/>
                <a:pathLst>
                  <a:path w="222315" h="124075" extrusionOk="0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avLst/>
                <a:gdLst/>
                <a:ahLst/>
                <a:cxnLst/>
                <a:rect l="l" t="t" r="r" b="b"/>
                <a:pathLst>
                  <a:path w="145230" h="61693" extrusionOk="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10800000" flipH="1">
              <a:off x="7378425" y="3163625"/>
              <a:ext cx="1813375" cy="1979875"/>
            </a:xfrm>
            <a:custGeom>
              <a:avLst/>
              <a:gdLst/>
              <a:ahLst/>
              <a:cxnLst/>
              <a:rect l="l" t="t" r="r" b="b"/>
              <a:pathLst>
                <a:path w="72535" h="79195" extrusionOk="0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 flipH="1">
            <a:off x="720131" y="1681400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6" hasCustomPrompt="1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7"/>
          </p:nvPr>
        </p:nvSpPr>
        <p:spPr>
          <a:xfrm>
            <a:off x="6379369" y="1681400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8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3" hasCustomPrompt="1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4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5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-132947" y="-148837"/>
            <a:ext cx="9410902" cy="5441239"/>
            <a:chOff x="-132947" y="-148837"/>
            <a:chExt cx="9410902" cy="5441239"/>
          </a:xfrm>
        </p:grpSpPr>
        <p:sp>
          <p:nvSpPr>
            <p:cNvPr id="129" name="Google Shape;129;p18"/>
            <p:cNvSpPr/>
            <p:nvPr/>
          </p:nvSpPr>
          <p:spPr>
            <a:xfrm>
              <a:off x="-132947" y="3907925"/>
              <a:ext cx="1712652" cy="1384412"/>
            </a:xfrm>
            <a:custGeom>
              <a:avLst/>
              <a:gdLst/>
              <a:ahLst/>
              <a:cxnLst/>
              <a:rect l="l" t="t" r="r" b="b"/>
              <a:pathLst>
                <a:path w="122245" h="98816" extrusionOk="0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7511416" y="3525867"/>
              <a:ext cx="1812825" cy="1720243"/>
            </a:xfrm>
            <a:custGeom>
              <a:avLst/>
              <a:gdLst/>
              <a:ahLst/>
              <a:cxnLst/>
              <a:rect l="l" t="t" r="r" b="b"/>
              <a:pathLst>
                <a:path w="115780" h="109867" extrusionOk="0">
                  <a:moveTo>
                    <a:pt x="4693" y="1"/>
                  </a:moveTo>
                  <a:lnTo>
                    <a:pt x="4693" y="1"/>
                  </a:lnTo>
                  <a:cubicBezTo>
                    <a:pt x="4689" y="1"/>
                    <a:pt x="4684" y="5"/>
                    <a:pt x="4678" y="12"/>
                  </a:cubicBezTo>
                  <a:lnTo>
                    <a:pt x="4704" y="12"/>
                  </a:lnTo>
                  <a:cubicBezTo>
                    <a:pt x="4701" y="5"/>
                    <a:pt x="4698" y="1"/>
                    <a:pt x="4693" y="1"/>
                  </a:cubicBezTo>
                  <a:close/>
                  <a:moveTo>
                    <a:pt x="4704" y="12"/>
                  </a:moveTo>
                  <a:cubicBezTo>
                    <a:pt x="4732" y="101"/>
                    <a:pt x="4634" y="661"/>
                    <a:pt x="4686" y="661"/>
                  </a:cubicBezTo>
                  <a:cubicBezTo>
                    <a:pt x="4690" y="661"/>
                    <a:pt x="4696" y="657"/>
                    <a:pt x="4702" y="649"/>
                  </a:cubicBezTo>
                  <a:lnTo>
                    <a:pt x="4702" y="649"/>
                  </a:lnTo>
                  <a:cubicBezTo>
                    <a:pt x="1004" y="7457"/>
                    <a:pt x="0" y="15881"/>
                    <a:pt x="2792" y="23129"/>
                  </a:cubicBezTo>
                  <a:cubicBezTo>
                    <a:pt x="5608" y="30353"/>
                    <a:pt x="12416" y="36083"/>
                    <a:pt x="20129" y="36842"/>
                  </a:cubicBezTo>
                  <a:cubicBezTo>
                    <a:pt x="20783" y="36905"/>
                    <a:pt x="21435" y="36935"/>
                    <a:pt x="22086" y="36935"/>
                  </a:cubicBezTo>
                  <a:cubicBezTo>
                    <a:pt x="31165" y="36935"/>
                    <a:pt x="39952" y="31223"/>
                    <a:pt x="48903" y="31223"/>
                  </a:cubicBezTo>
                  <a:cubicBezTo>
                    <a:pt x="50051" y="31223"/>
                    <a:pt x="51201" y="31316"/>
                    <a:pt x="52356" y="31528"/>
                  </a:cubicBezTo>
                  <a:cubicBezTo>
                    <a:pt x="62322" y="33365"/>
                    <a:pt x="68738" y="43479"/>
                    <a:pt x="70771" y="53421"/>
                  </a:cubicBezTo>
                  <a:cubicBezTo>
                    <a:pt x="72803" y="63338"/>
                    <a:pt x="71677" y="73648"/>
                    <a:pt x="73048" y="83688"/>
                  </a:cubicBezTo>
                  <a:cubicBezTo>
                    <a:pt x="73685" y="88414"/>
                    <a:pt x="74933" y="93140"/>
                    <a:pt x="77554" y="97132"/>
                  </a:cubicBezTo>
                  <a:cubicBezTo>
                    <a:pt x="83798" y="106584"/>
                    <a:pt x="96311" y="109620"/>
                    <a:pt x="107625" y="109865"/>
                  </a:cubicBezTo>
                  <a:cubicBezTo>
                    <a:pt x="107691" y="109866"/>
                    <a:pt x="107757" y="109867"/>
                    <a:pt x="107822" y="109867"/>
                  </a:cubicBezTo>
                  <a:cubicBezTo>
                    <a:pt x="110892" y="109867"/>
                    <a:pt x="112854" y="108733"/>
                    <a:pt x="114628" y="106143"/>
                  </a:cubicBezTo>
                  <a:cubicBezTo>
                    <a:pt x="115779" y="104454"/>
                    <a:pt x="115706" y="104796"/>
                    <a:pt x="114212" y="103352"/>
                  </a:cubicBezTo>
                  <a:lnTo>
                    <a:pt x="113673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0800000">
              <a:off x="7565303" y="-148837"/>
              <a:ext cx="1712652" cy="1384412"/>
            </a:xfrm>
            <a:custGeom>
              <a:avLst/>
              <a:gdLst/>
              <a:ahLst/>
              <a:cxnLst/>
              <a:rect l="l" t="t" r="r" b="b"/>
              <a:pathLst>
                <a:path w="122245" h="98816" extrusionOk="0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 rot="10800000">
            <a:off x="-138297" y="-116599"/>
            <a:ext cx="1834731" cy="1245436"/>
          </a:xfrm>
          <a:custGeom>
            <a:avLst/>
            <a:gdLst/>
            <a:ahLst/>
            <a:cxnLst/>
            <a:rect l="l" t="t" r="r" b="b"/>
            <a:pathLst>
              <a:path w="115829" h="78626" extrusionOk="0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7943674" y="4351425"/>
            <a:ext cx="1338694" cy="908720"/>
          </a:xfrm>
          <a:custGeom>
            <a:avLst/>
            <a:gdLst/>
            <a:ahLst/>
            <a:cxnLst/>
            <a:rect l="l" t="t" r="r" b="b"/>
            <a:pathLst>
              <a:path w="115829" h="78626" extrusionOk="0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Black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5"/>
          <p:cNvSpPr/>
          <p:nvPr/>
        </p:nvSpPr>
        <p:spPr>
          <a:xfrm>
            <a:off x="0" y="2881750"/>
            <a:ext cx="3395336" cy="2261900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55820" y="0"/>
            <a:ext cx="1788180" cy="1738542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642625" y="387600"/>
            <a:ext cx="5778900" cy="11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7378425" y="31636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 hasCustomPrompt="1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72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leep070/heart-disease-prediction-using-logistic-regression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dileep070/heart-disease-prediction-using-logistic-regression/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798346" y="992881"/>
            <a:ext cx="6202970" cy="23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CORONARY HEART DISEASE </a:t>
            </a:r>
            <a:br>
              <a:rPr lang="en" sz="3400" dirty="0"/>
            </a:br>
            <a:r>
              <a:rPr lang="en" sz="3400" dirty="0"/>
              <a:t>      PREDICTION USING   </a:t>
            </a:r>
            <a:br>
              <a:rPr lang="en" sz="3400" dirty="0"/>
            </a:br>
            <a:r>
              <a:rPr lang="en" sz="3400" dirty="0"/>
              <a:t>     MACHINE LEARNING</a:t>
            </a:r>
            <a:endParaRPr sz="3400" dirty="0"/>
          </a:p>
        </p:txBody>
      </p:sp>
      <p:sp>
        <p:nvSpPr>
          <p:cNvPr id="237" name="Google Shape;237;p35"/>
          <p:cNvSpPr txBox="1">
            <a:spLocks noGrp="1"/>
          </p:cNvSpPr>
          <p:nvPr>
            <p:ph type="subTitle" idx="1"/>
          </p:nvPr>
        </p:nvSpPr>
        <p:spPr>
          <a:xfrm>
            <a:off x="3113015" y="3073369"/>
            <a:ext cx="424244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TEAM MEMBERS: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NARNE DHEERAJ BALARAM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MANNAM GANESH VIVEK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SITHARTH VARSAN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8" name="Google Shape;238;p35"/>
          <p:cNvGrpSpPr/>
          <p:nvPr/>
        </p:nvGrpSpPr>
        <p:grpSpPr>
          <a:xfrm>
            <a:off x="490718" y="878049"/>
            <a:ext cx="2104731" cy="3534547"/>
            <a:chOff x="1175043" y="804477"/>
            <a:chExt cx="2104731" cy="3534547"/>
          </a:xfrm>
        </p:grpSpPr>
        <p:grpSp>
          <p:nvGrpSpPr>
            <p:cNvPr id="239" name="Google Shape;239;p35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40" name="Google Shape;240;p35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50760" extrusionOk="0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avLst/>
                <a:gdLst/>
                <a:ahLst/>
                <a:cxnLst/>
                <a:rect l="l" t="t" r="r" b="b"/>
                <a:pathLst>
                  <a:path w="30180" h="53827" extrusionOk="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avLst/>
                <a:gdLst/>
                <a:ahLst/>
                <a:cxnLst/>
                <a:rect l="l" t="t" r="r" b="b"/>
                <a:pathLst>
                  <a:path w="33447" h="29157" extrusionOk="0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avLst/>
                <a:gdLst/>
                <a:ahLst/>
                <a:cxnLst/>
                <a:rect l="l" t="t" r="r" b="b"/>
                <a:pathLst>
                  <a:path w="61627" h="66994" extrusionOk="0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16626" extrusionOk="0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avLst/>
                <a:gdLst/>
                <a:ahLst/>
                <a:cxnLst/>
                <a:rect l="l" t="t" r="r" b="b"/>
                <a:pathLst>
                  <a:path w="88784" h="77921" extrusionOk="0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26349" extrusionOk="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4378" extrusionOk="0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1271700" y="2354050"/>
                <a:ext cx="1821471" cy="957931"/>
              </a:xfrm>
              <a:custGeom>
                <a:avLst/>
                <a:gdLst/>
                <a:ahLst/>
                <a:cxnLst/>
                <a:rect l="l" t="t" r="r" b="b"/>
                <a:pathLst>
                  <a:path w="85030" h="44738" extrusionOk="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avLst/>
                <a:gdLst/>
                <a:ahLst/>
                <a:cxnLst/>
                <a:rect l="l" t="t" r="r" b="b"/>
                <a:pathLst>
                  <a:path w="36786" h="29695" extrusionOk="0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avLst/>
                <a:gdLst/>
                <a:ahLst/>
                <a:cxnLst/>
                <a:rect l="l" t="t" r="r" b="b"/>
                <a:pathLst>
                  <a:path w="78692" h="55657" extrusionOk="0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19556" extrusionOk="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avLst/>
                <a:gdLst/>
                <a:ahLst/>
                <a:cxnLst/>
                <a:rect l="l" t="t" r="r" b="b"/>
                <a:pathLst>
                  <a:path w="30960" h="33545" extrusionOk="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57" extrusionOk="0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06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6042" extrusionOk="0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20955" extrusionOk="0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1361" extrusionOk="0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7992" extrusionOk="0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021" extrusionOk="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9405" extrusionOk="0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13527" extrusionOk="0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avLst/>
                <a:gdLst/>
                <a:ahLst/>
                <a:cxnLst/>
                <a:rect l="l" t="t" r="r" b="b"/>
                <a:pathLst>
                  <a:path w="27499" h="43510" extrusionOk="0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39396" extrusionOk="0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33837" extrusionOk="0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7424" extrusionOk="0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avLst/>
                <a:gdLst/>
                <a:ahLst/>
                <a:cxnLst/>
                <a:rect l="l" t="t" r="r" b="b"/>
                <a:pathLst>
                  <a:path w="27450" h="25494" extrusionOk="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33837" extrusionOk="0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20393" extrusionOk="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17431" extrusionOk="0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21940" extrusionOk="0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12750" extrusionOk="0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027" extrusionOk="0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avLst/>
                <a:gdLst/>
                <a:ahLst/>
                <a:cxnLst/>
                <a:rect l="l" t="t" r="r" b="b"/>
                <a:pathLst>
                  <a:path w="12823" h="16458" extrusionOk="0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510" extrusionOk="0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8776" extrusionOk="0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6337" extrusionOk="0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24157" extrusionOk="0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12714" extrusionOk="0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4163" extrusionOk="0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avLst/>
                <a:gdLst/>
                <a:ahLst/>
                <a:cxnLst/>
                <a:rect l="l" t="t" r="r" b="b"/>
                <a:pathLst>
                  <a:path w="14627" h="3999" extrusionOk="0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736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2909" extrusionOk="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9939" extrusionOk="0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5805" extrusionOk="0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24720" extrusionOk="0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8772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avLst/>
                <a:gdLst/>
                <a:ahLst/>
                <a:cxnLst/>
                <a:rect l="l" t="t" r="r" b="b"/>
                <a:pathLst>
                  <a:path w="16724" h="33477" extrusionOk="0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5451" extrusionOk="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6829" extrusionOk="0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1383" extrusionOk="0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11361" h="3522" extrusionOk="0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2829" extrusionOk="0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avLst/>
                <a:gdLst/>
                <a:ahLst/>
                <a:cxnLst/>
                <a:rect l="l" t="t" r="r" b="b"/>
                <a:pathLst>
                  <a:path w="24866" h="15017" extrusionOk="0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2611" extrusionOk="0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avLst/>
                <a:gdLst/>
                <a:ahLst/>
                <a:cxnLst/>
                <a:rect l="l" t="t" r="r" b="b"/>
                <a:pathLst>
                  <a:path w="25438" h="54494" extrusionOk="0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5309" extrusionOk="0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3047" extrusionOk="0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1592" extrusionOk="0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116" extrusionOk="0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avLst/>
                <a:gdLst/>
                <a:ahLst/>
                <a:cxnLst/>
                <a:rect l="l" t="t" r="r" b="b"/>
                <a:pathLst>
                  <a:path w="24939" h="17020" extrusionOk="0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10747" extrusionOk="0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7154" extrusionOk="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2115" extrusionOk="0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avLst/>
                <a:gdLst/>
                <a:ahLst/>
                <a:cxnLst/>
                <a:rect l="l" t="t" r="r" b="b"/>
                <a:pathLst>
                  <a:path w="11692" h="2628" extrusionOk="0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7712" extrusionOk="0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6526" extrusionOk="0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544" extrusionOk="0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3955" extrusionOk="0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2645" extrusionOk="0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7959" extrusionOk="0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9" extrusionOk="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41728" extrusionOk="0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0364" extrusionOk="0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0223" extrusionOk="0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464" extrusionOk="0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5982" extrusionOk="0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5334" extrusionOk="0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6800" extrusionOk="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999" extrusionOk="0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336" extrusionOk="0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2116" extrusionOk="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avLst/>
                <a:gdLst/>
                <a:ahLst/>
                <a:cxnLst/>
                <a:rect l="l" t="t" r="r" b="b"/>
                <a:pathLst>
                  <a:path w="24714" h="44393" extrusionOk="0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2485" extrusionOk="0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2894" extrusionOk="0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6288" extrusionOk="0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3245" extrusionOk="0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433" extrusionOk="0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5385" extrusionOk="0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020" extrusionOk="0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6717" extrusionOk="0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527" extrusionOk="0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9677" extrusionOk="0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35095" h="7234" extrusionOk="0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9726" extrusionOk="0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16566" extrusionOk="0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avLst/>
                <a:gdLst/>
                <a:ahLst/>
                <a:cxnLst/>
                <a:rect l="l" t="t" r="r" b="b"/>
                <a:pathLst>
                  <a:path w="61137" h="56718" extrusionOk="0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6883" extrusionOk="0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1306" extrusionOk="0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281" extrusionOk="0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186" extrusionOk="0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avLst/>
                <a:gdLst/>
                <a:ahLst/>
                <a:cxnLst/>
                <a:rect l="l" t="t" r="r" b="b"/>
                <a:pathLst>
                  <a:path w="16608" h="18353" extrusionOk="0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15691" extrusionOk="0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avLst/>
                <a:gdLst/>
                <a:ahLst/>
                <a:cxnLst/>
                <a:rect l="l" t="t" r="r" b="b"/>
                <a:pathLst>
                  <a:path w="28961" h="63495" extrusionOk="0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avLst/>
                <a:gdLst/>
                <a:ahLst/>
                <a:cxnLst/>
                <a:rect l="l" t="t" r="r" b="b"/>
                <a:pathLst>
                  <a:path w="91758" h="78789" extrusionOk="0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96" extrusionOk="0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7791" extrusionOk="0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8368" extrusionOk="0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35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49" name="Google Shape;349;p35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21841" extrusionOk="0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5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7" h="5886" extrusionOk="0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5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3" h="3494" extrusionOk="0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2" name="Google Shape;352;p35"/>
            <p:cNvSpPr/>
            <p:nvPr/>
          </p:nvSpPr>
          <p:spPr>
            <a:xfrm>
              <a:off x="1702299" y="2534414"/>
              <a:ext cx="7533" cy="8873"/>
            </a:xfrm>
            <a:custGeom>
              <a:avLst/>
              <a:gdLst/>
              <a:ahLst/>
              <a:cxnLst/>
              <a:rect l="l" t="t" r="r" b="b"/>
              <a:pathLst>
                <a:path w="342" h="403" extrusionOk="0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707673" y="2492272"/>
              <a:ext cx="15726" cy="18319"/>
            </a:xfrm>
            <a:custGeom>
              <a:avLst/>
              <a:gdLst/>
              <a:ahLst/>
              <a:cxnLst/>
              <a:rect l="l" t="t" r="r" b="b"/>
              <a:pathLst>
                <a:path w="714" h="832" extrusionOk="0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750622" y="2544123"/>
              <a:ext cx="16629" cy="12594"/>
            </a:xfrm>
            <a:custGeom>
              <a:avLst/>
              <a:gdLst/>
              <a:ahLst/>
              <a:cxnLst/>
              <a:rect l="l" t="t" r="r" b="b"/>
              <a:pathLst>
                <a:path w="755" h="572" extrusionOk="0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689415" y="2545687"/>
              <a:ext cx="9669" cy="11559"/>
            </a:xfrm>
            <a:custGeom>
              <a:avLst/>
              <a:gdLst/>
              <a:ahLst/>
              <a:cxnLst/>
              <a:rect l="l" t="t" r="r" b="b"/>
              <a:pathLst>
                <a:path w="439" h="525" extrusionOk="0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725910" y="2520983"/>
              <a:ext cx="8612" cy="13981"/>
            </a:xfrm>
            <a:custGeom>
              <a:avLst/>
              <a:gdLst/>
              <a:ahLst/>
              <a:cxnLst/>
              <a:rect l="l" t="t" r="r" b="b"/>
              <a:pathLst>
                <a:path w="391" h="635" extrusionOk="0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692630" y="2516425"/>
              <a:ext cx="9691" cy="7530"/>
            </a:xfrm>
            <a:custGeom>
              <a:avLst/>
              <a:gdLst/>
              <a:ahLst/>
              <a:cxnLst/>
              <a:rect l="l" t="t" r="r" b="b"/>
              <a:pathLst>
                <a:path w="440" h="342" extrusionOk="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715184" y="2511339"/>
              <a:ext cx="5925" cy="9666"/>
            </a:xfrm>
            <a:custGeom>
              <a:avLst/>
              <a:gdLst/>
              <a:ahLst/>
              <a:cxnLst/>
              <a:rect l="l" t="t" r="r" b="b"/>
              <a:pathLst>
                <a:path w="269" h="439" extrusionOk="0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732650" y="2540909"/>
              <a:ext cx="12422" cy="10194"/>
            </a:xfrm>
            <a:custGeom>
              <a:avLst/>
              <a:gdLst/>
              <a:ahLst/>
              <a:cxnLst/>
              <a:rect l="l" t="t" r="r" b="b"/>
              <a:pathLst>
                <a:path w="564" h="463" extrusionOk="0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740953" y="2552930"/>
              <a:ext cx="9669" cy="3413"/>
            </a:xfrm>
            <a:custGeom>
              <a:avLst/>
              <a:gdLst/>
              <a:ahLst/>
              <a:cxnLst/>
              <a:rect l="l" t="t" r="r" b="b"/>
              <a:pathLst>
                <a:path w="439" h="155" extrusionOk="0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5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62" name="Google Shape;362;p35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63" name="Google Shape;363;p35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2" extrusionOk="0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35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65" name="Google Shape;365;p35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501" extrusionOk="0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5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2150" extrusionOk="0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5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987" extrusionOk="0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5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0" h="4389" extrusionOk="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35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644" extrusionOk="0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0" name="Google Shape;370;p35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71" name="Google Shape;371;p35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21" extrusionOk="0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88" extrusionOk="0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8" extrusionOk="0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1" extrusionOk="0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89" extrusionOk="0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713" extrusionOk="0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458" extrusionOk="0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577" extrusionOk="0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726" extrusionOk="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781" extrusionOk="0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554" extrusionOk="0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001" extrusionOk="0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" h="524" extrusionOk="0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35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85" name="Google Shape;385;p35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8" extrusionOk="0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170" extrusionOk="0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65" extrusionOk="0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585" extrusionOk="0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746" extrusionOk="0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4069" extrusionOk="0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087" extrusionOk="0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2756" extrusionOk="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55" extrusionOk="0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69" extrusionOk="0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88" extrusionOk="0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6" extrusionOk="0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489" extrusionOk="0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777" extrusionOk="0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43" extrusionOk="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287" extrusionOk="0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1318" extrusionOk="0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502" extrusionOk="0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232" extrusionOk="0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769" extrusionOk="0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3536" extrusionOk="0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6" name="Google Shape;406;p35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407" name="Google Shape;407;p35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408" name="Google Shape;408;p35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409" name="Google Shape;409;p35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" h="293" extrusionOk="0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5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391" extrusionOk="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5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586" extrusionOk="0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5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817" extrusionOk="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5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769" extrusionOk="0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5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3564" extrusionOk="0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5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4317" extrusionOk="0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5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525" extrusionOk="0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5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" h="1940" extrusionOk="0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8" name="Google Shape;418;p35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19" name="Google Shape;419;p35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488" extrusionOk="0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5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3" extrusionOk="0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5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634" extrusionOk="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5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" h="1178" extrusionOk="0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5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825" extrusionOk="0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5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781" extrusionOk="0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5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4" extrusionOk="0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5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" h="525" extrusionOk="0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5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5181" extrusionOk="0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8" name="Google Shape;428;p35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29" name="Google Shape;429;p35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88" extrusionOk="0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5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0" extrusionOk="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5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537" extrusionOk="0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5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415" extrusionOk="0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5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1052" extrusionOk="0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5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659" extrusionOk="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5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488" extrusionOk="0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5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0" extrusionOk="0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5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732" extrusionOk="0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5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91" extrusionOk="0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5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346" extrusionOk="0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5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87" extrusionOk="0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5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586" extrusionOk="0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5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13" extrusionOk="0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5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03" extrusionOk="0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5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423" extrusionOk="0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5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575" extrusionOk="0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5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45" extrusionOk="0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5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85" extrusionOk="0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5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512" extrusionOk="0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5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056" extrusionOk="0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5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696" extrusionOk="0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5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52" extrusionOk="0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318" extrusionOk="0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65" extrusionOk="0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9F7563-53C5-760C-62D9-23E26291B094}"/>
              </a:ext>
            </a:extLst>
          </p:cNvPr>
          <p:cNvSpPr txBox="1"/>
          <p:nvPr/>
        </p:nvSpPr>
        <p:spPr>
          <a:xfrm>
            <a:off x="2998225" y="4209772"/>
            <a:ext cx="5021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Data Set: Logistic regression to predict heart disease</a:t>
            </a:r>
          </a:p>
          <a:p>
            <a:r>
              <a:rPr lang="en-IN" dirty="0">
                <a:hlinkClick r:id="rId3"/>
              </a:rPr>
              <a:t>Link:</a:t>
            </a:r>
            <a:r>
              <a:rPr lang="en-IN" dirty="0"/>
              <a:t> Click to view Dataset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87C88-BF93-1B79-1C3E-608230C79262}"/>
              </a:ext>
            </a:extLst>
          </p:cNvPr>
          <p:cNvSpPr txBox="1"/>
          <p:nvPr/>
        </p:nvSpPr>
        <p:spPr>
          <a:xfrm>
            <a:off x="271079" y="87103"/>
            <a:ext cx="703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accent6">
                    <a:lumMod val="50000"/>
                  </a:schemeClr>
                </a:solidFill>
              </a:rPr>
              <a:t>HANDLING MISSING VALUES: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20233-5166-DA9C-F19C-4E45DF6097A7}"/>
              </a:ext>
            </a:extLst>
          </p:cNvPr>
          <p:cNvSpPr txBox="1"/>
          <p:nvPr/>
        </p:nvSpPr>
        <p:spPr>
          <a:xfrm>
            <a:off x="452947" y="1028367"/>
            <a:ext cx="6799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6"/>
                </a:solidFill>
              </a:rPr>
              <a:t>There are 388 missing values in glucose column and rest of the columns which we use doesn’t have any null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6"/>
                </a:solidFill>
              </a:rPr>
              <a:t>We are filling the null values in the glucose column using numpy function fillna() with mean value of all values in glucose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DC23C-E4F2-9C2A-64F9-45CAE913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0" y="2603080"/>
            <a:ext cx="2994916" cy="1931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6858F-3B2B-E546-61FE-EC6731E49DFD}"/>
              </a:ext>
            </a:extLst>
          </p:cNvPr>
          <p:cNvSpPr txBox="1"/>
          <p:nvPr/>
        </p:nvSpPr>
        <p:spPr>
          <a:xfrm>
            <a:off x="520518" y="4687065"/>
            <a:ext cx="292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Before handing null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01D6E-1C7F-29FC-1390-CDF5AE359B72}"/>
              </a:ext>
            </a:extLst>
          </p:cNvPr>
          <p:cNvSpPr txBox="1"/>
          <p:nvPr/>
        </p:nvSpPr>
        <p:spPr>
          <a:xfrm>
            <a:off x="5316421" y="4687064"/>
            <a:ext cx="280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After handling null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6E38C-72DD-3A12-5510-13AF3AD9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481" y="2603080"/>
            <a:ext cx="3193341" cy="19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0428F-3BB3-F284-9E11-D6012B849531}"/>
              </a:ext>
            </a:extLst>
          </p:cNvPr>
          <p:cNvSpPr txBox="1"/>
          <p:nvPr/>
        </p:nvSpPr>
        <p:spPr>
          <a:xfrm>
            <a:off x="49919" y="125000"/>
            <a:ext cx="8632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accent2">
                    <a:lumMod val="10000"/>
                    <a:lumOff val="90000"/>
                  </a:schemeClr>
                </a:solidFill>
              </a:rPr>
              <a:t>SPLITTING THE DATA INTO TRAIN AND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1DC0A-5939-E4E7-B1D4-184CAEDA85F6}"/>
              </a:ext>
            </a:extLst>
          </p:cNvPr>
          <p:cNvSpPr txBox="1"/>
          <p:nvPr/>
        </p:nvSpPr>
        <p:spPr>
          <a:xfrm>
            <a:off x="-76260" y="705734"/>
            <a:ext cx="1189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/>
                </a:solidFill>
              </a:rPr>
              <a:t>Here all the variables are independent except 10 year CHD which we renamed as target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2"/>
              </a:solidFill>
            </a:endParaRP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CE8126-018E-C9A6-C975-1C981CE0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00" y="1185530"/>
            <a:ext cx="3280193" cy="3652284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BE4123AD-6290-3F3D-EC7F-45112B4FC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64" y="3668472"/>
            <a:ext cx="4773978" cy="1048685"/>
          </a:xfrm>
          <a:prstGeom prst="rect">
            <a:avLst/>
          </a:prstGeom>
        </p:spPr>
      </p:pic>
      <p:graphicFrame>
        <p:nvGraphicFramePr>
          <p:cNvPr id="12" name="TextBox 7">
            <a:extLst>
              <a:ext uri="{FF2B5EF4-FFF2-40B4-BE49-F238E27FC236}">
                <a16:creationId xmlns:a16="http://schemas.microsoft.com/office/drawing/2014/main" id="{AC4B3057-72FC-B874-8D4A-DD40FDA56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664408"/>
              </p:ext>
            </p:extLst>
          </p:nvPr>
        </p:nvGraphicFramePr>
        <p:xfrm>
          <a:off x="127631" y="1185530"/>
          <a:ext cx="5156750" cy="227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92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0"/>
          <p:cNvSpPr txBox="1">
            <a:spLocks noGrp="1"/>
          </p:cNvSpPr>
          <p:nvPr>
            <p:ph type="title"/>
          </p:nvPr>
        </p:nvSpPr>
        <p:spPr>
          <a:xfrm>
            <a:off x="3023625" y="1493286"/>
            <a:ext cx="57789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MODEL SELECTION</a:t>
            </a:r>
            <a:endParaRPr sz="4000" dirty="0"/>
          </a:p>
        </p:txBody>
      </p:sp>
      <p:sp>
        <p:nvSpPr>
          <p:cNvPr id="2" name="Google Shape;466;p37">
            <a:extLst>
              <a:ext uri="{FF2B5EF4-FFF2-40B4-BE49-F238E27FC236}">
                <a16:creationId xmlns:a16="http://schemas.microsoft.com/office/drawing/2014/main" id="{047FEBBD-1638-B681-3C5B-16BB5755922B}"/>
              </a:ext>
            </a:extLst>
          </p:cNvPr>
          <p:cNvSpPr/>
          <p:nvPr/>
        </p:nvSpPr>
        <p:spPr>
          <a:xfrm>
            <a:off x="2765505" y="1426682"/>
            <a:ext cx="1036093" cy="1094268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75;p37">
            <a:extLst>
              <a:ext uri="{FF2B5EF4-FFF2-40B4-BE49-F238E27FC236}">
                <a16:creationId xmlns:a16="http://schemas.microsoft.com/office/drawing/2014/main" id="{95C7AC83-B412-A427-CD6C-A5DA1AD8335B}"/>
              </a:ext>
            </a:extLst>
          </p:cNvPr>
          <p:cNvSpPr txBox="1">
            <a:spLocks/>
          </p:cNvSpPr>
          <p:nvPr/>
        </p:nvSpPr>
        <p:spPr>
          <a:xfrm>
            <a:off x="2791147" y="1560535"/>
            <a:ext cx="985655" cy="714873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lt1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8A3D83B-0E79-A564-80A3-E56E0983A01A}"/>
              </a:ext>
            </a:extLst>
          </p:cNvPr>
          <p:cNvSpPr txBox="1"/>
          <p:nvPr/>
        </p:nvSpPr>
        <p:spPr>
          <a:xfrm>
            <a:off x="277622" y="350545"/>
            <a:ext cx="795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Logistic Regression: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are using Logistic regression , as it is used for binomial classification and used to predict a binary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02AF5-F971-D7FF-2EDD-6CE5A103514B}"/>
              </a:ext>
            </a:extLst>
          </p:cNvPr>
          <p:cNvSpPr txBox="1"/>
          <p:nvPr/>
        </p:nvSpPr>
        <p:spPr>
          <a:xfrm>
            <a:off x="277622" y="1976839"/>
            <a:ext cx="627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Using a decision boundary in 2D space </a:t>
            </a:r>
            <a:r>
              <a:rPr lang="en-IN" dirty="0" err="1"/>
              <a:t>i.e</a:t>
            </a:r>
            <a:r>
              <a:rPr lang="en-IN" dirty="0"/>
              <a:t> a line we predict the outcome as per the sigmoid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FFDC3C-B928-E5D2-E1B0-E06758DED53C}"/>
              </a:ext>
            </a:extLst>
          </p:cNvPr>
          <p:cNvSpPr txBox="1"/>
          <p:nvPr/>
        </p:nvSpPr>
        <p:spPr>
          <a:xfrm>
            <a:off x="277622" y="2613311"/>
            <a:ext cx="817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/>
              <a:t>The </a:t>
            </a:r>
            <a:r>
              <a:rPr lang="en-IN" err="1"/>
              <a:t>max_iter</a:t>
            </a:r>
            <a:r>
              <a:rPr lang="en-IN"/>
              <a:t> term is set to 500 which provides a decision after the optimization process</a:t>
            </a:r>
          </a:p>
        </p:txBody>
      </p:sp>
      <p:pic>
        <p:nvPicPr>
          <p:cNvPr id="32" name="Picture 31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BAC41F7B-5542-FF7D-B42D-15F5E31D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6" y="3259642"/>
            <a:ext cx="7750212" cy="1364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10D14-37D7-8152-70CA-9596DE6FAF2D}"/>
              </a:ext>
            </a:extLst>
          </p:cNvPr>
          <p:cNvSpPr txBox="1"/>
          <p:nvPr/>
        </p:nvSpPr>
        <p:spPr>
          <a:xfrm>
            <a:off x="495825" y="227217"/>
            <a:ext cx="50932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MODEL TRAINING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E43E5-91FF-B68E-21F3-1AFCF9AC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2" y="749084"/>
            <a:ext cx="7430144" cy="950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345B7-1FAE-AA3A-E96F-085B8A109042}"/>
              </a:ext>
            </a:extLst>
          </p:cNvPr>
          <p:cNvSpPr txBox="1"/>
          <p:nvPr/>
        </p:nvSpPr>
        <p:spPr>
          <a:xfrm>
            <a:off x="381572" y="4452107"/>
            <a:ext cx="4928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accuracy for the training data is nearly 85%.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745E-0D32-6FFE-DE0E-FC6F0C6A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257" y="2292350"/>
            <a:ext cx="4158268" cy="1990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CF282-8AAE-D3C3-0378-9FE8D63487AF}"/>
              </a:ext>
            </a:extLst>
          </p:cNvPr>
          <p:cNvSpPr txBox="1"/>
          <p:nvPr/>
        </p:nvSpPr>
        <p:spPr>
          <a:xfrm>
            <a:off x="4982600" y="1753606"/>
            <a:ext cx="585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confusion matrix for the logistic regression 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15E5B-C515-6854-C291-C1655AAC2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72" y="2266977"/>
            <a:ext cx="3813560" cy="1990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DCF0B-7A62-0B07-0C5F-FE43F8F0F845}"/>
              </a:ext>
            </a:extLst>
          </p:cNvPr>
          <p:cNvSpPr txBox="1"/>
          <p:nvPr/>
        </p:nvSpPr>
        <p:spPr>
          <a:xfrm>
            <a:off x="41140" y="1789431"/>
            <a:ext cx="57658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The classification report for model using logistic Regression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58253-1BEA-256D-8DBB-BB7ECB1C9286}"/>
              </a:ext>
            </a:extLst>
          </p:cNvPr>
          <p:cNvSpPr txBox="1"/>
          <p:nvPr/>
        </p:nvSpPr>
        <p:spPr>
          <a:xfrm>
            <a:off x="126124" y="114394"/>
            <a:ext cx="615906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C2359-48D5-7AE1-B123-FD3B4670249C}"/>
              </a:ext>
            </a:extLst>
          </p:cNvPr>
          <p:cNvSpPr txBox="1"/>
          <p:nvPr/>
        </p:nvSpPr>
        <p:spPr>
          <a:xfrm>
            <a:off x="57807" y="751490"/>
            <a:ext cx="512660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are testing our data with SVM as it is a process used for high-dimensional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It is well suited for binary classification where the goal is to </a:t>
            </a:r>
            <a:r>
              <a:rPr lang="en-IN" dirty="0" err="1"/>
              <a:t>seperarted</a:t>
            </a:r>
            <a:r>
              <a:rPr lang="en-IN" dirty="0"/>
              <a:t> one of the data points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As the data is linearly separable (as per the visualization and accuracy in regression)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model uses linear as it fits to find the decision boundary and used as kernel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are testing our data with SVM as it is a process used for high-dimensional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well suited for binary classification where the goal is to </a:t>
            </a:r>
            <a:r>
              <a:rPr lang="en-US" sz="1400" dirty="0" err="1"/>
              <a:t>seperarte</a:t>
            </a:r>
            <a:r>
              <a:rPr lang="en-US" sz="1400" dirty="0"/>
              <a:t> one of the data points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 the data is linearly separable (as per the visualization and accuracy in regression)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model uses linear as it fits to find the decision boundary and 	used as kernel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E67FC-5B07-D3A5-994E-BBEE9777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15" y="1213946"/>
            <a:ext cx="3901778" cy="1211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55DCF-8AC8-C707-AE33-A4C663D9715F}"/>
              </a:ext>
            </a:extLst>
          </p:cNvPr>
          <p:cNvSpPr txBox="1"/>
          <p:nvPr/>
        </p:nvSpPr>
        <p:spPr>
          <a:xfrm>
            <a:off x="5184415" y="3197217"/>
            <a:ext cx="471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 SVM model provides an accuracy of 84%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C2C0BB-BB41-0358-854A-5B1A1007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15" y="3607184"/>
            <a:ext cx="3901778" cy="6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230AAE-DB17-9A66-2F5E-FC2805CA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57" y="1819851"/>
            <a:ext cx="3022241" cy="247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E376D-B730-7DF1-E01B-E8F050DC7C7C}"/>
              </a:ext>
            </a:extLst>
          </p:cNvPr>
          <p:cNvSpPr txBox="1"/>
          <p:nvPr/>
        </p:nvSpPr>
        <p:spPr>
          <a:xfrm>
            <a:off x="599089" y="1296631"/>
            <a:ext cx="412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THE CLASSIFICATION REPORT FOR 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MODEL USING SVM: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E20E1-BEBE-3C8C-C759-1C0DE2CB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5" y="1920752"/>
            <a:ext cx="4637428" cy="2262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9D8857-9F8D-4D0B-6141-EDB31A1A2385}"/>
              </a:ext>
            </a:extLst>
          </p:cNvPr>
          <p:cNvSpPr txBox="1"/>
          <p:nvPr/>
        </p:nvSpPr>
        <p:spPr>
          <a:xfrm>
            <a:off x="5875932" y="1126590"/>
            <a:ext cx="343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CONFUSION MATRIX FOR </a:t>
            </a:r>
          </a:p>
          <a:p>
            <a:r>
              <a:rPr lang="en-IN" b="1" dirty="0"/>
              <a:t>     MODEL USING SVM:</a:t>
            </a:r>
          </a:p>
        </p:txBody>
      </p:sp>
    </p:spTree>
    <p:extLst>
      <p:ext uri="{BB962C8B-B14F-4D97-AF65-F5344CB8AC3E}">
        <p14:creationId xmlns:p14="http://schemas.microsoft.com/office/powerpoint/2010/main" val="202046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/>
          <p:nvPr/>
        </p:nvSpPr>
        <p:spPr>
          <a:xfrm>
            <a:off x="4668711" y="1401564"/>
            <a:ext cx="807300" cy="807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4668711" y="2525376"/>
            <a:ext cx="807300" cy="8073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157707" y="3649182"/>
            <a:ext cx="807300" cy="807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143739" y="1473338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7"/>
          <p:cNvSpPr/>
          <p:nvPr/>
        </p:nvSpPr>
        <p:spPr>
          <a:xfrm>
            <a:off x="190783" y="2576095"/>
            <a:ext cx="807300" cy="807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4668711" y="3649188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subTitle" idx="1"/>
          </p:nvPr>
        </p:nvSpPr>
        <p:spPr>
          <a:xfrm>
            <a:off x="1123186" y="1646963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SELECTION 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6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4" name="Google Shape;474;p37"/>
          <p:cNvSpPr txBox="1">
            <a:spLocks noGrp="1"/>
          </p:cNvSpPr>
          <p:nvPr>
            <p:ph type="title" idx="13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3"/>
          </p:nvPr>
        </p:nvSpPr>
        <p:spPr>
          <a:xfrm>
            <a:off x="183349" y="3783036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6" name="Google Shape;476;p37"/>
          <p:cNvSpPr txBox="1">
            <a:spLocks noGrp="1"/>
          </p:cNvSpPr>
          <p:nvPr>
            <p:ph type="subTitle" idx="4"/>
          </p:nvPr>
        </p:nvSpPr>
        <p:spPr>
          <a:xfrm>
            <a:off x="1123186" y="3861036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SELECTION</a:t>
            </a:r>
            <a:endParaRPr dirty="0"/>
          </a:p>
        </p:txBody>
      </p:sp>
      <p:sp>
        <p:nvSpPr>
          <p:cNvPr id="478" name="Google Shape;478;p37"/>
          <p:cNvSpPr txBox="1">
            <a:spLocks noGrp="1"/>
          </p:cNvSpPr>
          <p:nvPr>
            <p:ph type="subTitle" idx="7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PATHOLOGY</a:t>
            </a:r>
            <a:endParaRPr/>
          </a:p>
        </p:txBody>
      </p:sp>
      <p:sp>
        <p:nvSpPr>
          <p:cNvPr id="479" name="Google Shape;479;p37"/>
          <p:cNvSpPr txBox="1">
            <a:spLocks noGrp="1"/>
          </p:cNvSpPr>
          <p:nvPr>
            <p:ph type="subTitle" idx="8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14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subTitle" idx="15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 idx="16"/>
          </p:nvPr>
        </p:nvSpPr>
        <p:spPr>
          <a:xfrm>
            <a:off x="171133" y="2716045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3" name="Google Shape;483;p37"/>
          <p:cNvSpPr txBox="1">
            <a:spLocks noGrp="1"/>
          </p:cNvSpPr>
          <p:nvPr>
            <p:ph type="subTitle" idx="17"/>
          </p:nvPr>
        </p:nvSpPr>
        <p:spPr>
          <a:xfrm>
            <a:off x="1123186" y="2710361"/>
            <a:ext cx="340628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485" name="Google Shape;485;p37"/>
          <p:cNvSpPr txBox="1">
            <a:spLocks noGrp="1"/>
          </p:cNvSpPr>
          <p:nvPr>
            <p:ph type="title" idx="19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37"/>
          <p:cNvSpPr txBox="1">
            <a:spLocks noGrp="1"/>
          </p:cNvSpPr>
          <p:nvPr>
            <p:ph type="subTitle" idx="20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</p:txBody>
      </p:sp>
      <p:sp>
        <p:nvSpPr>
          <p:cNvPr id="487" name="Google Shape;487;p37"/>
          <p:cNvSpPr txBox="1">
            <a:spLocks noGrp="1"/>
          </p:cNvSpPr>
          <p:nvPr>
            <p:ph type="subTitle" idx="21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88" name="Google Shape;488;p37"/>
          <p:cNvSpPr txBox="1">
            <a:spLocks noGrp="1"/>
          </p:cNvSpPr>
          <p:nvPr>
            <p:ph type="title"/>
          </p:nvPr>
        </p:nvSpPr>
        <p:spPr>
          <a:xfrm>
            <a:off x="129639" y="1654824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2146345" y="476913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657DA-5F9E-EAD6-2EB8-9B00FEF64F4F}"/>
              </a:ext>
            </a:extLst>
          </p:cNvPr>
          <p:cNvSpPr txBox="1"/>
          <p:nvPr/>
        </p:nvSpPr>
        <p:spPr>
          <a:xfrm>
            <a:off x="245582" y="1465711"/>
            <a:ext cx="899247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</a:t>
            </a:r>
            <a:r>
              <a:rPr lang="en-US" sz="1400" b="1" u="sng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IMPORTANCE OF PREDICTING HEART DISEASE FOR A PERSON:</a:t>
            </a:r>
          </a:p>
          <a:p>
            <a:endParaRPr lang="en-US" sz="2000" b="1" u="sng" kern="12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Reduction in mortality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Research and advancements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cs typeface="+mn-cs"/>
              </a:rPr>
              <a:t>In summary,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cs typeface="+mn-cs"/>
              </a:rPr>
              <a:t>Early identification of heart disease risk factors and prompt intervention are critical for preventing and managing this prevalent and life-threatening condition.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Health care improvement</a:t>
            </a:r>
          </a:p>
          <a:p>
            <a:endParaRPr lang="en-US" sz="14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/>
          <p:nvPr/>
        </p:nvSpPr>
        <p:spPr>
          <a:xfrm flipH="1">
            <a:off x="2228237" y="679976"/>
            <a:ext cx="1313100" cy="13131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DATA SET AND THE ATTRIBUTES  </a:t>
            </a:r>
            <a:endParaRPr sz="3000" dirty="0"/>
          </a:p>
        </p:txBody>
      </p:sp>
      <p:sp>
        <p:nvSpPr>
          <p:cNvPr id="501" name="Google Shape;501;p39"/>
          <p:cNvSpPr txBox="1">
            <a:spLocks noGrp="1"/>
          </p:cNvSpPr>
          <p:nvPr>
            <p:ph type="title" idx="2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3" name="Google Shape;503;p39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504" name="Google Shape;504;p39"/>
            <p:cNvSpPr/>
            <p:nvPr/>
          </p:nvSpPr>
          <p:spPr>
            <a:xfrm>
              <a:off x="4564845" y="557975"/>
              <a:ext cx="4310594" cy="8625692"/>
            </a:xfrm>
            <a:custGeom>
              <a:avLst/>
              <a:gdLst/>
              <a:ahLst/>
              <a:cxnLst/>
              <a:rect l="l" t="t" r="r" b="b"/>
              <a:pathLst>
                <a:path w="87008" h="174230" extrusionOk="0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589650" y="2932137"/>
              <a:ext cx="653264" cy="2227770"/>
            </a:xfrm>
            <a:custGeom>
              <a:avLst/>
              <a:gdLst/>
              <a:ahLst/>
              <a:cxnLst/>
              <a:rect l="l" t="t" r="r" b="b"/>
              <a:pathLst>
                <a:path w="10343" h="35297" fill="none" extrusionOk="0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668420" y="654416"/>
              <a:ext cx="364336" cy="2019956"/>
            </a:xfrm>
            <a:custGeom>
              <a:avLst/>
              <a:gdLst/>
              <a:ahLst/>
              <a:cxnLst/>
              <a:rect l="l" t="t" r="r" b="b"/>
              <a:pathLst>
                <a:path w="7354" h="40801" fill="none" extrusionOk="0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w="7700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536785" y="764817"/>
              <a:ext cx="550021" cy="1920148"/>
            </a:xfrm>
            <a:custGeom>
              <a:avLst/>
              <a:gdLst/>
              <a:ahLst/>
              <a:cxnLst/>
              <a:rect l="l" t="t" r="r" b="b"/>
              <a:pathLst>
                <a:path w="11102" h="38785" fill="none" extrusionOk="0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997481" y="83764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512113" y="74838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9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511" name="Google Shape;511;p39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732" extrusionOk="0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" name="Google Shape;512;p39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513" name="Google Shape;513;p39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" h="37978" fill="none" extrusionOk="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w="14825" cap="flat" cmpd="sng">
                  <a:solidFill>
                    <a:schemeClr val="accent5"/>
                  </a:solidFill>
                  <a:prstDash val="solid"/>
                  <a:miter lim="2372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9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1472" extrusionOk="0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9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548" extrusionOk="0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9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517" extrusionOk="0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9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1226" extrusionOk="0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9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" h="929" extrusionOk="0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9" name="Google Shape;519;p39"/>
            <p:cNvSpPr/>
            <p:nvPr/>
          </p:nvSpPr>
          <p:spPr>
            <a:xfrm>
              <a:off x="6862329" y="2144690"/>
              <a:ext cx="1473691" cy="2534338"/>
            </a:xfrm>
            <a:custGeom>
              <a:avLst/>
              <a:gdLst/>
              <a:ahLst/>
              <a:cxnLst/>
              <a:rect l="l" t="t" r="r" b="b"/>
              <a:pathLst>
                <a:path w="29746" h="51191" fill="none" extrusionOk="0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9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521" name="Google Shape;521;p39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avLst/>
                <a:gdLst/>
                <a:ahLst/>
                <a:cxnLst/>
                <a:rect l="l" t="t" r="r" b="b"/>
                <a:pathLst>
                  <a:path w="32546" h="59327" fill="none" extrusionOk="0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257" extrusionOk="0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558" extrusionOk="0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02" extrusionOk="0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39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59991" fill="none" extrusionOk="0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3386" extrusionOk="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29" extrusionOk="0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91" extrusionOk="0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14" extrusionOk="0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39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118510" fill="none" extrusionOk="0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049" extrusionOk="0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2165" extrusionOk="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071" extrusionOk="0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729" extrusionOk="0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2" extrusionOk="0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39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539" name="Google Shape;539;p39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18510" fill="none" extrusionOk="0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4937" extrusionOk="0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2182" extrusionOk="0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666" extrusionOk="0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195" extrusionOk="0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39"/>
            <p:cNvSpPr/>
            <p:nvPr/>
          </p:nvSpPr>
          <p:spPr>
            <a:xfrm>
              <a:off x="7137290" y="2192861"/>
              <a:ext cx="1409137" cy="2971193"/>
            </a:xfrm>
            <a:custGeom>
              <a:avLst/>
              <a:gdLst/>
              <a:ahLst/>
              <a:cxnLst/>
              <a:rect l="l" t="t" r="r" b="b"/>
              <a:pathLst>
                <a:path w="28443" h="60015" fill="none" extrusionOk="0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720028" y="2138848"/>
              <a:ext cx="1183471" cy="731671"/>
            </a:xfrm>
            <a:custGeom>
              <a:avLst/>
              <a:gdLst/>
              <a:ahLst/>
              <a:cxnLst/>
              <a:rect l="l" t="t" r="r" b="b"/>
              <a:pathLst>
                <a:path w="23888" h="14779" fill="none" extrusionOk="0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790462" y="2398367"/>
              <a:ext cx="2113037" cy="2867821"/>
            </a:xfrm>
            <a:custGeom>
              <a:avLst/>
              <a:gdLst/>
              <a:ahLst/>
              <a:cxnLst/>
              <a:rect l="l" t="t" r="r" b="b"/>
              <a:pathLst>
                <a:path w="42651" h="57927" fill="none" extrusionOk="0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31956" y="3067904"/>
              <a:ext cx="747497" cy="5322254"/>
            </a:xfrm>
            <a:custGeom>
              <a:avLst/>
              <a:gdLst/>
              <a:ahLst/>
              <a:cxnLst/>
              <a:rect l="l" t="t" r="r" b="b"/>
              <a:pathLst>
                <a:path w="15088" h="107504" fill="none" extrusionOk="0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39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549" name="Google Shape;549;p39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avLst/>
                <a:gdLst/>
                <a:ahLst/>
                <a:cxnLst/>
                <a:rect l="l" t="t" r="r" b="b"/>
                <a:pathLst>
                  <a:path w="29296" h="61201" fill="none" extrusionOk="0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5197" extrusionOk="0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39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552" name="Google Shape;552;p39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avLst/>
                <a:gdLst/>
                <a:ahLst/>
                <a:cxnLst/>
                <a:rect l="l" t="t" r="r" b="b"/>
                <a:pathLst>
                  <a:path w="42272" h="60015" fill="none" extrusionOk="0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914" extrusionOk="0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94" extrusionOk="0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074" extrusionOk="0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avLst/>
                <a:gdLst/>
                <a:ahLst/>
                <a:cxnLst/>
                <a:rect l="l" t="t" r="r" b="b"/>
                <a:pathLst>
                  <a:path w="565" h="2745" extrusionOk="0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39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558" name="Google Shape;558;p39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110540" fill="none" extrusionOk="0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3926" extrusionOk="0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310" extrusionOk="0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3284" extrusionOk="0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74" extrusionOk="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19" extrusionOk="0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86" extrusionOk="0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39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566" name="Google Shape;566;p39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10872" fill="none" extrusionOk="0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7386" extrusionOk="0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78" extrusionOk="0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6878777" y="76011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9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571" name="Google Shape;571;p39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39592" fill="none" extrusionOk="0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9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573" name="Google Shape;573;p39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" h="2933" extrusionOk="0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9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2" h="2966" extrusionOk="0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9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1561" extrusionOk="0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6" name="Google Shape;576;p39"/>
            <p:cNvSpPr/>
            <p:nvPr/>
          </p:nvSpPr>
          <p:spPr>
            <a:xfrm>
              <a:off x="6742436" y="2669618"/>
              <a:ext cx="358490" cy="498689"/>
            </a:xfrm>
            <a:custGeom>
              <a:avLst/>
              <a:gdLst/>
              <a:ahLst/>
              <a:cxnLst/>
              <a:rect l="l" t="t" r="r" b="b"/>
              <a:pathLst>
                <a:path w="7236" h="10073" extrusionOk="0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845881" y="2588575"/>
              <a:ext cx="370231" cy="531612"/>
            </a:xfrm>
            <a:custGeom>
              <a:avLst/>
              <a:gdLst/>
              <a:ahLst/>
              <a:cxnLst/>
              <a:rect l="l" t="t" r="r" b="b"/>
              <a:pathLst>
                <a:path w="7473" h="10738" extrusionOk="0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097BA56-DAE5-3C27-7C8A-1F066C0D1840}"/>
              </a:ext>
            </a:extLst>
          </p:cNvPr>
          <p:cNvSpPr txBox="1"/>
          <p:nvPr/>
        </p:nvSpPr>
        <p:spPr>
          <a:xfrm>
            <a:off x="292894" y="135731"/>
            <a:ext cx="720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2"/>
                </a:solidFill>
              </a:rPr>
              <a:t>ATTRIBUTES: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1B1B2-456F-D66F-427B-3C6077C78C66}"/>
              </a:ext>
            </a:extLst>
          </p:cNvPr>
          <p:cNvSpPr txBox="1"/>
          <p:nvPr/>
        </p:nvSpPr>
        <p:spPr>
          <a:xfrm>
            <a:off x="190718" y="806325"/>
            <a:ext cx="26470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Each attribute is a potential risk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There are demographic, behavioural and medical risk factors in the dataset.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922D46-F9C7-AC3F-E5CC-20253964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33" y="689728"/>
            <a:ext cx="5619889" cy="3693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2655C-8202-6DBD-2281-1812B2F3A1F1}"/>
              </a:ext>
            </a:extLst>
          </p:cNvPr>
          <p:cNvSpPr txBox="1"/>
          <p:nvPr/>
        </p:nvSpPr>
        <p:spPr>
          <a:xfrm>
            <a:off x="256318" y="2971135"/>
            <a:ext cx="27833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Dependent variable of 10 year risk of coronary heart disease</a:t>
            </a:r>
            <a:r>
              <a:rPr lang="en-IN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ECE4D8-4A1E-7B7F-0A54-1CB5FAAED4DC}"/>
              </a:ext>
            </a:extLst>
          </p:cNvPr>
          <p:cNvSpPr txBox="1"/>
          <p:nvPr/>
        </p:nvSpPr>
        <p:spPr>
          <a:xfrm>
            <a:off x="474481" y="4453772"/>
            <a:ext cx="5021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Data Set: Logistic regression to predict heart disease</a:t>
            </a:r>
          </a:p>
          <a:p>
            <a:r>
              <a:rPr lang="en-IN" dirty="0">
                <a:hlinkClick r:id="rId4"/>
              </a:rPr>
              <a:t>Link:</a:t>
            </a:r>
            <a:r>
              <a:rPr lang="en-IN" dirty="0"/>
              <a:t> Click to view Dataset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63"/>
          <p:cNvSpPr txBox="1">
            <a:spLocks noGrp="1"/>
          </p:cNvSpPr>
          <p:nvPr>
            <p:ph type="title"/>
          </p:nvPr>
        </p:nvSpPr>
        <p:spPr>
          <a:xfrm>
            <a:off x="815889" y="19578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WAY OF APPROACH</a:t>
            </a:r>
            <a:endParaRPr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A01ED-EF17-B14F-2460-193456FD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979285"/>
            <a:ext cx="7936991" cy="37599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704110" y="2213598"/>
            <a:ext cx="4577402" cy="1726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DATA PREPROCESSING </a:t>
            </a:r>
            <a:endParaRPr sz="4000" dirty="0"/>
          </a:p>
        </p:txBody>
      </p:sp>
      <p:sp>
        <p:nvSpPr>
          <p:cNvPr id="2" name="Google Shape;468;p37">
            <a:extLst>
              <a:ext uri="{FF2B5EF4-FFF2-40B4-BE49-F238E27FC236}">
                <a16:creationId xmlns:a16="http://schemas.microsoft.com/office/drawing/2014/main" id="{DCAFADF8-D01E-CD11-87DD-2143AED8537D}"/>
              </a:ext>
            </a:extLst>
          </p:cNvPr>
          <p:cNvSpPr/>
          <p:nvPr/>
        </p:nvSpPr>
        <p:spPr>
          <a:xfrm>
            <a:off x="2019289" y="713598"/>
            <a:ext cx="1139069" cy="1083215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1;p39">
            <a:extLst>
              <a:ext uri="{FF2B5EF4-FFF2-40B4-BE49-F238E27FC236}">
                <a16:creationId xmlns:a16="http://schemas.microsoft.com/office/drawing/2014/main" id="{DA92A3BC-A3F5-282F-F457-93F8BDE365AD}"/>
              </a:ext>
            </a:extLst>
          </p:cNvPr>
          <p:cNvSpPr txBox="1">
            <a:spLocks/>
          </p:cNvSpPr>
          <p:nvPr/>
        </p:nvSpPr>
        <p:spPr>
          <a:xfrm>
            <a:off x="1906771" y="781877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Convergence"/>
              <a:buNone/>
              <a:defRPr sz="50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6" name="Google Shape;885;p51">
            <a:extLst>
              <a:ext uri="{FF2B5EF4-FFF2-40B4-BE49-F238E27FC236}">
                <a16:creationId xmlns:a16="http://schemas.microsoft.com/office/drawing/2014/main" id="{4ED272D9-A921-E3D9-9DA7-733AE7689AB9}"/>
              </a:ext>
            </a:extLst>
          </p:cNvPr>
          <p:cNvPicPr preferRelativeResize="0"/>
          <p:nvPr/>
        </p:nvPicPr>
        <p:blipFill rotWithShape="1">
          <a:blip r:embed="rId3">
            <a:alphaModFix amt="86000"/>
          </a:blip>
          <a:srcRect l="28529" t="19588" r="17834"/>
          <a:stretch/>
        </p:blipFill>
        <p:spPr>
          <a:xfrm>
            <a:off x="5601476" y="1120350"/>
            <a:ext cx="2904300" cy="2902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1560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STEPS IN DATA PREPROCESSING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2E1EC-A5CB-FFDA-1B8E-F96566A0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0" y="1341225"/>
            <a:ext cx="8442251" cy="3257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E7D5C-9CE0-247E-8BD8-E698FA03FDA4}"/>
              </a:ext>
            </a:extLst>
          </p:cNvPr>
          <p:cNvSpPr txBox="1"/>
          <p:nvPr/>
        </p:nvSpPr>
        <p:spPr>
          <a:xfrm>
            <a:off x="142020" y="0"/>
            <a:ext cx="8061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>
                <a:solidFill>
                  <a:schemeClr val="bg2"/>
                </a:solidFill>
              </a:rPr>
              <a:t>IMPORTING LIBRARIES:</a:t>
            </a:r>
          </a:p>
        </p:txBody>
      </p:sp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B3B67CE8-1883-AE6A-185E-33E9173BA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458149"/>
              </p:ext>
            </p:extLst>
          </p:nvPr>
        </p:nvGraphicFramePr>
        <p:xfrm>
          <a:off x="264525" y="1068583"/>
          <a:ext cx="7113378" cy="3566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594</Words>
  <Application>Microsoft Office PowerPoint</Application>
  <PresentationFormat>On-screen Show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Convergence</vt:lpstr>
      <vt:lpstr>Roboto Condensed Light</vt:lpstr>
      <vt:lpstr>Proxima Nova Semibold</vt:lpstr>
      <vt:lpstr>Wingdings</vt:lpstr>
      <vt:lpstr>Proxima Nova</vt:lpstr>
      <vt:lpstr>Lato Black</vt:lpstr>
      <vt:lpstr>Palanquin Dark</vt:lpstr>
      <vt:lpstr>Lato</vt:lpstr>
      <vt:lpstr>Arial</vt:lpstr>
      <vt:lpstr>Fredoka One</vt:lpstr>
      <vt:lpstr>Coronary Heart Disease by Slidesgo</vt:lpstr>
      <vt:lpstr>Slidesgo Final Pages</vt:lpstr>
      <vt:lpstr>CORONARY HEART DISEASE        PREDICTION USING         MACHINE LEARNING</vt:lpstr>
      <vt:lpstr>04</vt:lpstr>
      <vt:lpstr>INTRODUCTION</vt:lpstr>
      <vt:lpstr>DATA SET AND THE ATTRIBUTES  </vt:lpstr>
      <vt:lpstr>PowerPoint Presentation</vt:lpstr>
      <vt:lpstr>WAY OF APPROACH</vt:lpstr>
      <vt:lpstr>DATA PREPROCESSING </vt:lpstr>
      <vt:lpstr>STEPS IN DATA PREPROCESSING</vt:lpstr>
      <vt:lpstr>PowerPoint Presentation</vt:lpstr>
      <vt:lpstr>PowerPoint Presentation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CORONARY HEART DISEASE        PREDICTION USING         MACHINE LEARNING</dc:title>
  <dc:creator>Dheeraj Narne</dc:creator>
  <cp:lastModifiedBy>Dheeraj Narne</cp:lastModifiedBy>
  <cp:revision>3</cp:revision>
  <dcterms:modified xsi:type="dcterms:W3CDTF">2023-10-31T17:56:21Z</dcterms:modified>
</cp:coreProperties>
</file>