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000548"/>
          </a:xfrm>
          <a:prstGeom prst="rect">
            <a:avLst/>
          </a:prstGeom>
          <a:noFill/>
        </p:spPr>
        <p:txBody>
          <a:bodyPr wrap="square" lIns="91440" tIns="45720" rIns="91440" bIns="45720" rtlCol="0" anchor="t">
            <a:spAutoFit/>
          </a:bodyPr>
          <a:lstStyle/>
          <a:p>
            <a:r>
              <a:rPr lang="en-US" sz="2400" dirty="0"/>
              <a:t>STUDENT NAME: </a:t>
            </a:r>
            <a:r>
              <a:rPr lang="en-US" sz="2400" dirty="0" smtClean="0"/>
              <a:t> </a:t>
            </a:r>
            <a:r>
              <a:rPr lang="en-US" sz="2800" dirty="0" err="1" smtClean="0"/>
              <a:t>S</a:t>
            </a:r>
            <a:r>
              <a:rPr lang="en-US" sz="2800" dirty="0" err="1" smtClean="0"/>
              <a:t>itheswaran</a:t>
            </a:r>
            <a:r>
              <a:rPr lang="en-US" sz="2800" dirty="0" smtClean="0"/>
              <a:t> .M</a:t>
            </a:r>
            <a:endParaRPr lang="en-US" sz="2400" dirty="0"/>
          </a:p>
          <a:p>
            <a:r>
              <a:rPr lang="en-US" sz="2400" dirty="0"/>
              <a:t>REGISTER NO AND NMID: </a:t>
            </a:r>
            <a:r>
              <a:rPr lang="en-US" sz="2400" dirty="0" smtClean="0"/>
              <a:t>24131060500121056</a:t>
            </a:r>
            <a:endParaRPr lang="en-US" sz="2400" dirty="0">
              <a:cs typeface="Calibri"/>
            </a:endParaRPr>
          </a:p>
          <a:p>
            <a:r>
              <a:rPr lang="en-US" sz="2400" dirty="0"/>
              <a:t>DEPARTMENT: </a:t>
            </a:r>
            <a:r>
              <a:rPr lang="en-US" sz="2400" dirty="0" smtClean="0"/>
              <a:t>Bachelor of Computer Application </a:t>
            </a:r>
            <a:endParaRPr lang="en-US" sz="2400" dirty="0"/>
          </a:p>
          <a:p>
            <a:r>
              <a:rPr lang="en-US" sz="2400" dirty="0"/>
              <a:t>COLLEGE: </a:t>
            </a:r>
            <a:r>
              <a:rPr lang="en-US" sz="2400" dirty="0" smtClean="0"/>
              <a:t>Shree </a:t>
            </a:r>
            <a:r>
              <a:rPr lang="en-US" sz="2400" dirty="0" err="1" smtClean="0"/>
              <a:t>R</a:t>
            </a:r>
            <a:r>
              <a:rPr lang="en-US" sz="2400" dirty="0" err="1" smtClean="0"/>
              <a:t>aghvendra</a:t>
            </a:r>
            <a:r>
              <a:rPr lang="en-US" sz="2400" dirty="0" smtClean="0"/>
              <a:t> Arts and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39074" y="5000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smtClean="0"/>
              <a:t>RESULTS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38348" y="1785926"/>
            <a:ext cx="6905652" cy="2308324"/>
          </a:xfrm>
          <a:prstGeom prst="rect">
            <a:avLst/>
          </a:prstGeom>
        </p:spPr>
        <p:txBody>
          <a:bodyPr wrap="square">
            <a:spAutoFit/>
          </a:bodyPr>
          <a:lstStyle/>
          <a:p>
            <a:pPr marL="342900" indent="-342900">
              <a:buAutoNum type="arabicPeriod"/>
            </a:pPr>
            <a:r>
              <a:rPr lang="en-US" dirty="0" smtClean="0">
                <a:latin typeface="Aharoni" pitchFamily="2" charset="-79"/>
                <a:cs typeface="Aharoni" pitchFamily="2" charset="-79"/>
              </a:rPr>
              <a:t>Threat </a:t>
            </a:r>
            <a:r>
              <a:rPr lang="en-US" dirty="0" smtClean="0">
                <a:latin typeface="Aharoni" pitchFamily="2" charset="-79"/>
                <a:cs typeface="Aharoni" pitchFamily="2" charset="-79"/>
              </a:rPr>
              <a:t>Detection </a:t>
            </a:r>
            <a:r>
              <a:rPr lang="en-US" dirty="0" err="1" smtClean="0">
                <a:latin typeface="Aharoni" pitchFamily="2" charset="-79"/>
                <a:cs typeface="Aharoni" pitchFamily="2" charset="-79"/>
              </a:rPr>
              <a:t>AccuracyImplemented</a:t>
            </a:r>
            <a:r>
              <a:rPr lang="en-US" dirty="0" smtClean="0">
                <a:latin typeface="Aharoni" pitchFamily="2" charset="-79"/>
                <a:cs typeface="Aharoni" pitchFamily="2" charset="-79"/>
              </a:rPr>
              <a:t> AI model achieved 95% detection rate for known </a:t>
            </a:r>
            <a:r>
              <a:rPr lang="en-US" dirty="0" err="1" smtClean="0">
                <a:latin typeface="Aharoni" pitchFamily="2" charset="-79"/>
                <a:cs typeface="Aharoni" pitchFamily="2" charset="-79"/>
              </a:rPr>
              <a:t>threats.False</a:t>
            </a:r>
            <a:r>
              <a:rPr lang="en-US" dirty="0" smtClean="0">
                <a:latin typeface="Aharoni" pitchFamily="2" charset="-79"/>
                <a:cs typeface="Aharoni" pitchFamily="2" charset="-79"/>
              </a:rPr>
              <a:t> positives reduced by 40% compared to traditional methods</a:t>
            </a:r>
            <a:r>
              <a:rPr lang="en-US" dirty="0" smtClean="0">
                <a:latin typeface="Aharoni" pitchFamily="2" charset="-79"/>
                <a:cs typeface="Aharoni" pitchFamily="2" charset="-79"/>
              </a:rPr>
              <a:t>.</a:t>
            </a:r>
          </a:p>
          <a:p>
            <a:pPr marL="342900" indent="-342900">
              <a:buAutoNum type="arabicPeriod"/>
            </a:pPr>
            <a:r>
              <a:rPr lang="en-US" dirty="0" smtClean="0">
                <a:latin typeface="Aharoni" pitchFamily="2" charset="-79"/>
                <a:cs typeface="Aharoni" pitchFamily="2" charset="-79"/>
              </a:rPr>
              <a:t>2</a:t>
            </a:r>
            <a:r>
              <a:rPr lang="en-US" dirty="0" smtClean="0">
                <a:latin typeface="Aharoni" pitchFamily="2" charset="-79"/>
                <a:cs typeface="Aharoni" pitchFamily="2" charset="-79"/>
              </a:rPr>
              <a:t>. Real-Time Alert </a:t>
            </a:r>
            <a:r>
              <a:rPr lang="en-US" dirty="0" err="1" smtClean="0">
                <a:latin typeface="Aharoni" pitchFamily="2" charset="-79"/>
                <a:cs typeface="Aharoni" pitchFamily="2" charset="-79"/>
              </a:rPr>
              <a:t>SystemAverage</a:t>
            </a:r>
            <a:r>
              <a:rPr lang="en-US" dirty="0" smtClean="0">
                <a:latin typeface="Aharoni" pitchFamily="2" charset="-79"/>
                <a:cs typeface="Aharoni" pitchFamily="2" charset="-79"/>
              </a:rPr>
              <a:t> detection and alert generation time: 2 </a:t>
            </a:r>
            <a:r>
              <a:rPr lang="en-US" dirty="0" err="1" smtClean="0">
                <a:latin typeface="Aharoni" pitchFamily="2" charset="-79"/>
                <a:cs typeface="Aharoni" pitchFamily="2" charset="-79"/>
              </a:rPr>
              <a:t>seconds.Successfully</a:t>
            </a:r>
            <a:r>
              <a:rPr lang="en-US" dirty="0" smtClean="0">
                <a:latin typeface="Aharoni" pitchFamily="2" charset="-79"/>
                <a:cs typeface="Aharoni" pitchFamily="2" charset="-79"/>
              </a:rPr>
              <a:t> detected phishing attempts and brute-force attacks during testing</a:t>
            </a:r>
            <a:r>
              <a:rPr lang="en-US" dirty="0" smtClean="0">
                <a:latin typeface="Aharoni" pitchFamily="2" charset="-79"/>
                <a:cs typeface="Aharoni" pitchFamily="2" charset="-79"/>
              </a:rPr>
              <a:t>.</a:t>
            </a:r>
          </a:p>
          <a:p>
            <a:pPr marL="342900" indent="-342900">
              <a:buAutoNum type="arabicPeriod"/>
            </a:pPr>
            <a:r>
              <a:rPr lang="en-US" dirty="0" smtClean="0">
                <a:latin typeface="Aharoni" pitchFamily="2" charset="-79"/>
                <a:cs typeface="Aharoni" pitchFamily="2" charset="-79"/>
              </a:rPr>
              <a:t>3</a:t>
            </a:r>
            <a:r>
              <a:rPr lang="en-US" dirty="0" smtClean="0">
                <a:latin typeface="Aharoni" pitchFamily="2" charset="-79"/>
                <a:cs typeface="Aharoni" pitchFamily="2" charset="-79"/>
              </a:rPr>
              <a:t>. AI Model </a:t>
            </a:r>
            <a:r>
              <a:rPr lang="en-US" dirty="0" err="1" smtClean="0">
                <a:latin typeface="Aharoni" pitchFamily="2" charset="-79"/>
                <a:cs typeface="Aharoni" pitchFamily="2" charset="-79"/>
              </a:rPr>
              <a:t>PerformanceAlgorithm</a:t>
            </a:r>
            <a:r>
              <a:rPr lang="en-US" dirty="0" smtClean="0">
                <a:latin typeface="Aharoni" pitchFamily="2" charset="-79"/>
                <a:cs typeface="Aharoni" pitchFamily="2" charset="-79"/>
              </a:rPr>
              <a:t> used: Random Forest + Neural </a:t>
            </a:r>
            <a:r>
              <a:rPr lang="en-US" dirty="0" err="1" smtClean="0">
                <a:latin typeface="Aharoni" pitchFamily="2" charset="-79"/>
                <a:cs typeface="Aharoni" pitchFamily="2" charset="-79"/>
              </a:rPr>
              <a:t>NetworkPrecision</a:t>
            </a:r>
            <a:r>
              <a:rPr lang="en-US" dirty="0" smtClean="0">
                <a:latin typeface="Aharoni" pitchFamily="2" charset="-79"/>
                <a:cs typeface="Aharoni" pitchFamily="2" charset="-79"/>
              </a:rPr>
              <a:t>: 94%, Recall: 92%, F1-Score: 93%</a:t>
            </a:r>
            <a:endParaRPr lang="en-US" dirty="0">
              <a:latin typeface="Aharoni" pitchFamily="2" charset="-79"/>
              <a:cs typeface="Aharoni" pitchFamily="2" charset="-79"/>
            </a:endParaRPr>
          </a:p>
        </p:txBody>
      </p:sp>
      <p:sp>
        <p:nvSpPr>
          <p:cNvPr id="11" name="Rectangle 10"/>
          <p:cNvSpPr/>
          <p:nvPr/>
        </p:nvSpPr>
        <p:spPr>
          <a:xfrm>
            <a:off x="2381224" y="4143380"/>
            <a:ext cx="6096000" cy="923330"/>
          </a:xfrm>
          <a:prstGeom prst="rect">
            <a:avLst/>
          </a:prstGeom>
        </p:spPr>
        <p:txBody>
          <a:bodyPr>
            <a:spAutoFit/>
          </a:bodyPr>
          <a:lstStyle/>
          <a:p>
            <a:r>
              <a:rPr lang="en-US" dirty="0" smtClean="0"/>
              <a:t>4</a:t>
            </a:r>
            <a:r>
              <a:rPr lang="en-US" dirty="0" smtClean="0">
                <a:latin typeface="Aharoni" pitchFamily="2" charset="-79"/>
                <a:cs typeface="Aharoni" pitchFamily="2" charset="-79"/>
              </a:rPr>
              <a:t>. Resource </a:t>
            </a:r>
            <a:r>
              <a:rPr lang="en-US" dirty="0" err="1" smtClean="0">
                <a:latin typeface="Aharoni" pitchFamily="2" charset="-79"/>
                <a:cs typeface="Aharoni" pitchFamily="2" charset="-79"/>
              </a:rPr>
              <a:t>UtilizationLightweight</a:t>
            </a:r>
            <a:r>
              <a:rPr lang="en-US" dirty="0" smtClean="0">
                <a:latin typeface="Aharoni" pitchFamily="2" charset="-79"/>
                <a:cs typeface="Aharoni" pitchFamily="2" charset="-79"/>
              </a:rPr>
              <a:t> model suitable for enterprise-level </a:t>
            </a:r>
            <a:r>
              <a:rPr lang="en-US" dirty="0" err="1" smtClean="0">
                <a:latin typeface="Aharoni" pitchFamily="2" charset="-79"/>
                <a:cs typeface="Aharoni" pitchFamily="2" charset="-79"/>
              </a:rPr>
              <a:t>deployment.Works</a:t>
            </a:r>
            <a:r>
              <a:rPr lang="en-US" dirty="0" smtClean="0">
                <a:latin typeface="Aharoni" pitchFamily="2" charset="-79"/>
                <a:cs typeface="Aharoni" pitchFamily="2" charset="-79"/>
              </a:rPr>
              <a:t> efficiently on cloud or local servers</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523836" y="1714488"/>
            <a:ext cx="6096000" cy="4832092"/>
          </a:xfrm>
          <a:prstGeom prst="rect">
            <a:avLst/>
          </a:prstGeom>
        </p:spPr>
        <p:txBody>
          <a:bodyPr>
            <a:spAutoFit/>
          </a:bodyPr>
          <a:lstStyle/>
          <a:p>
            <a:r>
              <a:rPr lang="en-US" sz="2800" dirty="0" smtClean="0">
                <a:latin typeface="Aharoni" pitchFamily="2" charset="-79"/>
                <a:cs typeface="Aharoni" pitchFamily="2" charset="-79"/>
              </a:rPr>
              <a:t>AI significantly improves threat detection speed and </a:t>
            </a:r>
            <a:r>
              <a:rPr lang="en-US" sz="2800" dirty="0" smtClean="0">
                <a:latin typeface="Aharoni" pitchFamily="2" charset="-79"/>
                <a:cs typeface="Aharoni" pitchFamily="2" charset="-79"/>
              </a:rPr>
              <a:t>accuracy</a:t>
            </a:r>
          </a:p>
          <a:p>
            <a:endParaRPr lang="en-US" sz="2800" dirty="0" smtClean="0">
              <a:latin typeface="Aharoni" pitchFamily="2" charset="-79"/>
              <a:cs typeface="Aharoni" pitchFamily="2" charset="-79"/>
            </a:endParaRPr>
          </a:p>
          <a:p>
            <a:endParaRPr lang="en-US" sz="2800" dirty="0" smtClean="0">
              <a:latin typeface="Aharoni" pitchFamily="2" charset="-79"/>
              <a:cs typeface="Aharoni" pitchFamily="2" charset="-79"/>
            </a:endParaRPr>
          </a:p>
          <a:p>
            <a:r>
              <a:rPr lang="en-US" sz="2800" dirty="0" smtClean="0">
                <a:latin typeface="Aharoni" pitchFamily="2" charset="-79"/>
                <a:cs typeface="Aharoni" pitchFamily="2" charset="-79"/>
              </a:rPr>
              <a:t>Future </a:t>
            </a:r>
            <a:r>
              <a:rPr lang="en-US" sz="2800" dirty="0" smtClean="0">
                <a:latin typeface="Aharoni" pitchFamily="2" charset="-79"/>
                <a:cs typeface="Aharoni" pitchFamily="2" charset="-79"/>
              </a:rPr>
              <a:t>scope: integrating deep learning for zero-day attack </a:t>
            </a:r>
            <a:r>
              <a:rPr lang="en-US" sz="2800" dirty="0" smtClean="0">
                <a:latin typeface="Aharoni" pitchFamily="2" charset="-79"/>
                <a:cs typeface="Aharoni" pitchFamily="2" charset="-79"/>
              </a:rPr>
              <a:t>prediction</a:t>
            </a:r>
          </a:p>
          <a:p>
            <a:endParaRPr lang="en-US" sz="2800" dirty="0" smtClean="0">
              <a:latin typeface="Aharoni" pitchFamily="2" charset="-79"/>
              <a:cs typeface="Aharoni" pitchFamily="2" charset="-79"/>
            </a:endParaRPr>
          </a:p>
          <a:p>
            <a:endParaRPr lang="en-US" sz="2800" dirty="0" smtClean="0">
              <a:latin typeface="Aharoni" pitchFamily="2" charset="-79"/>
              <a:cs typeface="Aharoni" pitchFamily="2" charset="-79"/>
            </a:endParaRPr>
          </a:p>
          <a:p>
            <a:r>
              <a:rPr lang="en-US" sz="2800" dirty="0" smtClean="0">
                <a:latin typeface="Aharoni" pitchFamily="2" charset="-79"/>
                <a:cs typeface="Aharoni" pitchFamily="2" charset="-79"/>
              </a:rPr>
              <a:t>Contribution </a:t>
            </a:r>
            <a:r>
              <a:rPr lang="en-US" sz="2800" dirty="0" smtClean="0">
                <a:latin typeface="Aharoni" pitchFamily="2" charset="-79"/>
                <a:cs typeface="Aharoni" pitchFamily="2" charset="-79"/>
              </a:rPr>
              <a:t>towards safer digital environments</a:t>
            </a:r>
            <a:endParaRPr lang="en-US" sz="2800" dirty="0">
              <a:latin typeface="Aharoni" pitchFamily="2" charset="-79"/>
              <a:cs typeface="Aharoni" pitchFamily="2" charset="-79"/>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3836" y="0"/>
            <a:ext cx="7500990" cy="514348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smtClean="0">
              <a:latin typeface="Baskerville Old Face" pitchFamily="18" charset="0"/>
              <a:cs typeface="Aharoni" pitchFamily="2" charset="-79"/>
            </a:endParaRPr>
          </a:p>
          <a:p>
            <a:endParaRPr lang="en-US" dirty="0" smtClean="0">
              <a:latin typeface="Baskerville Old Face" pitchFamily="18" charset="0"/>
              <a:cs typeface="Aharoni" pitchFamily="2" charset="-79"/>
            </a:endParaRPr>
          </a:p>
          <a:p>
            <a:endParaRPr lang="en-US" dirty="0" smtClean="0">
              <a:latin typeface="Baskerville Old Face" pitchFamily="18" charset="0"/>
              <a:cs typeface="Aharoni" pitchFamily="2" charset="-79"/>
            </a:endParaRPr>
          </a:p>
          <a:p>
            <a:endParaRPr lang="en-US" dirty="0" smtClean="0">
              <a:latin typeface="Baskerville Old Face" pitchFamily="18" charset="0"/>
              <a:cs typeface="Aharoni" pitchFamily="2" charset="-79"/>
            </a:endParaRPr>
          </a:p>
          <a:p>
            <a:endParaRPr lang="en-US" dirty="0" smtClean="0">
              <a:latin typeface="Baskerville Old Face" pitchFamily="18" charset="0"/>
              <a:cs typeface="Aharoni" pitchFamily="2" charset="-79"/>
            </a:endParaRPr>
          </a:p>
          <a:p>
            <a:endParaRPr lang="en-US" dirty="0" smtClean="0">
              <a:latin typeface="Baskerville Old Face" pitchFamily="18" charset="0"/>
              <a:cs typeface="Aharoni" pitchFamily="2" charset="-79"/>
            </a:endParaRPr>
          </a:p>
          <a:p>
            <a:r>
              <a:rPr lang="en-US" dirty="0" smtClean="0">
                <a:latin typeface="Baskerville Old Face" pitchFamily="18" charset="0"/>
                <a:cs typeface="Aharoni" pitchFamily="2" charset="-79"/>
              </a:rPr>
              <a:t>       </a:t>
            </a:r>
            <a:r>
              <a:rPr lang="en-US" sz="3200" dirty="0" smtClean="0">
                <a:latin typeface="Baskerville Old Face" pitchFamily="18" charset="0"/>
                <a:cs typeface="Aharoni" pitchFamily="2" charset="-79"/>
              </a:rPr>
              <a:t>     </a:t>
            </a:r>
            <a:r>
              <a:rPr lang="en-US" sz="4400" dirty="0" err="1" smtClean="0">
                <a:latin typeface="Eras Demi ITC" pitchFamily="34" charset="0"/>
                <a:cs typeface="Aharoni" pitchFamily="2" charset="-79"/>
              </a:rPr>
              <a:t>cybersecurity</a:t>
            </a:r>
            <a:r>
              <a:rPr lang="en-US" sz="4400" dirty="0" smtClean="0">
                <a:latin typeface="Eras Demi ITC" pitchFamily="34" charset="0"/>
                <a:cs typeface="Aharoni" pitchFamily="2" charset="-79"/>
              </a:rPr>
              <a:t>  in the</a:t>
            </a:r>
          </a:p>
          <a:p>
            <a:r>
              <a:rPr lang="en-US" sz="4400" dirty="0" smtClean="0">
                <a:latin typeface="Eras Demi ITC" pitchFamily="34" charset="0"/>
                <a:cs typeface="Aharoni" pitchFamily="2" charset="-79"/>
              </a:rPr>
              <a:t> </a:t>
            </a:r>
            <a:r>
              <a:rPr lang="en-US" sz="4400" dirty="0" smtClean="0">
                <a:latin typeface="Eras Demi ITC" pitchFamily="34" charset="0"/>
                <a:cs typeface="Aharoni" pitchFamily="2" charset="-79"/>
              </a:rPr>
              <a:t>                    age of</a:t>
            </a:r>
          </a:p>
          <a:p>
            <a:r>
              <a:rPr lang="en-US" sz="4400" dirty="0" smtClean="0">
                <a:latin typeface="Eras Demi ITC" pitchFamily="34" charset="0"/>
                <a:cs typeface="Aharoni" pitchFamily="2" charset="-79"/>
              </a:rPr>
              <a:t> </a:t>
            </a:r>
            <a:r>
              <a:rPr lang="en-US" sz="4400" dirty="0" smtClean="0">
                <a:latin typeface="Eras Demi ITC" pitchFamily="34" charset="0"/>
                <a:cs typeface="Aharoni" pitchFamily="2" charset="-79"/>
              </a:rPr>
              <a:t>                      AI</a:t>
            </a:r>
            <a:endParaRPr lang="en-US" sz="3200" dirty="0" smtClean="0">
              <a:latin typeface="Eras Demi ITC" pitchFamily="34" charset="0"/>
              <a:cs typeface="Aharoni" pitchFamily="2" charset="-79"/>
            </a:endParaRPr>
          </a:p>
          <a:p>
            <a:r>
              <a:rPr lang="en-US" sz="3200" dirty="0" smtClean="0">
                <a:latin typeface="Baskerville Old Face" pitchFamily="18" charset="0"/>
                <a:cs typeface="Aharoni" pitchFamily="2" charset="-79"/>
              </a:rPr>
              <a:t> </a:t>
            </a:r>
            <a:r>
              <a:rPr lang="en-US" sz="3200" dirty="0" smtClean="0">
                <a:latin typeface="Baskerville Old Face" pitchFamily="18" charset="0"/>
                <a:cs typeface="Aharoni" pitchFamily="2" charset="-79"/>
              </a:rPr>
              <a:t>                                           </a:t>
            </a:r>
          </a:p>
          <a:p>
            <a:r>
              <a:rPr lang="en-US" sz="3200" dirty="0" smtClean="0">
                <a:latin typeface="Baskerville Old Face" pitchFamily="18" charset="0"/>
                <a:cs typeface="Aharoni" pitchFamily="2" charset="-79"/>
              </a:rPr>
              <a:t> </a:t>
            </a:r>
            <a:r>
              <a:rPr lang="en-US" sz="3200" dirty="0" smtClean="0">
                <a:latin typeface="Baskerville Old Face" pitchFamily="18" charset="0"/>
                <a:cs typeface="Aharoni" pitchFamily="2" charset="-79"/>
              </a:rPr>
              <a:t>    </a:t>
            </a:r>
          </a:p>
          <a:p>
            <a:r>
              <a:rPr lang="en-US" sz="3200" dirty="0" smtClean="0">
                <a:latin typeface="Baskerville Old Face" pitchFamily="18" charset="0"/>
                <a:cs typeface="Aharoni" pitchFamily="2" charset="-79"/>
              </a:rPr>
              <a:t> </a:t>
            </a:r>
            <a:r>
              <a:rPr lang="en-US" sz="3200" dirty="0" smtClean="0">
                <a:latin typeface="Baskerville Old Face" pitchFamily="18" charset="0"/>
                <a:cs typeface="Aharoni" pitchFamily="2" charset="-79"/>
              </a:rPr>
              <a:t>                                   </a:t>
            </a:r>
            <a:endParaRPr lang="en-US" dirty="0" smtClean="0">
              <a:latin typeface="Baskerville Old Face" pitchFamily="18" charset="0"/>
              <a:cs typeface="Aharoni" pitchFamily="2" charset="-79"/>
            </a:endParaRPr>
          </a:p>
          <a:p>
            <a:endParaRPr lang="en-US" dirty="0" smtClean="0">
              <a:latin typeface="Baskerville Old Face" pitchFamily="18" charset="0"/>
              <a:cs typeface="Aharoni" pitchFamily="2" charset="-79"/>
            </a:endParaRPr>
          </a:p>
          <a:p>
            <a:r>
              <a:rPr lang="en-US" dirty="0" smtClean="0">
                <a:latin typeface="Baskerville Old Face" pitchFamily="18" charset="0"/>
                <a:cs typeface="Aharoni" pitchFamily="2" charset="-79"/>
              </a:rPr>
              <a:t>        </a:t>
            </a:r>
            <a:endParaRPr dirty="0">
              <a:latin typeface="Baskerville Old Face" pitchFamily="18" charset="0"/>
              <a:cs typeface="Aharoni" pitchFamily="2" charset="-79"/>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1429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666712" y="1500174"/>
            <a:ext cx="7072362" cy="3139321"/>
          </a:xfrm>
          <a:prstGeom prst="rect">
            <a:avLst/>
          </a:prstGeom>
        </p:spPr>
        <p:txBody>
          <a:bodyPr wrap="square">
            <a:spAutoFit/>
          </a:bodyPr>
          <a:lstStyle/>
          <a:p>
            <a:r>
              <a:rPr lang="en-US" dirty="0" smtClean="0">
                <a:latin typeface="Aharoni" pitchFamily="2" charset="-79"/>
                <a:cs typeface="Aharoni" pitchFamily="2" charset="-79"/>
              </a:rPr>
              <a:t>With the rapid adoption of Artificial Intelligence in various industries, </a:t>
            </a:r>
            <a:r>
              <a:rPr lang="en-US" dirty="0" err="1" smtClean="0">
                <a:latin typeface="Aharoni" pitchFamily="2" charset="-79"/>
                <a:cs typeface="Aharoni" pitchFamily="2" charset="-79"/>
              </a:rPr>
              <a:t>cybersecurity</a:t>
            </a:r>
            <a:r>
              <a:rPr lang="en-US" dirty="0" smtClean="0">
                <a:latin typeface="Aharoni" pitchFamily="2" charset="-79"/>
                <a:cs typeface="Aharoni" pitchFamily="2" charset="-79"/>
              </a:rPr>
              <a:t> faces a </a:t>
            </a:r>
          </a:p>
          <a:p>
            <a:r>
              <a:rPr lang="en-US" dirty="0" smtClean="0">
                <a:latin typeface="Aharoni" pitchFamily="2" charset="-79"/>
                <a:cs typeface="Aharoni" pitchFamily="2" charset="-79"/>
              </a:rPr>
              <a:t>dual challenge:</a:t>
            </a:r>
          </a:p>
          <a:p>
            <a:endParaRPr lang="en-US" b="1" dirty="0" smtClean="0">
              <a:latin typeface="Aharoni" pitchFamily="2" charset="-79"/>
              <a:cs typeface="Aharoni" pitchFamily="2" charset="-79"/>
            </a:endParaRPr>
          </a:p>
          <a:p>
            <a:r>
              <a:rPr lang="en-US" b="1" dirty="0" smtClean="0">
                <a:latin typeface="Aharoni" pitchFamily="2" charset="-79"/>
                <a:cs typeface="Aharoni" pitchFamily="2" charset="-79"/>
              </a:rPr>
              <a:t>On one side</a:t>
            </a:r>
            <a:r>
              <a:rPr lang="en-US" dirty="0" smtClean="0">
                <a:latin typeface="Aharoni" pitchFamily="2" charset="-79"/>
                <a:cs typeface="Aharoni" pitchFamily="2" charset="-79"/>
              </a:rPr>
              <a:t>, </a:t>
            </a:r>
            <a:r>
              <a:rPr lang="en-US" dirty="0" smtClean="0">
                <a:latin typeface="Aharoni" pitchFamily="2" charset="-79"/>
                <a:cs typeface="Aharoni" pitchFamily="2" charset="-79"/>
              </a:rPr>
              <a:t>AI enhances security by enabling faster threat detection, real-time monitoring, </a:t>
            </a:r>
          </a:p>
          <a:p>
            <a:r>
              <a:rPr lang="en-US" dirty="0" smtClean="0">
                <a:latin typeface="Aharoni" pitchFamily="2" charset="-79"/>
                <a:cs typeface="Aharoni" pitchFamily="2" charset="-79"/>
              </a:rPr>
              <a:t>and predictive analysis.</a:t>
            </a:r>
          </a:p>
          <a:p>
            <a:endParaRPr lang="en-US" dirty="0" smtClean="0">
              <a:latin typeface="Aharoni" pitchFamily="2" charset="-79"/>
              <a:cs typeface="Aharoni" pitchFamily="2" charset="-79"/>
            </a:endParaRPr>
          </a:p>
          <a:p>
            <a:r>
              <a:rPr lang="en-US" b="1" dirty="0" smtClean="0">
                <a:latin typeface="Aharoni" pitchFamily="2" charset="-79"/>
                <a:cs typeface="Aharoni" pitchFamily="2" charset="-79"/>
              </a:rPr>
              <a:t>On the other side</a:t>
            </a:r>
            <a:r>
              <a:rPr lang="en-US" dirty="0" smtClean="0">
                <a:latin typeface="Aharoni" pitchFamily="2" charset="-79"/>
                <a:cs typeface="Aharoni" pitchFamily="2" charset="-79"/>
              </a:rPr>
              <a:t>, cybercriminals are using AI to launch sophisticated attacks such as </a:t>
            </a:r>
            <a:r>
              <a:rPr lang="en-US" dirty="0" err="1" smtClean="0">
                <a:latin typeface="Aharoni" pitchFamily="2" charset="-79"/>
                <a:cs typeface="Aharoni" pitchFamily="2" charset="-79"/>
              </a:rPr>
              <a:t>deepfakes</a:t>
            </a:r>
            <a:r>
              <a:rPr lang="en-US" dirty="0" smtClean="0">
                <a:latin typeface="Aharoni" pitchFamily="2" charset="-79"/>
                <a:cs typeface="Aharoni" pitchFamily="2" charset="-79"/>
              </a:rPr>
              <a:t>, automated hacking, and adversarial attack</a:t>
            </a:r>
            <a:endParaRPr lang="en-US" dirty="0">
              <a:latin typeface="Aharoni" pitchFamily="2" charset="-79"/>
              <a:cs typeface="Aharoni"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Rectangle 10"/>
          <p:cNvSpPr/>
          <p:nvPr/>
        </p:nvSpPr>
        <p:spPr>
          <a:xfrm>
            <a:off x="595274" y="1928802"/>
            <a:ext cx="8715436" cy="646331"/>
          </a:xfrm>
          <a:prstGeom prst="rect">
            <a:avLst/>
          </a:prstGeom>
        </p:spPr>
        <p:txBody>
          <a:bodyPr wrap="square">
            <a:spAutoFit/>
          </a:bodyPr>
          <a:lstStyle/>
          <a:p>
            <a:endParaRPr lang="en-US" dirty="0" smtClean="0"/>
          </a:p>
          <a:p>
            <a:endParaRPr lang="en-US" dirty="0">
              <a:latin typeface="Aharoni" pitchFamily="2" charset="-79"/>
              <a:cs typeface="Aharoni" pitchFamily="2" charset="-79"/>
            </a:endParaRPr>
          </a:p>
        </p:txBody>
      </p:sp>
      <p:sp>
        <p:nvSpPr>
          <p:cNvPr id="13" name="Rectangle 12"/>
          <p:cNvSpPr/>
          <p:nvPr/>
        </p:nvSpPr>
        <p:spPr>
          <a:xfrm>
            <a:off x="1023902" y="1643050"/>
            <a:ext cx="7429552" cy="4801314"/>
          </a:xfrm>
          <a:prstGeom prst="rect">
            <a:avLst/>
          </a:prstGeom>
        </p:spPr>
        <p:txBody>
          <a:bodyPr wrap="square">
            <a:spAutoFit/>
          </a:bodyPr>
          <a:lstStyle/>
          <a:p>
            <a:r>
              <a:rPr lang="en-US" dirty="0" smtClean="0">
                <a:latin typeface="Aharoni" pitchFamily="2" charset="-79"/>
                <a:cs typeface="Aharoni" pitchFamily="2" charset="-79"/>
              </a:rPr>
              <a:t>This project explores the intersection of </a:t>
            </a:r>
            <a:r>
              <a:rPr lang="en-US" b="1" dirty="0" smtClean="0">
                <a:latin typeface="Aharoni" pitchFamily="2" charset="-79"/>
                <a:cs typeface="Aharoni" pitchFamily="2" charset="-79"/>
              </a:rPr>
              <a:t>Artificial Intelligence (AI)</a:t>
            </a:r>
            <a:r>
              <a:rPr lang="en-US" dirty="0" smtClean="0">
                <a:latin typeface="Aharoni" pitchFamily="2" charset="-79"/>
                <a:cs typeface="Aharoni" pitchFamily="2" charset="-79"/>
              </a:rPr>
              <a:t> and </a:t>
            </a:r>
            <a:r>
              <a:rPr lang="en-US" b="1" dirty="0" err="1" smtClean="0">
                <a:latin typeface="Aharoni" pitchFamily="2" charset="-79"/>
                <a:cs typeface="Aharoni" pitchFamily="2" charset="-79"/>
              </a:rPr>
              <a:t>Cybersecurity</a:t>
            </a:r>
            <a:r>
              <a:rPr lang="en-US" dirty="0" smtClean="0">
                <a:latin typeface="Aharoni" pitchFamily="2" charset="-79"/>
                <a:cs typeface="Aharoni" pitchFamily="2" charset="-79"/>
              </a:rPr>
              <a:t>, focusing on how AI technologies are transforming the way we detect, prevent, and respond to cyber threats. While AI offers powerful tools for securing digital infrastructure, it also introduces new vulnerabilities when used by malicious actors</a:t>
            </a:r>
            <a:r>
              <a:rPr lang="en-US" dirty="0" smtClean="0">
                <a:latin typeface="Aharoni" pitchFamily="2" charset="-79"/>
                <a:cs typeface="Aharoni" pitchFamily="2" charset="-79"/>
              </a:rPr>
              <a:t>.</a:t>
            </a:r>
          </a:p>
          <a:p>
            <a:r>
              <a:rPr lang="en-US" dirty="0" smtClean="0">
                <a:latin typeface="Aharoni" pitchFamily="2" charset="-79"/>
                <a:cs typeface="Aharoni" pitchFamily="2" charset="-79"/>
              </a:rPr>
              <a:t/>
            </a:r>
            <a:br>
              <a:rPr lang="en-US" dirty="0" smtClean="0">
                <a:latin typeface="Aharoni" pitchFamily="2" charset="-79"/>
                <a:cs typeface="Aharoni" pitchFamily="2" charset="-79"/>
              </a:rPr>
            </a:br>
            <a:r>
              <a:rPr lang="en-US" dirty="0" smtClean="0">
                <a:latin typeface="Aharoni" pitchFamily="2" charset="-79"/>
                <a:cs typeface="Aharoni" pitchFamily="2" charset="-79"/>
              </a:rPr>
              <a:t>The project aims to:</a:t>
            </a:r>
          </a:p>
          <a:p>
            <a:endParaRPr lang="en-US" dirty="0" smtClean="0">
              <a:latin typeface="Aharoni" pitchFamily="2" charset="-79"/>
              <a:cs typeface="Aharoni" pitchFamily="2" charset="-79"/>
            </a:endParaRPr>
          </a:p>
          <a:p>
            <a:r>
              <a:rPr lang="en-US" dirty="0" smtClean="0">
                <a:latin typeface="Aharoni" pitchFamily="2" charset="-79"/>
                <a:cs typeface="Aharoni" pitchFamily="2" charset="-79"/>
              </a:rPr>
              <a:t>1.Understand </a:t>
            </a:r>
            <a:r>
              <a:rPr lang="en-US" dirty="0" smtClean="0">
                <a:latin typeface="Aharoni" pitchFamily="2" charset="-79"/>
                <a:cs typeface="Aharoni" pitchFamily="2" charset="-79"/>
              </a:rPr>
              <a:t>the </a:t>
            </a:r>
            <a:r>
              <a:rPr lang="en-US" b="1" dirty="0" smtClean="0">
                <a:latin typeface="Aharoni" pitchFamily="2" charset="-79"/>
                <a:cs typeface="Aharoni" pitchFamily="2" charset="-79"/>
              </a:rPr>
              <a:t>role of AI in enhancing </a:t>
            </a:r>
            <a:r>
              <a:rPr lang="en-US" b="1" dirty="0" err="1" smtClean="0">
                <a:latin typeface="Aharoni" pitchFamily="2" charset="-79"/>
                <a:cs typeface="Aharoni" pitchFamily="2" charset="-79"/>
              </a:rPr>
              <a:t>cybersecurity</a:t>
            </a:r>
            <a:endParaRPr lang="en-US" b="1" dirty="0" smtClean="0">
              <a:latin typeface="Aharoni" pitchFamily="2" charset="-79"/>
              <a:cs typeface="Aharoni" pitchFamily="2" charset="-79"/>
            </a:endParaRPr>
          </a:p>
          <a:p>
            <a:endParaRPr lang="en-US" dirty="0" smtClean="0">
              <a:latin typeface="Aharoni" pitchFamily="2" charset="-79"/>
              <a:cs typeface="Aharoni" pitchFamily="2" charset="-79"/>
            </a:endParaRPr>
          </a:p>
          <a:p>
            <a:r>
              <a:rPr lang="en-US" dirty="0" smtClean="0">
                <a:latin typeface="Aharoni" pitchFamily="2" charset="-79"/>
                <a:cs typeface="Aharoni" pitchFamily="2" charset="-79"/>
              </a:rPr>
              <a:t>2.Identify </a:t>
            </a:r>
            <a:r>
              <a:rPr lang="en-US" b="1" dirty="0" smtClean="0">
                <a:latin typeface="Aharoni" pitchFamily="2" charset="-79"/>
                <a:cs typeface="Aharoni" pitchFamily="2" charset="-79"/>
              </a:rPr>
              <a:t>AI-driven cyber threats and </a:t>
            </a:r>
            <a:r>
              <a:rPr lang="en-US" b="1" dirty="0" smtClean="0">
                <a:latin typeface="Aharoni" pitchFamily="2" charset="-79"/>
                <a:cs typeface="Aharoni" pitchFamily="2" charset="-79"/>
              </a:rPr>
              <a:t>challenges</a:t>
            </a:r>
          </a:p>
          <a:p>
            <a:endParaRPr lang="en-US" dirty="0" smtClean="0">
              <a:latin typeface="Aharoni" pitchFamily="2" charset="-79"/>
              <a:cs typeface="Aharoni" pitchFamily="2" charset="-79"/>
            </a:endParaRPr>
          </a:p>
          <a:p>
            <a:r>
              <a:rPr lang="en-US" dirty="0" smtClean="0">
                <a:latin typeface="Aharoni" pitchFamily="2" charset="-79"/>
                <a:cs typeface="Aharoni" pitchFamily="2" charset="-79"/>
              </a:rPr>
              <a:t>3.Analyze </a:t>
            </a:r>
            <a:r>
              <a:rPr lang="en-US" b="1" dirty="0" smtClean="0">
                <a:latin typeface="Aharoni" pitchFamily="2" charset="-79"/>
                <a:cs typeface="Aharoni" pitchFamily="2" charset="-79"/>
              </a:rPr>
              <a:t>real-world applications and case </a:t>
            </a:r>
            <a:r>
              <a:rPr lang="en-US" b="1" dirty="0" smtClean="0">
                <a:latin typeface="Aharoni" pitchFamily="2" charset="-79"/>
                <a:cs typeface="Aharoni" pitchFamily="2" charset="-79"/>
              </a:rPr>
              <a:t>studies</a:t>
            </a:r>
          </a:p>
          <a:p>
            <a:endParaRPr lang="en-US" dirty="0" smtClean="0">
              <a:latin typeface="Aharoni" pitchFamily="2" charset="-79"/>
              <a:cs typeface="Aharoni" pitchFamily="2" charset="-79"/>
            </a:endParaRPr>
          </a:p>
          <a:p>
            <a:r>
              <a:rPr lang="en-US" dirty="0" smtClean="0">
                <a:latin typeface="Aharoni" pitchFamily="2" charset="-79"/>
                <a:cs typeface="Aharoni" pitchFamily="2" charset="-79"/>
              </a:rPr>
              <a:t>4.Discuss </a:t>
            </a:r>
            <a:r>
              <a:rPr lang="en-US" dirty="0" smtClean="0">
                <a:latin typeface="Aharoni" pitchFamily="2" charset="-79"/>
                <a:cs typeface="Aharoni" pitchFamily="2" charset="-79"/>
              </a:rPr>
              <a:t>the </a:t>
            </a:r>
            <a:r>
              <a:rPr lang="en-US" b="1" dirty="0" smtClean="0">
                <a:latin typeface="Aharoni" pitchFamily="2" charset="-79"/>
                <a:cs typeface="Aharoni" pitchFamily="2" charset="-79"/>
              </a:rPr>
              <a:t>future trends and ethical concerns</a:t>
            </a:r>
            <a:r>
              <a:rPr lang="en-US" dirty="0" smtClean="0">
                <a:latin typeface="Aharoni" pitchFamily="2" charset="-79"/>
                <a:cs typeface="Aharoni" pitchFamily="2" charset="-79"/>
              </a:rPr>
              <a:t> of AI in </a:t>
            </a:r>
            <a:r>
              <a:rPr lang="en-US" dirty="0" err="1" smtClean="0">
                <a:latin typeface="Aharoni" pitchFamily="2" charset="-79"/>
                <a:cs typeface="Aharoni" pitchFamily="2" charset="-79"/>
              </a:rPr>
              <a:t>cyberse</a:t>
            </a:r>
            <a:r>
              <a:rPr lang="en-US" dirty="0" err="1" smtClean="0"/>
              <a:t>curity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881950" y="85723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6145" name="Rectangle 1"/>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6" name="Rectangle 2"/>
          <p:cNvSpPr>
            <a:spLocks noChangeArrowheads="1"/>
          </p:cNvSpPr>
          <p:nvPr/>
        </p:nvSpPr>
        <p:spPr bwMode="auto">
          <a:xfrm>
            <a:off x="0" y="15875"/>
            <a:ext cx="309700" cy="29238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dirty="0" smtClean="0">
                <a:ln>
                  <a:noFill/>
                </a:ln>
                <a:solidFill>
                  <a:schemeClr val="tx1"/>
                </a:solidFill>
                <a:effectLst/>
                <a:latin typeface="Arial" charset="0"/>
                <a:cs typeface="Arial" charset="0"/>
              </a:rPr>
              <a:t>✅</a:t>
            </a: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6147" name="Rectangle 3"/>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8" name="Rectangle 4"/>
          <p:cNvSpPr>
            <a:spLocks noChangeArrowheads="1"/>
          </p:cNvSpPr>
          <p:nvPr/>
        </p:nvSpPr>
        <p:spPr bwMode="auto">
          <a:xfrm>
            <a:off x="0" y="15875"/>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chemeClr val="tx1"/>
                </a:solidFill>
                <a:effectLst/>
                <a:latin typeface="Arial" charset="0"/>
                <a:cs typeface="Arial" charset="0"/>
              </a:rPr>
              <a:t>✅ End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2" name="Rectangle 11"/>
          <p:cNvSpPr/>
          <p:nvPr/>
        </p:nvSpPr>
        <p:spPr>
          <a:xfrm>
            <a:off x="809588" y="2214554"/>
            <a:ext cx="6929486" cy="3970318"/>
          </a:xfrm>
          <a:prstGeom prst="rect">
            <a:avLst/>
          </a:prstGeom>
        </p:spPr>
        <p:txBody>
          <a:bodyPr wrap="square">
            <a:spAutoFit/>
          </a:bodyPr>
          <a:lstStyle/>
          <a:p>
            <a:r>
              <a:rPr lang="en-US" sz="2800" dirty="0" smtClean="0">
                <a:latin typeface="Aharoni" pitchFamily="2" charset="-79"/>
                <a:cs typeface="Aharoni" pitchFamily="2" charset="-79"/>
              </a:rPr>
              <a:t>1.IT </a:t>
            </a:r>
            <a:r>
              <a:rPr lang="en-US" sz="2800" dirty="0" smtClean="0">
                <a:latin typeface="Aharoni" pitchFamily="2" charset="-79"/>
                <a:cs typeface="Aharoni" pitchFamily="2" charset="-79"/>
              </a:rPr>
              <a:t>Companies &amp; </a:t>
            </a:r>
            <a:r>
              <a:rPr lang="en-US" sz="2800" dirty="0" smtClean="0">
                <a:latin typeface="Aharoni" pitchFamily="2" charset="-79"/>
                <a:cs typeface="Aharoni" pitchFamily="2" charset="-79"/>
              </a:rPr>
              <a:t>Enterprises</a:t>
            </a:r>
          </a:p>
          <a:p>
            <a:endParaRPr lang="en-US" sz="2800" dirty="0" smtClean="0">
              <a:latin typeface="Aharoni" pitchFamily="2" charset="-79"/>
              <a:cs typeface="Aharoni" pitchFamily="2" charset="-79"/>
            </a:endParaRPr>
          </a:p>
          <a:p>
            <a:r>
              <a:rPr lang="en-US" sz="2800" dirty="0" smtClean="0">
                <a:latin typeface="Aharoni" pitchFamily="2" charset="-79"/>
                <a:cs typeface="Aharoni" pitchFamily="2" charset="-79"/>
              </a:rPr>
              <a:t>2.Cybersecurity Analysts</a:t>
            </a:r>
          </a:p>
          <a:p>
            <a:r>
              <a:rPr lang="en-US" sz="2800" dirty="0" smtClean="0">
                <a:latin typeface="Aharoni" pitchFamily="2" charset="-79"/>
                <a:cs typeface="Aharoni" pitchFamily="2" charset="-79"/>
              </a:rPr>
              <a:t> </a:t>
            </a:r>
          </a:p>
          <a:p>
            <a:r>
              <a:rPr lang="en-US" sz="2800" dirty="0" smtClean="0">
                <a:latin typeface="Aharoni" pitchFamily="2" charset="-79"/>
                <a:cs typeface="Aharoni" pitchFamily="2" charset="-79"/>
              </a:rPr>
              <a:t>3.Government </a:t>
            </a:r>
            <a:r>
              <a:rPr lang="en-US" sz="2800" dirty="0" smtClean="0">
                <a:latin typeface="Aharoni" pitchFamily="2" charset="-79"/>
                <a:cs typeface="Aharoni" pitchFamily="2" charset="-79"/>
              </a:rPr>
              <a:t>Security </a:t>
            </a:r>
            <a:r>
              <a:rPr lang="en-US" sz="2800" dirty="0" smtClean="0">
                <a:latin typeface="Aharoni" pitchFamily="2" charset="-79"/>
                <a:cs typeface="Aharoni" pitchFamily="2" charset="-79"/>
              </a:rPr>
              <a:t>Agencies</a:t>
            </a:r>
          </a:p>
          <a:p>
            <a:endParaRPr lang="en-US" sz="2800" dirty="0" smtClean="0">
              <a:latin typeface="Aharoni" pitchFamily="2" charset="-79"/>
              <a:cs typeface="Aharoni" pitchFamily="2" charset="-79"/>
            </a:endParaRPr>
          </a:p>
          <a:p>
            <a:r>
              <a:rPr lang="en-US" sz="2800" dirty="0" smtClean="0">
                <a:latin typeface="Aharoni" pitchFamily="2" charset="-79"/>
                <a:cs typeface="Aharoni" pitchFamily="2" charset="-79"/>
              </a:rPr>
              <a:t>4.Financial Institutions</a:t>
            </a:r>
          </a:p>
          <a:p>
            <a:endParaRPr lang="en-US" sz="2800" dirty="0" smtClean="0">
              <a:latin typeface="Aharoni" pitchFamily="2" charset="-79"/>
              <a:cs typeface="Aharoni" pitchFamily="2" charset="-79"/>
            </a:endParaRPr>
          </a:p>
          <a:p>
            <a:r>
              <a:rPr lang="en-US" sz="2800" dirty="0" smtClean="0">
                <a:latin typeface="Aharoni" pitchFamily="2" charset="-79"/>
                <a:cs typeface="Aharoni" pitchFamily="2" charset="-79"/>
              </a:rPr>
              <a:t>5.Educational </a:t>
            </a:r>
            <a:r>
              <a:rPr lang="en-US" sz="2800" dirty="0" smtClean="0">
                <a:latin typeface="Aharoni" pitchFamily="2" charset="-79"/>
                <a:cs typeface="Aharoni" pitchFamily="2" charset="-79"/>
              </a:rPr>
              <a:t>Institutions</a:t>
            </a:r>
            <a:endParaRPr lang="en-US" sz="2800" dirty="0">
              <a:latin typeface="Aharoni" pitchFamily="2" charset="-79"/>
              <a:cs typeface="Aharoni" pitchFamily="2" charset="-79"/>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96198" y="1214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2071678"/>
            <a:ext cx="6096000" cy="3785652"/>
          </a:xfrm>
          <a:prstGeom prst="rect">
            <a:avLst/>
          </a:prstGeom>
        </p:spPr>
        <p:txBody>
          <a:bodyPr wrap="square">
            <a:spAutoFit/>
          </a:bodyPr>
          <a:lstStyle/>
          <a:p>
            <a:r>
              <a:rPr lang="en-US" sz="2400" dirty="0" smtClean="0">
                <a:latin typeface="Aharoni" pitchFamily="2" charset="-79"/>
                <a:cs typeface="Aharoni" pitchFamily="2" charset="-79"/>
              </a:rPr>
              <a:t>Programming Languages: </a:t>
            </a:r>
            <a:r>
              <a:rPr lang="en-US" sz="2400" dirty="0" smtClean="0">
                <a:latin typeface="Aharoni" pitchFamily="2" charset="-79"/>
                <a:cs typeface="Aharoni" pitchFamily="2" charset="-79"/>
              </a:rPr>
              <a:t>Python</a:t>
            </a:r>
          </a:p>
          <a:p>
            <a:endParaRPr lang="en-US" sz="2400" dirty="0" smtClean="0">
              <a:latin typeface="Aharoni" pitchFamily="2" charset="-79"/>
              <a:cs typeface="Aharoni" pitchFamily="2" charset="-79"/>
            </a:endParaRPr>
          </a:p>
          <a:p>
            <a:r>
              <a:rPr lang="en-US" sz="2400" dirty="0" smtClean="0">
                <a:latin typeface="Aharoni" pitchFamily="2" charset="-79"/>
                <a:cs typeface="Aharoni" pitchFamily="2" charset="-79"/>
              </a:rPr>
              <a:t>Libraries/Frameworks</a:t>
            </a:r>
            <a:r>
              <a:rPr lang="en-US" sz="2400" dirty="0" smtClean="0">
                <a:latin typeface="Aharoni" pitchFamily="2" charset="-79"/>
                <a:cs typeface="Aharoni" pitchFamily="2" charset="-79"/>
              </a:rPr>
              <a:t>: </a:t>
            </a:r>
            <a:r>
              <a:rPr lang="en-US" sz="2400" dirty="0" err="1" smtClean="0">
                <a:latin typeface="Aharoni" pitchFamily="2" charset="-79"/>
                <a:cs typeface="Aharoni" pitchFamily="2" charset="-79"/>
              </a:rPr>
              <a:t>TensorFlow</a:t>
            </a:r>
            <a:r>
              <a:rPr lang="en-US" sz="2400" dirty="0" smtClean="0">
                <a:latin typeface="Aharoni" pitchFamily="2" charset="-79"/>
                <a:cs typeface="Aharoni" pitchFamily="2" charset="-79"/>
              </a:rPr>
              <a:t>, </a:t>
            </a:r>
            <a:r>
              <a:rPr lang="en-US" sz="2400" dirty="0" err="1" smtClean="0">
                <a:latin typeface="Aharoni" pitchFamily="2" charset="-79"/>
                <a:cs typeface="Aharoni" pitchFamily="2" charset="-79"/>
              </a:rPr>
              <a:t>Scikit</a:t>
            </a:r>
            <a:r>
              <a:rPr lang="en-US" sz="2400" dirty="0" smtClean="0">
                <a:latin typeface="Aharoni" pitchFamily="2" charset="-79"/>
                <a:cs typeface="Aharoni" pitchFamily="2" charset="-79"/>
              </a:rPr>
              <a:t>-learn</a:t>
            </a:r>
          </a:p>
          <a:p>
            <a:endParaRPr lang="en-US" sz="2400" dirty="0" smtClean="0">
              <a:latin typeface="Aharoni" pitchFamily="2" charset="-79"/>
              <a:cs typeface="Aharoni" pitchFamily="2" charset="-79"/>
            </a:endParaRPr>
          </a:p>
          <a:p>
            <a:r>
              <a:rPr lang="en-US" sz="2400" dirty="0" smtClean="0">
                <a:latin typeface="Aharoni" pitchFamily="2" charset="-79"/>
                <a:cs typeface="Aharoni" pitchFamily="2" charset="-79"/>
              </a:rPr>
              <a:t>Security </a:t>
            </a:r>
            <a:r>
              <a:rPr lang="en-US" sz="2400" dirty="0" smtClean="0">
                <a:latin typeface="Aharoni" pitchFamily="2" charset="-79"/>
                <a:cs typeface="Aharoni" pitchFamily="2" charset="-79"/>
              </a:rPr>
              <a:t>Tools: </a:t>
            </a:r>
            <a:r>
              <a:rPr lang="en-US" sz="2400" dirty="0" err="1" smtClean="0">
                <a:latin typeface="Aharoni" pitchFamily="2" charset="-79"/>
                <a:cs typeface="Aharoni" pitchFamily="2" charset="-79"/>
              </a:rPr>
              <a:t>Wireshark</a:t>
            </a:r>
            <a:r>
              <a:rPr lang="en-US" sz="2400" dirty="0" smtClean="0">
                <a:latin typeface="Aharoni" pitchFamily="2" charset="-79"/>
                <a:cs typeface="Aharoni" pitchFamily="2" charset="-79"/>
              </a:rPr>
              <a:t>, </a:t>
            </a:r>
            <a:r>
              <a:rPr lang="en-US" sz="2400" dirty="0" smtClean="0">
                <a:latin typeface="Aharoni" pitchFamily="2" charset="-79"/>
                <a:cs typeface="Aharoni" pitchFamily="2" charset="-79"/>
              </a:rPr>
              <a:t>Snort</a:t>
            </a:r>
          </a:p>
          <a:p>
            <a:endParaRPr lang="en-US" sz="2400" dirty="0" smtClean="0">
              <a:latin typeface="Aharoni" pitchFamily="2" charset="-79"/>
              <a:cs typeface="Aharoni" pitchFamily="2" charset="-79"/>
            </a:endParaRPr>
          </a:p>
          <a:p>
            <a:r>
              <a:rPr lang="en-US" sz="2400" dirty="0" smtClean="0">
                <a:latin typeface="Aharoni" pitchFamily="2" charset="-79"/>
                <a:cs typeface="Aharoni" pitchFamily="2" charset="-79"/>
              </a:rPr>
              <a:t>Deployment</a:t>
            </a:r>
            <a:r>
              <a:rPr lang="en-US" sz="2400" dirty="0" smtClean="0">
                <a:latin typeface="Aharoni" pitchFamily="2" charset="-79"/>
                <a:cs typeface="Aharoni" pitchFamily="2" charset="-79"/>
              </a:rPr>
              <a:t>: </a:t>
            </a:r>
            <a:r>
              <a:rPr lang="en-US" sz="2400" dirty="0" err="1" smtClean="0">
                <a:latin typeface="Aharoni" pitchFamily="2" charset="-79"/>
                <a:cs typeface="Aharoni" pitchFamily="2" charset="-79"/>
              </a:rPr>
              <a:t>GitHub</a:t>
            </a:r>
            <a:r>
              <a:rPr lang="en-US" sz="2400" dirty="0" smtClean="0">
                <a:latin typeface="Aharoni" pitchFamily="2" charset="-79"/>
                <a:cs typeface="Aharoni" pitchFamily="2" charset="-79"/>
              </a:rPr>
              <a:t>, </a:t>
            </a:r>
            <a:r>
              <a:rPr lang="en-US" sz="2400" dirty="0" err="1" smtClean="0">
                <a:latin typeface="Aharoni" pitchFamily="2" charset="-79"/>
                <a:cs typeface="Aharoni" pitchFamily="2" charset="-79"/>
              </a:rPr>
              <a:t>Docker</a:t>
            </a:r>
            <a:endParaRPr lang="en-US" sz="2400" dirty="0" smtClean="0">
              <a:latin typeface="Aharoni" pitchFamily="2" charset="-79"/>
              <a:cs typeface="Aharoni" pitchFamily="2" charset="-79"/>
            </a:endParaRPr>
          </a:p>
          <a:p>
            <a:endParaRPr lang="en-US" sz="2400" dirty="0" smtClean="0">
              <a:latin typeface="Aharoni" pitchFamily="2" charset="-79"/>
              <a:cs typeface="Aharoni" pitchFamily="2" charset="-79"/>
            </a:endParaRPr>
          </a:p>
          <a:p>
            <a:r>
              <a:rPr lang="en-US" sz="2400" dirty="0" smtClean="0">
                <a:latin typeface="Aharoni" pitchFamily="2" charset="-79"/>
                <a:cs typeface="Aharoni" pitchFamily="2" charset="-79"/>
              </a:rPr>
              <a:t>OS</a:t>
            </a:r>
            <a:r>
              <a:rPr lang="en-US" sz="2400" dirty="0" smtClean="0">
                <a:latin typeface="Aharoni" pitchFamily="2" charset="-79"/>
                <a:cs typeface="Aharoni" pitchFamily="2" charset="-79"/>
              </a:rPr>
              <a:t>: Linux / Window</a:t>
            </a:r>
            <a:endParaRPr lang="en-US" sz="2400" dirty="0">
              <a:latin typeface="Aharoni" pitchFamily="2" charset="-79"/>
              <a:cs typeface="Aharoni" pitchFamily="2" charset="-79"/>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595274" y="1571612"/>
            <a:ext cx="6096000" cy="4401205"/>
          </a:xfrm>
          <a:prstGeom prst="rect">
            <a:avLst/>
          </a:prstGeom>
        </p:spPr>
        <p:txBody>
          <a:bodyPr wrap="square">
            <a:spAutoFit/>
          </a:bodyPr>
          <a:lstStyle/>
          <a:p>
            <a:r>
              <a:rPr lang="en-US" sz="2800" dirty="0" smtClean="0">
                <a:latin typeface="Aharoni" pitchFamily="2" charset="-79"/>
                <a:cs typeface="Aharoni" pitchFamily="2" charset="-79"/>
              </a:rPr>
              <a:t>1.Dashboard </a:t>
            </a:r>
            <a:r>
              <a:rPr lang="en-US" sz="2800" dirty="0" smtClean="0">
                <a:latin typeface="Aharoni" pitchFamily="2" charset="-79"/>
                <a:cs typeface="Aharoni" pitchFamily="2" charset="-79"/>
              </a:rPr>
              <a:t>for threat </a:t>
            </a:r>
            <a:r>
              <a:rPr lang="en-US" sz="2800" dirty="0" smtClean="0">
                <a:latin typeface="Aharoni" pitchFamily="2" charset="-79"/>
                <a:cs typeface="Aharoni" pitchFamily="2" charset="-79"/>
              </a:rPr>
              <a:t>monitoring</a:t>
            </a:r>
          </a:p>
          <a:p>
            <a:endParaRPr lang="en-US" sz="2800" dirty="0" smtClean="0">
              <a:latin typeface="Aharoni" pitchFamily="2" charset="-79"/>
              <a:cs typeface="Aharoni" pitchFamily="2" charset="-79"/>
            </a:endParaRPr>
          </a:p>
          <a:p>
            <a:r>
              <a:rPr lang="en-US" sz="2800" dirty="0" smtClean="0">
                <a:latin typeface="Aharoni" pitchFamily="2" charset="-79"/>
                <a:cs typeface="Aharoni" pitchFamily="2" charset="-79"/>
              </a:rPr>
              <a:t>2.Visualization </a:t>
            </a:r>
            <a:r>
              <a:rPr lang="en-US" sz="2800" dirty="0" smtClean="0">
                <a:latin typeface="Aharoni" pitchFamily="2" charset="-79"/>
                <a:cs typeface="Aharoni" pitchFamily="2" charset="-79"/>
              </a:rPr>
              <a:t>charts for attacks </a:t>
            </a:r>
            <a:r>
              <a:rPr lang="en-US" sz="2800" dirty="0" smtClean="0">
                <a:latin typeface="Aharoni" pitchFamily="2" charset="-79"/>
                <a:cs typeface="Aharoni" pitchFamily="2" charset="-79"/>
              </a:rPr>
              <a:t>detected</a:t>
            </a:r>
          </a:p>
          <a:p>
            <a:endParaRPr lang="en-US" sz="2800" dirty="0" smtClean="0">
              <a:latin typeface="Aharoni" pitchFamily="2" charset="-79"/>
              <a:cs typeface="Aharoni" pitchFamily="2" charset="-79"/>
            </a:endParaRPr>
          </a:p>
          <a:p>
            <a:r>
              <a:rPr lang="en-US" sz="2800" dirty="0" smtClean="0">
                <a:latin typeface="Aharoni" pitchFamily="2" charset="-79"/>
                <a:cs typeface="Aharoni" pitchFamily="2" charset="-79"/>
              </a:rPr>
              <a:t>3.Alert </a:t>
            </a:r>
            <a:r>
              <a:rPr lang="en-US" sz="2800" dirty="0" smtClean="0">
                <a:latin typeface="Aharoni" pitchFamily="2" charset="-79"/>
                <a:cs typeface="Aharoni" pitchFamily="2" charset="-79"/>
              </a:rPr>
              <a:t>system for real-time </a:t>
            </a:r>
            <a:r>
              <a:rPr lang="en-US" sz="2800" dirty="0" smtClean="0">
                <a:latin typeface="Aharoni" pitchFamily="2" charset="-79"/>
                <a:cs typeface="Aharoni" pitchFamily="2" charset="-79"/>
              </a:rPr>
              <a:t>notifications</a:t>
            </a:r>
          </a:p>
          <a:p>
            <a:endParaRPr lang="en-US" sz="2800" dirty="0" smtClean="0">
              <a:latin typeface="Aharoni" pitchFamily="2" charset="-79"/>
              <a:cs typeface="Aharoni" pitchFamily="2" charset="-79"/>
            </a:endParaRPr>
          </a:p>
          <a:p>
            <a:r>
              <a:rPr lang="en-US" sz="2800" dirty="0" smtClean="0">
                <a:latin typeface="Aharoni" pitchFamily="2" charset="-79"/>
                <a:cs typeface="Aharoni" pitchFamily="2" charset="-79"/>
              </a:rPr>
              <a:t>4.Clean </a:t>
            </a:r>
            <a:r>
              <a:rPr lang="en-US" sz="2800" dirty="0" smtClean="0">
                <a:latin typeface="Aharoni" pitchFamily="2" charset="-79"/>
                <a:cs typeface="Aharoni" pitchFamily="2" charset="-79"/>
              </a:rPr>
              <a:t>UI with user-friendly navigation</a:t>
            </a:r>
            <a:endParaRPr lang="en-US" sz="2800" dirty="0">
              <a:latin typeface="Aharoni" pitchFamily="2" charset="-79"/>
              <a:cs typeface="Aharoni" pitchFamily="2" charset="-79"/>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FEATURES AND FUNCTIONALITY</a:t>
            </a:r>
          </a:p>
        </p:txBody>
      </p:sp>
      <p:sp>
        <p:nvSpPr>
          <p:cNvPr id="3" name="Rectangle 2"/>
          <p:cNvSpPr/>
          <p:nvPr/>
        </p:nvSpPr>
        <p:spPr>
          <a:xfrm>
            <a:off x="1023902" y="1928802"/>
            <a:ext cx="6096000" cy="4154984"/>
          </a:xfrm>
          <a:prstGeom prst="rect">
            <a:avLst/>
          </a:prstGeom>
        </p:spPr>
        <p:txBody>
          <a:bodyPr wrap="square">
            <a:spAutoFit/>
          </a:bodyPr>
          <a:lstStyle/>
          <a:p>
            <a:r>
              <a:rPr lang="en-US" sz="2400" dirty="0" smtClean="0">
                <a:latin typeface="Aharoni" pitchFamily="2" charset="-79"/>
                <a:cs typeface="Aharoni" pitchFamily="2" charset="-79"/>
              </a:rPr>
              <a:t>1.AI-based </a:t>
            </a:r>
            <a:r>
              <a:rPr lang="en-US" sz="2400" dirty="0" smtClean="0">
                <a:latin typeface="Aharoni" pitchFamily="2" charset="-79"/>
                <a:cs typeface="Aharoni" pitchFamily="2" charset="-79"/>
              </a:rPr>
              <a:t>anomaly </a:t>
            </a:r>
            <a:r>
              <a:rPr lang="en-US" sz="2400" dirty="0" smtClean="0">
                <a:latin typeface="Aharoni" pitchFamily="2" charset="-79"/>
                <a:cs typeface="Aharoni" pitchFamily="2" charset="-79"/>
              </a:rPr>
              <a:t>detection</a:t>
            </a:r>
          </a:p>
          <a:p>
            <a:endParaRPr lang="en-US" sz="2400" dirty="0" smtClean="0">
              <a:latin typeface="Aharoni" pitchFamily="2" charset="-79"/>
              <a:cs typeface="Aharoni" pitchFamily="2" charset="-79"/>
            </a:endParaRPr>
          </a:p>
          <a:p>
            <a:r>
              <a:rPr lang="en-US" sz="2400" dirty="0" smtClean="0">
                <a:latin typeface="Aharoni" pitchFamily="2" charset="-79"/>
                <a:cs typeface="Aharoni" pitchFamily="2" charset="-79"/>
              </a:rPr>
              <a:t>2.Real-time </a:t>
            </a:r>
            <a:r>
              <a:rPr lang="en-US" sz="2400" dirty="0" smtClean="0">
                <a:latin typeface="Aharoni" pitchFamily="2" charset="-79"/>
                <a:cs typeface="Aharoni" pitchFamily="2" charset="-79"/>
              </a:rPr>
              <a:t>attack </a:t>
            </a:r>
            <a:r>
              <a:rPr lang="en-US" sz="2400" dirty="0" smtClean="0">
                <a:latin typeface="Aharoni" pitchFamily="2" charset="-79"/>
                <a:cs typeface="Aharoni" pitchFamily="2" charset="-79"/>
              </a:rPr>
              <a:t>alerts</a:t>
            </a:r>
          </a:p>
          <a:p>
            <a:endParaRPr lang="en-US" sz="2400" dirty="0" smtClean="0">
              <a:latin typeface="Aharoni" pitchFamily="2" charset="-79"/>
              <a:cs typeface="Aharoni" pitchFamily="2" charset="-79"/>
            </a:endParaRPr>
          </a:p>
          <a:p>
            <a:r>
              <a:rPr lang="en-US" sz="2400" dirty="0" smtClean="0">
                <a:latin typeface="Aharoni" pitchFamily="2" charset="-79"/>
                <a:cs typeface="Aharoni" pitchFamily="2" charset="-79"/>
              </a:rPr>
              <a:t>3.Threat </a:t>
            </a:r>
            <a:r>
              <a:rPr lang="en-US" sz="2400" dirty="0" smtClean="0">
                <a:latin typeface="Aharoni" pitchFamily="2" charset="-79"/>
                <a:cs typeface="Aharoni" pitchFamily="2" charset="-79"/>
              </a:rPr>
              <a:t>classification and severity </a:t>
            </a:r>
            <a:r>
              <a:rPr lang="en-US" sz="2400" dirty="0" smtClean="0">
                <a:latin typeface="Aharoni" pitchFamily="2" charset="-79"/>
                <a:cs typeface="Aharoni" pitchFamily="2" charset="-79"/>
              </a:rPr>
              <a:t>analysis</a:t>
            </a:r>
          </a:p>
          <a:p>
            <a:endParaRPr lang="en-US" sz="2400" dirty="0" smtClean="0">
              <a:latin typeface="Aharoni" pitchFamily="2" charset="-79"/>
              <a:cs typeface="Aharoni" pitchFamily="2" charset="-79"/>
            </a:endParaRPr>
          </a:p>
          <a:p>
            <a:r>
              <a:rPr lang="en-US" sz="2400" dirty="0" smtClean="0">
                <a:latin typeface="Aharoni" pitchFamily="2" charset="-79"/>
                <a:cs typeface="Aharoni" pitchFamily="2" charset="-79"/>
              </a:rPr>
              <a:t>4.Logging </a:t>
            </a:r>
            <a:r>
              <a:rPr lang="en-US" sz="2400" dirty="0" smtClean="0">
                <a:latin typeface="Aharoni" pitchFamily="2" charset="-79"/>
                <a:cs typeface="Aharoni" pitchFamily="2" charset="-79"/>
              </a:rPr>
              <a:t>&amp; reporting </a:t>
            </a:r>
            <a:r>
              <a:rPr lang="en-US" sz="2400" dirty="0" smtClean="0">
                <a:latin typeface="Aharoni" pitchFamily="2" charset="-79"/>
                <a:cs typeface="Aharoni" pitchFamily="2" charset="-79"/>
              </a:rPr>
              <a:t>system</a:t>
            </a:r>
          </a:p>
          <a:p>
            <a:endParaRPr lang="en-US" sz="2400" dirty="0" smtClean="0">
              <a:latin typeface="Aharoni" pitchFamily="2" charset="-79"/>
              <a:cs typeface="Aharoni" pitchFamily="2" charset="-79"/>
            </a:endParaRPr>
          </a:p>
          <a:p>
            <a:r>
              <a:rPr lang="en-US" sz="2400" dirty="0" smtClean="0">
                <a:latin typeface="Aharoni" pitchFamily="2" charset="-79"/>
                <a:cs typeface="Aharoni" pitchFamily="2" charset="-79"/>
              </a:rPr>
              <a:t>5.Auto-updating </a:t>
            </a:r>
            <a:r>
              <a:rPr lang="en-US" sz="2400" dirty="0" smtClean="0">
                <a:latin typeface="Aharoni" pitchFamily="2" charset="-79"/>
                <a:cs typeface="Aharoni" pitchFamily="2" charset="-79"/>
              </a:rPr>
              <a:t>threat intelligence database</a:t>
            </a:r>
            <a:endParaRPr lang="en-US" sz="2400" dirty="0">
              <a:latin typeface="Aharoni" pitchFamily="2" charset="-79"/>
              <a:cs typeface="Aharoni" pitchFamily="2" charset="-79"/>
            </a:endParaRPr>
          </a:p>
        </p:txBody>
      </p:sp>
    </p:spTree>
    <p:extLst>
      <p:ext uri="{BB962C8B-B14F-4D97-AF65-F5344CB8AC3E}">
        <p14:creationId xmlns:p14="http://schemas.microsoft.com/office/powerpoint/2010/main" xmlns=""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TotalTime>
  <Words>404</Words>
  <Application>Microsoft Office PowerPoint</Application>
  <PresentationFormat>Custom</PresentationFormat>
  <Paragraphs>116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Slide 8</vt:lpstr>
      <vt:lpstr>FEATURES AND FUNCTIONALITY</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Murugavel</cp:lastModifiedBy>
  <cp:revision>31</cp:revision>
  <dcterms:created xsi:type="dcterms:W3CDTF">2024-03-29T15:07:22Z</dcterms:created>
  <dcterms:modified xsi:type="dcterms:W3CDTF">2025-09-03T14:55:04Z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