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801"/>
  </p:normalViewPr>
  <p:slideViewPr>
    <p:cSldViewPr snapToGrid="0" snapToObjects="1">
      <p:cViewPr>
        <p:scale>
          <a:sx n="74" d="100"/>
          <a:sy n="74" d="100"/>
        </p:scale>
        <p:origin x="2832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2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404D-06E9-1C4D-A2F1-96AD3CF976F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530651" y="4604507"/>
            <a:ext cx="742904" cy="7150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7"/>
          <p:cNvSpPr txBox="1">
            <a:spLocks noChangeArrowheads="1"/>
          </p:cNvSpPr>
          <p:nvPr/>
        </p:nvSpPr>
        <p:spPr bwMode="auto">
          <a:xfrm rot="2558690">
            <a:off x="2330978" y="5132540"/>
            <a:ext cx="2102567" cy="70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Helvetica" charset="0"/>
                <a:ea typeface="Helvetica" charset="0"/>
                <a:cs typeface="Helvetica" charset="0"/>
              </a:rPr>
              <a:t>5</a:t>
            </a:r>
            <a:r>
              <a:rPr lang="en-US" altLang="en-US" sz="2000" dirty="0" smtClean="0">
                <a:latin typeface="Helvetica" charset="0"/>
                <a:ea typeface="Helvetica" charset="0"/>
                <a:cs typeface="Helvetica" charset="0"/>
              </a:rPr>
              <a:t> production environments</a:t>
            </a:r>
            <a:endParaRPr lang="en-US" alt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71595" y="1597612"/>
            <a:ext cx="2164747" cy="276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09"/>
          <p:cNvSpPr txBox="1">
            <a:spLocks noChangeArrowheads="1"/>
          </p:cNvSpPr>
          <p:nvPr/>
        </p:nvSpPr>
        <p:spPr bwMode="auto">
          <a:xfrm>
            <a:off x="3530651" y="980315"/>
            <a:ext cx="2700741" cy="4001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2000" smtClean="0">
                <a:latin typeface="Helvetica" charset="0"/>
                <a:ea typeface="Helvetica" charset="0"/>
                <a:cs typeface="Helvetica" charset="0"/>
              </a:rPr>
              <a:t>26 </a:t>
            </a:r>
            <a:r>
              <a:rPr lang="en-US" altLang="en-US" sz="2000">
                <a:latin typeface="Helvetica" charset="0"/>
                <a:ea typeface="Helvetica" charset="0"/>
                <a:cs typeface="Helvetica" charset="0"/>
              </a:rPr>
              <a:t>types of injuries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25753"/>
              </p:ext>
            </p:extLst>
          </p:nvPr>
        </p:nvGraphicFramePr>
        <p:xfrm>
          <a:off x="3251845" y="1222495"/>
          <a:ext cx="3127372" cy="3086333"/>
        </p:xfrm>
        <a:graphic>
          <a:graphicData uri="http://schemas.openxmlformats.org/drawingml/2006/table">
            <a:tbl>
              <a:tblPr/>
              <a:tblGrid>
                <a:gridCol w="523598"/>
                <a:gridCol w="524783"/>
                <a:gridCol w="547289"/>
                <a:gridCol w="516491"/>
                <a:gridCol w="483321"/>
                <a:gridCol w="531890"/>
              </a:tblGrid>
              <a:tr h="7336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DH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BPH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SHB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BS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F1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70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F2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70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F3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70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F4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70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F5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28791"/>
              </p:ext>
            </p:extLst>
          </p:nvPr>
        </p:nvGraphicFramePr>
        <p:xfrm>
          <a:off x="3473774" y="1760836"/>
          <a:ext cx="3124509" cy="2759439"/>
        </p:xfrm>
        <a:graphic>
          <a:graphicData uri="http://schemas.openxmlformats.org/drawingml/2006/table">
            <a:tbl>
              <a:tblPr/>
              <a:tblGrid>
                <a:gridCol w="523118"/>
                <a:gridCol w="524302"/>
                <a:gridCol w="546789"/>
                <a:gridCol w="516019"/>
                <a:gridCol w="482879"/>
                <a:gridCol w="531402"/>
              </a:tblGrid>
              <a:tr h="430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65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65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65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65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77355"/>
              </p:ext>
            </p:extLst>
          </p:nvPr>
        </p:nvGraphicFramePr>
        <p:xfrm>
          <a:off x="3771595" y="2056287"/>
          <a:ext cx="3069552" cy="2982875"/>
        </p:xfrm>
        <a:graphic>
          <a:graphicData uri="http://schemas.openxmlformats.org/drawingml/2006/table">
            <a:tbl>
              <a:tblPr/>
              <a:tblGrid>
                <a:gridCol w="515080"/>
                <a:gridCol w="513918"/>
                <a:gridCol w="537171"/>
                <a:gridCol w="506942"/>
                <a:gridCol w="475548"/>
                <a:gridCol w="520893"/>
              </a:tblGrid>
              <a:tr h="4648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503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503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503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503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417396"/>
              </p:ext>
            </p:extLst>
          </p:nvPr>
        </p:nvGraphicFramePr>
        <p:xfrm>
          <a:off x="4032611" y="2427085"/>
          <a:ext cx="3106357" cy="2908938"/>
        </p:xfrm>
        <a:graphic>
          <a:graphicData uri="http://schemas.openxmlformats.org/drawingml/2006/table">
            <a:tbl>
              <a:tblPr/>
              <a:tblGrid>
                <a:gridCol w="521257"/>
                <a:gridCol w="520079"/>
                <a:gridCol w="543612"/>
                <a:gridCol w="513020"/>
                <a:gridCol w="481251"/>
                <a:gridCol w="527138"/>
              </a:tblGrid>
              <a:tr h="453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1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91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91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91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702953" y="1963561"/>
            <a:ext cx="402336" cy="1794623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9000">
                <a:schemeClr val="accent5">
                  <a:lumMod val="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30648" y="170195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Value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22329" y="192548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26604" y="3547724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0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92009"/>
              </p:ext>
            </p:extLst>
          </p:nvPr>
        </p:nvGraphicFramePr>
        <p:xfrm>
          <a:off x="3531031" y="479475"/>
          <a:ext cx="4311110" cy="3935986"/>
        </p:xfrm>
        <a:graphic>
          <a:graphicData uri="http://schemas.openxmlformats.org/drawingml/2006/table">
            <a:tbl>
              <a:tblPr/>
              <a:tblGrid>
                <a:gridCol w="721784"/>
                <a:gridCol w="723417"/>
                <a:gridCol w="754444"/>
                <a:gridCol w="711987"/>
                <a:gridCol w="666262"/>
                <a:gridCol w="733216"/>
              </a:tblGrid>
              <a:tr h="8023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DH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BPH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SHB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BS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5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DH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238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BPH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262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SHB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48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852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BS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171841" y="4550395"/>
            <a:ext cx="3670300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204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Correlation Matrix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48054" y="1870299"/>
            <a:ext cx="495946" cy="1921790"/>
          </a:xfrm>
          <a:prstGeom prst="rect">
            <a:avLst/>
          </a:prstGeom>
          <a:gradFill>
            <a:gsLst>
              <a:gs pos="47000">
                <a:schemeClr val="accent6">
                  <a:lumMod val="60000"/>
                  <a:lumOff val="40000"/>
                </a:schemeClr>
              </a:gs>
              <a:gs pos="4000">
                <a:schemeClr val="bg1"/>
              </a:gs>
              <a:gs pos="93000">
                <a:schemeClr val="accent6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59821" y="1254696"/>
            <a:ext cx="1120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Correlation coefficient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81271" y="1870299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54384" y="3508478"/>
            <a:ext cx="595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91090" y="4538362"/>
            <a:ext cx="703534" cy="6420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7"/>
          <p:cNvSpPr txBox="1">
            <a:spLocks noChangeArrowheads="1"/>
          </p:cNvSpPr>
          <p:nvPr/>
        </p:nvSpPr>
        <p:spPr bwMode="auto">
          <a:xfrm rot="2558690">
            <a:off x="-32685" y="4912655"/>
            <a:ext cx="1491207" cy="58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charset="0"/>
                <a:ea typeface="Helvetica" charset="0"/>
                <a:cs typeface="Helvetica" charset="0"/>
              </a:rPr>
              <a:t>5</a:t>
            </a:r>
            <a:r>
              <a:rPr lang="en-US" altLang="en-US" sz="1600" dirty="0" smtClean="0">
                <a:latin typeface="Helvetica" charset="0"/>
                <a:ea typeface="Helvetica" charset="0"/>
                <a:cs typeface="Helvetica" charset="0"/>
              </a:rPr>
              <a:t> production environments</a:t>
            </a:r>
            <a:endParaRPr lang="en-US" alt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309"/>
          <p:cNvSpPr txBox="1">
            <a:spLocks noChangeArrowheads="1"/>
          </p:cNvSpPr>
          <p:nvPr/>
        </p:nvSpPr>
        <p:spPr bwMode="auto">
          <a:xfrm>
            <a:off x="691091" y="914170"/>
            <a:ext cx="2557616" cy="4001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2000" smtClean="0">
                <a:latin typeface="Helvetica" charset="0"/>
                <a:ea typeface="Helvetica" charset="0"/>
                <a:cs typeface="Helvetica" charset="0"/>
              </a:rPr>
              <a:t>26 </a:t>
            </a:r>
            <a:r>
              <a:rPr lang="en-US" altLang="en-US" sz="2000">
                <a:latin typeface="Helvetica" charset="0"/>
                <a:ea typeface="Helvetica" charset="0"/>
                <a:cs typeface="Helvetica" charset="0"/>
              </a:rPr>
              <a:t>types of injuries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12541"/>
              </p:ext>
            </p:extLst>
          </p:nvPr>
        </p:nvGraphicFramePr>
        <p:xfrm>
          <a:off x="429508" y="1201704"/>
          <a:ext cx="2961637" cy="2771370"/>
        </p:xfrm>
        <a:graphic>
          <a:graphicData uri="http://schemas.openxmlformats.org/drawingml/2006/table">
            <a:tbl>
              <a:tblPr/>
              <a:tblGrid>
                <a:gridCol w="495850"/>
                <a:gridCol w="496972"/>
                <a:gridCol w="518285"/>
                <a:gridCol w="578269"/>
                <a:gridCol w="431321"/>
                <a:gridCol w="440940"/>
              </a:tblGrid>
              <a:tr h="6587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DH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WH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SHB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BS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F1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2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F2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2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F3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2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F4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2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F5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31367"/>
              </p:ext>
            </p:extLst>
          </p:nvPr>
        </p:nvGraphicFramePr>
        <p:xfrm>
          <a:off x="634214" y="1694691"/>
          <a:ext cx="2958926" cy="2477833"/>
        </p:xfrm>
        <a:graphic>
          <a:graphicData uri="http://schemas.openxmlformats.org/drawingml/2006/table">
            <a:tbl>
              <a:tblPr/>
              <a:tblGrid>
                <a:gridCol w="495395"/>
                <a:gridCol w="496517"/>
                <a:gridCol w="517812"/>
                <a:gridCol w="488673"/>
                <a:gridCol w="457289"/>
                <a:gridCol w="503240"/>
              </a:tblGrid>
              <a:tr h="386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18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18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18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18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08765"/>
              </p:ext>
            </p:extLst>
          </p:nvPr>
        </p:nvGraphicFramePr>
        <p:xfrm>
          <a:off x="932034" y="1990142"/>
          <a:ext cx="2906881" cy="2678470"/>
        </p:xfrm>
        <a:graphic>
          <a:graphicData uri="http://schemas.openxmlformats.org/drawingml/2006/table">
            <a:tbl>
              <a:tblPr/>
              <a:tblGrid>
                <a:gridCol w="487783"/>
                <a:gridCol w="486683"/>
                <a:gridCol w="508704"/>
                <a:gridCol w="480077"/>
                <a:gridCol w="450346"/>
                <a:gridCol w="493288"/>
              </a:tblGrid>
              <a:tr h="417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452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52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52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52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59654"/>
              </p:ext>
            </p:extLst>
          </p:nvPr>
        </p:nvGraphicFramePr>
        <p:xfrm>
          <a:off x="1193051" y="2360940"/>
          <a:ext cx="2941735" cy="2612079"/>
        </p:xfrm>
        <a:graphic>
          <a:graphicData uri="http://schemas.openxmlformats.org/drawingml/2006/table">
            <a:tbl>
              <a:tblPr/>
              <a:tblGrid>
                <a:gridCol w="493633"/>
                <a:gridCol w="492517"/>
                <a:gridCol w="514803"/>
                <a:gridCol w="485833"/>
                <a:gridCol w="455747"/>
                <a:gridCol w="499202"/>
              </a:tblGrid>
              <a:tr h="407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4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4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406492" y="2767140"/>
            <a:ext cx="201848" cy="1376567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9000">
                <a:schemeClr val="accent5">
                  <a:lumMod val="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3640" y="249406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Value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7312" y="2686017"/>
            <a:ext cx="650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2868" y="3926755"/>
            <a:ext cx="873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4938130" y="2851676"/>
            <a:ext cx="444500" cy="1633187"/>
          </a:xfrm>
          <a:prstGeom prst="leftBrace">
            <a:avLst>
              <a:gd name="adj1" fmla="val 51190"/>
              <a:gd name="adj2" fmla="val 511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9937" y="2476885"/>
            <a:ext cx="276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Pearson correlation</a:t>
            </a:r>
          </a:p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Spearman correlation</a:t>
            </a:r>
          </a:p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Kendall’ correlation</a:t>
            </a:r>
          </a:p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Biweight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 correlation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86278"/>
              </p:ext>
            </p:extLst>
          </p:nvPr>
        </p:nvGraphicFramePr>
        <p:xfrm>
          <a:off x="7485833" y="1793077"/>
          <a:ext cx="3784539" cy="3382507"/>
        </p:xfrm>
        <a:graphic>
          <a:graphicData uri="http://schemas.openxmlformats.org/drawingml/2006/table">
            <a:tbl>
              <a:tblPr/>
              <a:tblGrid>
                <a:gridCol w="679029"/>
                <a:gridCol w="627083"/>
                <a:gridCol w="681835"/>
                <a:gridCol w="643464"/>
                <a:gridCol w="602140"/>
                <a:gridCol w="550988"/>
              </a:tblGrid>
              <a:tr h="71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DH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WH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SHB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BS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DH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18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WH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18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SHB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8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59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BS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8204660" y="5303616"/>
            <a:ext cx="3317064" cy="62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204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Correlation Matrix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512982" y="2473731"/>
            <a:ext cx="218944" cy="1149363"/>
          </a:xfrm>
          <a:prstGeom prst="rect">
            <a:avLst/>
          </a:prstGeom>
          <a:gradFill>
            <a:gsLst>
              <a:gs pos="47000">
                <a:schemeClr val="accent6">
                  <a:lumMod val="60000"/>
                  <a:lumOff val="40000"/>
                </a:schemeClr>
              </a:gs>
              <a:gs pos="4000">
                <a:schemeClr val="bg1"/>
              </a:gs>
              <a:gs pos="93000">
                <a:schemeClr val="accent6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1401482" y="1929597"/>
            <a:ext cx="1012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" charset="0"/>
                <a:ea typeface="Helvetica" charset="0"/>
                <a:cs typeface="Helvetica" charset="0"/>
              </a:rPr>
              <a:t>Correlation coefficient</a:t>
            </a:r>
            <a:endParaRPr lang="en-US" sz="105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72288" y="2473731"/>
            <a:ext cx="40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31926" y="3381211"/>
            <a:ext cx="538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840137" y="5324924"/>
            <a:ext cx="1147635" cy="5121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81</Words>
  <Application>Microsoft Macintosh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 Light</vt:lpstr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Sith Jaisong</dc:creator>
  <cp:lastModifiedBy>Sith Jaisong</cp:lastModifiedBy>
  <cp:revision>5</cp:revision>
  <dcterms:created xsi:type="dcterms:W3CDTF">2016-04-27T23:58:59Z</dcterms:created>
  <dcterms:modified xsi:type="dcterms:W3CDTF">2016-04-28T01:13:23Z</dcterms:modified>
</cp:coreProperties>
</file>