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1" r:id="rId4"/>
    <p:sldId id="286" r:id="rId5"/>
    <p:sldId id="285" r:id="rId6"/>
    <p:sldId id="284" r:id="rId7"/>
    <p:sldId id="262" r:id="rId8"/>
    <p:sldId id="264" r:id="rId9"/>
    <p:sldId id="266" r:id="rId10"/>
    <p:sldId id="268" r:id="rId11"/>
    <p:sldId id="270" r:id="rId12"/>
    <p:sldId id="276" r:id="rId13"/>
    <p:sldId id="283" r:id="rId14"/>
    <p:sldId id="278" r:id="rId15"/>
    <p:sldId id="280" r:id="rId16"/>
    <p:sldId id="282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78378" autoAdjust="0"/>
  </p:normalViewPr>
  <p:slideViewPr>
    <p:cSldViewPr snapToGrid="0" snapToObjects="1"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9025-3329-4307-A9FA-B63F6F8B47CE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6224F-3910-46DF-9EB6-10293F114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here on, I’ll refer to it as simply “raising”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16 variables also include things like year, time stamp in the recording, what the word was that included the token,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speakers were Mariel Salcedo (co-host), Ashley Jenkins, Lindsay Jones, Miles Luna, Blaine Gibson, Texas Dela Rosa, and </a:t>
            </a:r>
            <a:r>
              <a:rPr lang="en-US" dirty="0" err="1"/>
              <a:t>Yssa</a:t>
            </a:r>
            <a:r>
              <a:rPr lang="en-US" dirty="0"/>
              <a:t> </a:t>
            </a:r>
            <a:r>
              <a:rPr lang="en-US" dirty="0" err="1"/>
              <a:t>Badiola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here, Barbara does definitively produce Canadian Raising more often than her peers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confused by the takeaway on this graph, you’re not alone.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helps us conceptualize the most common directions of raising.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6224F-3910-46DF-9EB6-10293F114D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thon512/ling1269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Ling 1269</a:t>
            </a:r>
            <a:r>
              <a:rPr lang="en-US" dirty="0"/>
              <a:t> - LVC</a:t>
            </a:r>
            <a:r>
              <a:rPr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Jarod Latta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B4D2D825-5723-43E4-A694-72925ED4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3" y="228593"/>
            <a:ext cx="6400813" cy="64008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96035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Enter Barbara </a:t>
            </a:r>
            <a:r>
              <a:rPr lang="en-US" dirty="0" err="1"/>
              <a:t>Dunkelman</a:t>
            </a:r>
            <a:endParaRPr lang="en-US" dirty="0"/>
          </a:p>
          <a:p>
            <a:r>
              <a:rPr lang="en-US" sz="1800" dirty="0">
                <a:latin typeface="+mj-lt"/>
              </a:rPr>
              <a:t>Born in Ottawa, Ontario, Canada (1989)</a:t>
            </a:r>
          </a:p>
          <a:p>
            <a:r>
              <a:rPr lang="en-US" sz="1800" dirty="0">
                <a:latin typeface="+mj-lt"/>
              </a:rPr>
              <a:t>Moved to Austin, Texas, US (2011, age 22)</a:t>
            </a:r>
          </a:p>
          <a:p>
            <a:r>
              <a:rPr lang="en-US" sz="1800" dirty="0">
                <a:latin typeface="+mj-lt"/>
              </a:rPr>
              <a:t>Began </a:t>
            </a:r>
            <a:r>
              <a:rPr lang="en-US" sz="1800" i="1" dirty="0">
                <a:latin typeface="+mj-lt"/>
              </a:rPr>
              <a:t>Always Open</a:t>
            </a:r>
            <a:r>
              <a:rPr lang="en-US" sz="1800" dirty="0">
                <a:latin typeface="+mj-lt"/>
              </a:rPr>
              <a:t> (podcast) in 2016, has been running since then</a:t>
            </a:r>
            <a:endParaRPr lang="en-US" sz="1400" dirty="0">
              <a:latin typeface="+mj-lt"/>
            </a:endParaRPr>
          </a:p>
        </p:txBody>
      </p:sp>
      <p:pic>
        <p:nvPicPr>
          <p:cNvPr id="4" name="Picture 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B1D8289-9DAA-43E8-A751-6BF2A350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-2790"/>
            <a:ext cx="3600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rateOfRaising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plot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raisingComparison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7B97-BDEF-4A88-9B48-6AE6E76A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3DF4-38F0-4986-8F51-6DA62640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shows strange differences year to year, possible sample bias?</a:t>
            </a:r>
          </a:p>
          <a:p>
            <a:r>
              <a:rPr lang="en-US" dirty="0"/>
              <a:t>Barbara </a:t>
            </a:r>
            <a:r>
              <a:rPr lang="en-US" i="1" dirty="0"/>
              <a:t>does</a:t>
            </a:r>
            <a:r>
              <a:rPr lang="en-US" dirty="0"/>
              <a:t> exhibit more instances of raising than her American peers, but does not definitively use less over time</a:t>
            </a:r>
          </a:p>
          <a:p>
            <a:r>
              <a:rPr lang="en-US" dirty="0"/>
              <a:t>Room for improvement:</a:t>
            </a:r>
          </a:p>
          <a:p>
            <a:pPr lvl="1"/>
            <a:r>
              <a:rPr lang="en-US" dirty="0"/>
              <a:t>Sample more podcasts (only first 600s of 4 podcasts sampled)</a:t>
            </a:r>
          </a:p>
          <a:p>
            <a:pPr lvl="1"/>
            <a:r>
              <a:rPr lang="en-US" dirty="0"/>
              <a:t>Attempt to correct sample bias by prioritizing rarer tokens</a:t>
            </a:r>
          </a:p>
        </p:txBody>
      </p:sp>
    </p:spTree>
    <p:extLst>
      <p:ext uri="{BB962C8B-B14F-4D97-AF65-F5344CB8AC3E}">
        <p14:creationId xmlns:p14="http://schemas.microsoft.com/office/powerpoint/2010/main" val="16307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4D8-4BED-4721-A2DF-E2B36C08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Code &amp;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ACD9-F46D-45FC-8D5A-772CAD57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find everything I wrote and did for this project (except the sound files because those are quite big) in this repository: </a:t>
            </a:r>
            <a:r>
              <a:rPr lang="en-US" dirty="0">
                <a:hlinkClick r:id="rId2"/>
              </a:rPr>
              <a:t>https://github.com/sithon512/ling1269-project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 want the sound files, though, they can be found on </a:t>
            </a:r>
            <a:r>
              <a:rPr lang="en-US" dirty="0" err="1"/>
              <a:t>Youtube</a:t>
            </a:r>
            <a:r>
              <a:rPr lang="en-US" dirty="0"/>
              <a:t>. The text grids are named with a season and episode number making them easy to find.</a:t>
            </a:r>
          </a:p>
        </p:txBody>
      </p:sp>
    </p:spTree>
    <p:extLst>
      <p:ext uri="{BB962C8B-B14F-4D97-AF65-F5344CB8AC3E}">
        <p14:creationId xmlns:p14="http://schemas.microsoft.com/office/powerpoint/2010/main" val="40857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Big Question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4B6B5E-04F2-4B76-9B79-B372168D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speakers adopt the variants of the speakers around them at the expense of their native variant?</a:t>
            </a:r>
          </a:p>
          <a:p>
            <a:r>
              <a:rPr lang="en-US" dirty="0"/>
              <a:t>Specifically, for adult speakers outside the critical language acquisition period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What is Canadian Raising?</a:t>
            </a:r>
          </a:p>
          <a:p>
            <a:r>
              <a:rPr lang="en-US" sz="1800" dirty="0">
                <a:latin typeface="+mj-lt"/>
              </a:rPr>
              <a:t>Shift in in the vowel space:</a:t>
            </a:r>
          </a:p>
          <a:p>
            <a:pPr lvl="1"/>
            <a:r>
              <a:rPr lang="en-US" sz="1400" dirty="0" err="1">
                <a:latin typeface="+mj-lt"/>
              </a:rPr>
              <a:t>oʊ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aʊ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æʊ</a:t>
            </a:r>
            <a:r>
              <a:rPr lang="en-US" sz="1400" dirty="0">
                <a:latin typeface="+mj-lt"/>
              </a:rPr>
              <a:t> → </a:t>
            </a:r>
            <a:r>
              <a:rPr lang="en-US" sz="1400" dirty="0" err="1">
                <a:latin typeface="+mj-lt"/>
              </a:rPr>
              <a:t>ʌʊ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əʊ</a:t>
            </a:r>
            <a:endParaRPr lang="en-US" sz="1400" dirty="0">
              <a:latin typeface="+mj-lt"/>
            </a:endParaRPr>
          </a:p>
          <a:p>
            <a:r>
              <a:rPr lang="en-US" sz="1800" dirty="0">
                <a:latin typeface="+mj-lt"/>
              </a:rPr>
              <a:t>About /</a:t>
            </a:r>
            <a:r>
              <a:rPr lang="en-US" sz="1800" dirty="0" err="1">
                <a:latin typeface="+mj-lt"/>
              </a:rPr>
              <a:t>əbæʊt</a:t>
            </a:r>
            <a:r>
              <a:rPr lang="en-US" sz="1800" dirty="0">
                <a:latin typeface="+mj-lt"/>
              </a:rPr>
              <a:t>/ → /</a:t>
            </a:r>
            <a:r>
              <a:rPr lang="en-US" sz="1800" dirty="0" err="1">
                <a:latin typeface="+mj-lt"/>
              </a:rPr>
              <a:t>əbʌʊt</a:t>
            </a:r>
            <a:r>
              <a:rPr lang="en-US" sz="1800" dirty="0">
                <a:latin typeface="+mj-lt"/>
              </a:rPr>
              <a:t>/ is the stereotypical example.</a:t>
            </a:r>
          </a:p>
          <a:p>
            <a:r>
              <a:rPr lang="en-US" sz="1800" dirty="0">
                <a:latin typeface="+mj-lt"/>
              </a:rPr>
              <a:t>Where does this occur?</a:t>
            </a:r>
          </a:p>
          <a:p>
            <a:pPr lvl="1"/>
            <a:r>
              <a:rPr lang="en-US" sz="1400" dirty="0">
                <a:latin typeface="+mj-lt"/>
              </a:rPr>
              <a:t>Primarily after voiceless plosives or voiceless fricatives</a:t>
            </a:r>
          </a:p>
          <a:p>
            <a:pPr lvl="1"/>
            <a:r>
              <a:rPr lang="en-US" sz="1400" dirty="0">
                <a:latin typeface="+mj-lt"/>
              </a:rPr>
              <a:t>Primarily before velars, plosives, or voiced fricatives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4B6B5E-04F2-4B76-9B79-B372168D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388 tokens across 16 variables</a:t>
            </a:r>
          </a:p>
          <a:p>
            <a:r>
              <a:rPr lang="en-US" dirty="0"/>
              <a:t>7 speakers</a:t>
            </a:r>
          </a:p>
          <a:p>
            <a:r>
              <a:rPr lang="en-US" dirty="0"/>
              <a:t>Linguistic Factors:</a:t>
            </a:r>
          </a:p>
          <a:p>
            <a:pPr lvl="1"/>
            <a:r>
              <a:rPr lang="en-US" dirty="0"/>
              <a:t>Preceding Consonant (and manner)</a:t>
            </a:r>
          </a:p>
          <a:p>
            <a:pPr lvl="1"/>
            <a:r>
              <a:rPr lang="en-US" dirty="0"/>
              <a:t>Following Consonant (and manner)</a:t>
            </a:r>
          </a:p>
          <a:p>
            <a:pPr lvl="1"/>
            <a:r>
              <a:rPr lang="en-US" dirty="0"/>
              <a:t>Standard Vowel</a:t>
            </a:r>
          </a:p>
          <a:p>
            <a:pPr lvl="1"/>
            <a:r>
              <a:rPr lang="en-US" dirty="0"/>
              <a:t>Produced Vowel</a:t>
            </a:r>
          </a:p>
        </p:txBody>
      </p:sp>
    </p:spTree>
    <p:extLst>
      <p:ext uri="{BB962C8B-B14F-4D97-AF65-F5344CB8AC3E}">
        <p14:creationId xmlns:p14="http://schemas.microsoft.com/office/powerpoint/2010/main" val="7934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4B6B5E-04F2-4B76-9B79-B372168D5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Factors:</a:t>
            </a:r>
          </a:p>
          <a:p>
            <a:pPr lvl="1"/>
            <a:r>
              <a:rPr lang="en-US" dirty="0"/>
              <a:t>Speaker (as proxy for dialect: Canadian vs. American English)</a:t>
            </a:r>
          </a:p>
          <a:p>
            <a:r>
              <a:rPr lang="en-US" dirty="0"/>
              <a:t>Collection Method:</a:t>
            </a:r>
          </a:p>
          <a:p>
            <a:pPr lvl="1"/>
            <a:r>
              <a:rPr lang="en-US" dirty="0"/>
              <a:t>Identifying and coding intervals using </a:t>
            </a:r>
            <a:r>
              <a:rPr lang="en-US" dirty="0" err="1"/>
              <a:t>Praat</a:t>
            </a:r>
            <a:endParaRPr lang="en-US" dirty="0"/>
          </a:p>
          <a:p>
            <a:pPr lvl="1"/>
            <a:r>
              <a:rPr lang="en-US" dirty="0"/>
              <a:t>Exporting to CSV, aggregating and plotting using R</a:t>
            </a:r>
          </a:p>
          <a:p>
            <a:pPr lvl="2"/>
            <a:r>
              <a:rPr lang="en-US" dirty="0" err="1"/>
              <a:t>tidyverse</a:t>
            </a:r>
            <a:r>
              <a:rPr lang="en-US" dirty="0"/>
              <a:t> package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&amp; Analyzing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Examining Each Constraint on Raising</a:t>
            </a:r>
          </a:p>
        </p:txBody>
      </p:sp>
      <p:pic>
        <p:nvPicPr>
          <p:cNvPr id="5" name="Picture 4" descr="checkpoint5_files/figure-pptx/individualConstraints-1.png">
            <a:extLst>
              <a:ext uri="{FF2B5EF4-FFF2-40B4-BE49-F238E27FC236}">
                <a16:creationId xmlns:a16="http://schemas.microsoft.com/office/drawing/2014/main" id="{22D76D25-8F2D-417B-9B95-FDE39D6F097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177249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0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point5_files/figure-pptx/individualConstraints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460</Words>
  <Application>Microsoft Office PowerPoint</Application>
  <PresentationFormat>On-screen Show (4:3)</PresentationFormat>
  <Paragraphs>57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Ling 1269 - LVC Project</vt:lpstr>
      <vt:lpstr>The Big Question</vt:lpstr>
      <vt:lpstr>PowerPoint Presentation</vt:lpstr>
      <vt:lpstr>Data Collection</vt:lpstr>
      <vt:lpstr>Data Collection</vt:lpstr>
      <vt:lpstr>Plotting &amp; Analyzing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My Code &amp; Materials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1269 Project - Checkpoint 5</dc:title>
  <dc:creator>Jarod Latta</dc:creator>
  <cp:keywords/>
  <cp:lastModifiedBy>Jarod Latta</cp:lastModifiedBy>
  <cp:revision>16</cp:revision>
  <dcterms:created xsi:type="dcterms:W3CDTF">2020-11-17T14:14:08Z</dcterms:created>
  <dcterms:modified xsi:type="dcterms:W3CDTF">2020-11-17T17:45:12Z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11/15/2020</vt:lpwstr>
  </property>
  <property fmtid="{D5CDD505-2E9C-101B-9397-08002B2CF9AE}" pid="3" name="output">
    <vt:lpwstr>powerpoint_presentation</vt:lpwstr>
  </property>
</Properties>
</file>