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6.jpeg" ContentType="image/jpeg"/>
  <Override PartName="/ppt/media/image25.jpeg" ContentType="image/jpeg"/>
  <Override PartName="/ppt/media/image24.jpeg" ContentType="image/jpeg"/>
  <Override PartName="/ppt/media/image3.png" ContentType="image/png"/>
  <Override PartName="/ppt/media/image7.png" ContentType="image/png"/>
  <Override PartName="/ppt/media/image1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27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1.jpeg" ContentType="image/jpeg"/>
  <Override PartName="/ppt/media/image2.jpeg" ContentType="image/jpeg"/>
  <Override PartName="/ppt/media/image8.jpeg" ContentType="image/jpeg"/>
  <Override PartName="/ppt/media/image9.jpeg" ContentType="image/jpeg"/>
  <Override PartName="/ppt/media/image16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C7A0397A-9120-4C7E-A9D2-6F056DBA01F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store.steampowered.com/linux" TargetMode="External"/><Relationship Id="rId2" Type="http://schemas.openxmlformats.org/officeDocument/2006/relationships/slideLayout" Target="../slideLayouts/slideLayout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2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3640" y="146304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latin typeface="Arial"/>
              </a:rPr>
              <a:t>OpenGL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252828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000" spc="-1" strike="noStrike">
                <a:latin typeface="Arial"/>
              </a:rPr>
              <a:t>Open Graphics Library</a:t>
            </a:r>
            <a:endParaRPr b="0" lang="en-US" sz="50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latin typeface="Arial"/>
              </a:rPr>
              <a:t>OpenGL 1.2 (1998)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latin typeface="Arial"/>
              </a:rPr>
              <a:t>“</a:t>
            </a:r>
            <a:r>
              <a:rPr b="0" lang="en-US" sz="4000" spc="-1" strike="noStrike">
                <a:latin typeface="Arial"/>
              </a:rPr>
              <a:t>Image Subset” for image processing</a:t>
            </a:r>
            <a:endParaRPr b="0" lang="en-US" sz="40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latin typeface="Arial"/>
              </a:rPr>
              <a:t>OpenGL 1.3 (2001)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3640" y="1110240"/>
            <a:ext cx="906876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ctr">
              <a:spcBef>
                <a:spcPts val="1414"/>
              </a:spcBef>
            </a:pPr>
            <a:r>
              <a:rPr b="0" lang="en-US" sz="4000" spc="-1" strike="noStrike">
                <a:latin typeface="Arial"/>
              </a:rPr>
              <a:t>	</a:t>
            </a:r>
            <a:r>
              <a:rPr b="0" lang="en-US" sz="3500" spc="-1" strike="noStrike">
                <a:latin typeface="Arial"/>
              </a:rPr>
              <a:t>More Texturing Features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431640" y="1867680"/>
            <a:ext cx="9068760" cy="347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latin typeface="Arial"/>
              </a:rPr>
              <a:t>Texture Compression</a:t>
            </a:r>
            <a:endParaRPr b="0" lang="en-US" sz="30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latin typeface="Arial"/>
              </a:rPr>
              <a:t>Multi-Sampling anti-aliasing</a:t>
            </a:r>
            <a:endParaRPr b="0" lang="en-US" sz="30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latin typeface="Arial"/>
              </a:rPr>
              <a:t>Multitexturing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3640" y="-13428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Multisampling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3" name="Picture Placeholder 6" descr=""/>
          <p:cNvPicPr/>
          <p:nvPr/>
        </p:nvPicPr>
        <p:blipFill>
          <a:blip r:embed="rId1"/>
          <a:srcRect l="8448" t="0" r="9787" b="0"/>
          <a:stretch/>
        </p:blipFill>
        <p:spPr>
          <a:xfrm>
            <a:off x="1119600" y="735840"/>
            <a:ext cx="7772400" cy="48420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3640" y="-13428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Multitexturing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4389120" y="2377440"/>
            <a:ext cx="5694480" cy="329184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0" y="654840"/>
            <a:ext cx="5628960" cy="32382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latin typeface="Arial"/>
              </a:rPr>
              <a:t>OpenGL 1.5 (2003)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3640" y="2011680"/>
            <a:ext cx="9068760" cy="347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GLSL (OpenGL Shading Language)</a:t>
            </a:r>
            <a:endParaRPr b="0" lang="en-US" sz="40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OpenGL 2.0(2004)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C-like GLSL</a:t>
            </a:r>
            <a:endParaRPr b="0" lang="en-US" sz="40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OpenGL 3.0 (2008)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Deprecating Features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40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latin typeface="Arial"/>
              </a:rPr>
              <a:t>Fixed Function Pipeline</a:t>
            </a:r>
            <a:endParaRPr b="0" lang="en-US" sz="30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0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latin typeface="Arial"/>
              </a:rPr>
              <a:t>glBegin and glEnd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 u="sng">
                <a:solidFill>
                  <a:srgbClr val="faa61a"/>
                </a:solidFill>
                <a:uFillTx/>
                <a:latin typeface="Arial"/>
              </a:rPr>
              <a:t>older &lt;- 3.0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VS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 u="sng">
                <a:solidFill>
                  <a:srgbClr val="7fcfff"/>
                </a:solidFill>
                <a:uFillTx/>
                <a:latin typeface="Arial"/>
              </a:rPr>
              <a:t>3.1 -&gt; newer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431640" y="1757880"/>
            <a:ext cx="44254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Traditional (Fixed 😞)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1. glBegin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2. Give data to GPU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3. glEnd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5078880" y="1757880"/>
            <a:ext cx="472464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NEW! (programmable)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VAO &amp; VBO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Vertex Shader!!!!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Fragment Shader!!!!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And So much Fun!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-25488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000" spc="-1" strike="noStrike">
                <a:latin typeface="Arial"/>
              </a:rPr>
              <a:t>Graphics Rendering Pipeline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rcRect l="2069" t="3631" r="1129" b="3639"/>
          <a:stretch/>
        </p:blipFill>
        <p:spPr>
          <a:xfrm>
            <a:off x="-146880" y="397440"/>
            <a:ext cx="10296720" cy="56462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560" y="-2905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000" spc="-1" strike="noStrike">
                <a:latin typeface="Arial"/>
              </a:rPr>
              <a:t>Graphics Rendering Pipeline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rcRect l="22851" t="9806" r="0" b="8819"/>
          <a:stretch/>
        </p:blipFill>
        <p:spPr>
          <a:xfrm>
            <a:off x="2377440" y="655920"/>
            <a:ext cx="7132320" cy="4299120"/>
          </a:xfrm>
          <a:prstGeom prst="rect">
            <a:avLst/>
          </a:prstGeom>
          <a:ln>
            <a:noFill/>
          </a:ln>
        </p:spPr>
      </p:pic>
      <p:sp>
        <p:nvSpPr>
          <p:cNvPr id="80" name="TextShape 2"/>
          <p:cNvSpPr txBox="1"/>
          <p:nvPr/>
        </p:nvSpPr>
        <p:spPr>
          <a:xfrm>
            <a:off x="182880" y="1476360"/>
            <a:ext cx="2103840" cy="44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latin typeface="Arial"/>
              </a:rPr>
              <a:t>Vertex Data []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2870640" y="457200"/>
            <a:ext cx="17946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Vertex Shader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TextShape 4"/>
          <p:cNvSpPr txBox="1"/>
          <p:nvPr/>
        </p:nvSpPr>
        <p:spPr>
          <a:xfrm>
            <a:off x="4937760" y="457200"/>
            <a:ext cx="207828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Shape Assembly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TextShape 5"/>
          <p:cNvSpPr txBox="1"/>
          <p:nvPr/>
        </p:nvSpPr>
        <p:spPr>
          <a:xfrm>
            <a:off x="7095600" y="457200"/>
            <a:ext cx="2190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Geometry Shader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TextShape 6"/>
          <p:cNvSpPr txBox="1"/>
          <p:nvPr/>
        </p:nvSpPr>
        <p:spPr>
          <a:xfrm>
            <a:off x="-27000" y="5394960"/>
            <a:ext cx="48013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Ref: https://learnopengl.com/Getting-started/Hello-Triangle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TextShape 7"/>
          <p:cNvSpPr txBox="1"/>
          <p:nvPr/>
        </p:nvSpPr>
        <p:spPr>
          <a:xfrm>
            <a:off x="2536560" y="4929840"/>
            <a:ext cx="221832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Test And Blending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TextShape 8"/>
          <p:cNvSpPr txBox="1"/>
          <p:nvPr/>
        </p:nvSpPr>
        <p:spPr>
          <a:xfrm>
            <a:off x="5029200" y="4929840"/>
            <a:ext cx="21618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Fragment Shader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" name="TextShape 9"/>
          <p:cNvSpPr txBox="1"/>
          <p:nvPr/>
        </p:nvSpPr>
        <p:spPr>
          <a:xfrm>
            <a:off x="7384320" y="4929840"/>
            <a:ext cx="166824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Rasterization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3640" y="135504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latin typeface="Arial"/>
              </a:rPr>
              <a:t>OpenGL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2504520"/>
            <a:ext cx="9068760" cy="151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7fcfff"/>
                </a:solidFill>
                <a:latin typeface="Arial"/>
              </a:rPr>
              <a:t>Specifications</a:t>
            </a:r>
            <a:br/>
            <a:r>
              <a:rPr b="0" lang="en-US" sz="4000" spc="-1" strike="noStrike">
                <a:latin typeface="Arial"/>
              </a:rPr>
              <a:t>Not </a:t>
            </a:r>
            <a:r>
              <a:rPr b="0" lang="en-US" sz="4000" spc="-1" strike="noStrike">
                <a:solidFill>
                  <a:srgbClr val="f58220"/>
                </a:solidFill>
                <a:latin typeface="Arial"/>
              </a:rPr>
              <a:t>Implementation</a:t>
            </a:r>
            <a:endParaRPr b="0" lang="en-US" sz="400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latin typeface="Arial"/>
              </a:rPr>
              <a:t>Demo Time!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000" spc="-1" strike="noStrike">
                <a:latin typeface="Arial"/>
              </a:rPr>
              <a:t>https://www.shadertoy.com</a:t>
            </a:r>
            <a:endParaRPr b="0" lang="en-US" sz="5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latin typeface="Arial"/>
              </a:rPr>
              <a:t>Basic Shader Tutorial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32660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000" spc="-1" strike="noStrike">
                <a:latin typeface="Arial"/>
              </a:rPr>
              <a:t>https://thebookofshaders.com/</a:t>
            </a:r>
            <a:endParaRPr b="0" lang="en-US" sz="5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3640" y="-24228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Are you book worm?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-504360" y="459360"/>
            <a:ext cx="9068760" cy="59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For Shaders!!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920240" y="965520"/>
            <a:ext cx="2560320" cy="316980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99360" y="182880"/>
            <a:ext cx="2095200" cy="270468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7589520" y="457200"/>
            <a:ext cx="2460960" cy="290844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4"/>
          <a:stretch/>
        </p:blipFill>
        <p:spPr>
          <a:xfrm>
            <a:off x="5212080" y="571680"/>
            <a:ext cx="2704320" cy="333756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5"/>
          <a:stretch/>
        </p:blipFill>
        <p:spPr>
          <a:xfrm>
            <a:off x="6766560" y="3006360"/>
            <a:ext cx="2194560" cy="266292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6"/>
          <a:stretch/>
        </p:blipFill>
        <p:spPr>
          <a:xfrm>
            <a:off x="-160560" y="3017520"/>
            <a:ext cx="2383560" cy="29088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7"/>
          <a:stretch/>
        </p:blipFill>
        <p:spPr>
          <a:xfrm>
            <a:off x="4206240" y="2684520"/>
            <a:ext cx="2740320" cy="33807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500" spc="-1" strike="noStrike">
                <a:latin typeface="Arial"/>
              </a:rPr>
              <a:t>What is </a:t>
            </a:r>
            <a:r>
              <a:rPr b="0" lang="en-US" sz="5500" spc="-1" strike="noStrike">
                <a:solidFill>
                  <a:srgbClr val="55c8ff"/>
                </a:solidFill>
                <a:latin typeface="Arial"/>
              </a:rPr>
              <a:t>Mingw</a:t>
            </a:r>
            <a:r>
              <a:rPr b="0" lang="en-US" sz="5500" spc="-1" strike="noStrike">
                <a:solidFill>
                  <a:srgbClr val="00acff"/>
                </a:solidFill>
                <a:latin typeface="Arial"/>
              </a:rPr>
              <a:t> </a:t>
            </a:r>
            <a:r>
              <a:rPr b="0" lang="en-US" sz="5500" spc="-1" strike="noStrike">
                <a:latin typeface="Arial"/>
              </a:rPr>
              <a:t>?</a:t>
            </a:r>
            <a:endParaRPr b="0" lang="en-US" sz="55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22608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Not related to OpenGL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3640" y="2370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500" spc="-1" strike="noStrike">
                <a:solidFill>
                  <a:srgbClr val="91d6ff"/>
                </a:solidFill>
                <a:latin typeface="Arial"/>
              </a:rPr>
              <a:t>Min</a:t>
            </a:r>
            <a:r>
              <a:rPr b="0" lang="en-US" sz="5500" spc="-1" strike="noStrike">
                <a:latin typeface="Arial"/>
              </a:rPr>
              <a:t>imalist </a:t>
            </a:r>
            <a:r>
              <a:rPr b="0" lang="en-US" sz="5500" spc="-1" strike="noStrike">
                <a:solidFill>
                  <a:srgbClr val="55c8ff"/>
                </a:solidFill>
                <a:latin typeface="Arial"/>
              </a:rPr>
              <a:t>GNU</a:t>
            </a:r>
            <a:r>
              <a:rPr b="0" lang="en-US" sz="5500" spc="-1" strike="noStrike">
                <a:latin typeface="Arial"/>
              </a:rPr>
              <a:t> for </a:t>
            </a:r>
            <a:r>
              <a:rPr b="0" lang="en-US" sz="5500" spc="-1" strike="noStrike">
                <a:solidFill>
                  <a:srgbClr val="91d6ff"/>
                </a:solidFill>
                <a:latin typeface="Arial"/>
              </a:rPr>
              <a:t>W</a:t>
            </a:r>
            <a:r>
              <a:rPr b="0" lang="en-US" sz="5500" spc="-1" strike="noStrike">
                <a:latin typeface="Arial"/>
              </a:rPr>
              <a:t>indows</a:t>
            </a:r>
            <a:endParaRPr b="0" lang="en-US" sz="55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Not related to OpenGL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504000" y="132660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500" spc="-1" strike="noStrike">
                <a:latin typeface="Arial"/>
              </a:rPr>
              <a:t>What is </a:t>
            </a:r>
            <a:r>
              <a:rPr b="0" lang="en-US" sz="5500" spc="-1" strike="noStrike">
                <a:solidFill>
                  <a:srgbClr val="55c8ff"/>
                </a:solidFill>
                <a:latin typeface="Arial"/>
              </a:rPr>
              <a:t>Mingw</a:t>
            </a:r>
            <a:r>
              <a:rPr b="0" lang="en-US" sz="5500" spc="-1" strike="noStrike">
                <a:solidFill>
                  <a:srgbClr val="00acff"/>
                </a:solidFill>
                <a:latin typeface="Arial"/>
              </a:rPr>
              <a:t> </a:t>
            </a:r>
            <a:r>
              <a:rPr b="0" lang="en-US" sz="5500" spc="-1" strike="noStrike">
                <a:latin typeface="Arial"/>
              </a:rPr>
              <a:t>?</a:t>
            </a:r>
            <a:endParaRPr b="0" lang="en-US" sz="55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3640" y="275688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500" spc="-1" strike="noStrike">
                <a:solidFill>
                  <a:srgbClr val="91d6ff"/>
                </a:solidFill>
                <a:latin typeface="Arial"/>
              </a:rPr>
              <a:t>Min</a:t>
            </a:r>
            <a:r>
              <a:rPr b="0" lang="en-US" sz="5500" spc="-1" strike="noStrike">
                <a:latin typeface="Arial"/>
              </a:rPr>
              <a:t>imalist </a:t>
            </a:r>
            <a:r>
              <a:rPr b="0" lang="en-US" sz="5500" spc="-1" strike="noStrike">
                <a:solidFill>
                  <a:srgbClr val="55c8ff"/>
                </a:solidFill>
                <a:latin typeface="Arial"/>
              </a:rPr>
              <a:t>GNU</a:t>
            </a:r>
            <a:r>
              <a:rPr b="0" lang="en-US" sz="5500" spc="-1" strike="noStrike">
                <a:latin typeface="Arial"/>
              </a:rPr>
              <a:t> for </a:t>
            </a:r>
            <a:r>
              <a:rPr b="0" lang="en-US" sz="5500" spc="-1" strike="noStrike">
                <a:solidFill>
                  <a:srgbClr val="91d6ff"/>
                </a:solidFill>
                <a:latin typeface="Arial"/>
              </a:rPr>
              <a:t>W</a:t>
            </a:r>
            <a:r>
              <a:rPr b="0" lang="en-US" sz="5500" spc="-1" strike="noStrike">
                <a:latin typeface="Arial"/>
              </a:rPr>
              <a:t>indows</a:t>
            </a:r>
            <a:endParaRPr b="0" lang="en-US" sz="5500" spc="-1" strike="noStrike">
              <a:latin typeface="Arial"/>
            </a:endParaRPr>
          </a:p>
          <a:p>
            <a:pPr algn="ctr"/>
            <a:r>
              <a:rPr b="0" lang="en-US" sz="5500" spc="-1" strike="noStrike">
                <a:solidFill>
                  <a:srgbClr val="91d6ff"/>
                </a:solidFill>
                <a:latin typeface="Arial"/>
              </a:rPr>
              <a:t>G</a:t>
            </a:r>
            <a:r>
              <a:rPr b="0" lang="en-US" sz="5500" spc="-1" strike="noStrike">
                <a:latin typeface="Arial"/>
              </a:rPr>
              <a:t>nu is </a:t>
            </a:r>
            <a:r>
              <a:rPr b="0" lang="en-US" sz="5500" spc="-1" strike="noStrike">
                <a:solidFill>
                  <a:srgbClr val="91d6ff"/>
                </a:solidFill>
                <a:latin typeface="Arial"/>
              </a:rPr>
              <a:t>N</a:t>
            </a:r>
            <a:r>
              <a:rPr b="0" lang="en-US" sz="5500" spc="-1" strike="noStrike">
                <a:latin typeface="Arial"/>
              </a:rPr>
              <a:t>ot </a:t>
            </a:r>
            <a:r>
              <a:rPr b="0" lang="en-US" sz="5500" spc="-1" strike="noStrike">
                <a:solidFill>
                  <a:srgbClr val="91d6ff"/>
                </a:solidFill>
                <a:latin typeface="Arial"/>
              </a:rPr>
              <a:t>U</a:t>
            </a:r>
            <a:r>
              <a:rPr b="0" lang="en-US" sz="5500" spc="-1" strike="noStrike">
                <a:latin typeface="Arial"/>
              </a:rPr>
              <a:t>nix</a:t>
            </a:r>
            <a:endParaRPr b="0" lang="en-US" sz="5500" spc="-1" strike="noStrike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Not related to OpenGL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504000" y="132660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500" spc="-1" strike="noStrike">
                <a:latin typeface="Arial"/>
              </a:rPr>
              <a:t>What is </a:t>
            </a:r>
            <a:r>
              <a:rPr b="0" lang="en-US" sz="5500" spc="-1" strike="noStrike">
                <a:solidFill>
                  <a:srgbClr val="55c8ff"/>
                </a:solidFill>
                <a:latin typeface="Arial"/>
              </a:rPr>
              <a:t>Mingw</a:t>
            </a:r>
            <a:r>
              <a:rPr b="0" lang="en-US" sz="5500" spc="-1" strike="noStrike">
                <a:solidFill>
                  <a:srgbClr val="00acff"/>
                </a:solidFill>
                <a:latin typeface="Arial"/>
              </a:rPr>
              <a:t> </a:t>
            </a:r>
            <a:r>
              <a:rPr b="0" lang="en-US" sz="5500" spc="-1" strike="noStrike">
                <a:latin typeface="Arial"/>
              </a:rPr>
              <a:t>?</a:t>
            </a:r>
            <a:endParaRPr b="0" lang="en-US" sz="55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000" spc="-1" strike="noStrike">
                <a:latin typeface="Arial"/>
              </a:rPr>
              <a:t>So I can only do OpenGL stuffs in </a:t>
            </a:r>
            <a:r>
              <a:rPr b="0" lang="en-US" sz="5000" spc="-1" strike="noStrike">
                <a:solidFill>
                  <a:srgbClr val="7fcfff"/>
                </a:solidFill>
                <a:latin typeface="Arial"/>
              </a:rPr>
              <a:t>Mingw(C/C++)</a:t>
            </a:r>
            <a:r>
              <a:rPr b="0" lang="en-US" sz="5000" spc="-1" strike="noStrike">
                <a:latin typeface="Arial"/>
              </a:rPr>
              <a:t>?</a:t>
            </a:r>
            <a:endParaRPr b="0" lang="en-US" sz="5000" spc="-1" strike="noStrike"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Language Bindings for OpenGL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3640" y="1097280"/>
            <a:ext cx="9068760" cy="448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Common Lisp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C#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Delphi/Free Pascal (Object Pascal)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Fortran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FreeBASIC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Haskell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Visual Basic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Lua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2189160" y="5231160"/>
            <a:ext cx="585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https://www.khronos.org/opengl/wiki/Language_bindings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Language Bindings for OpenGL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3640" y="1097280"/>
            <a:ext cx="9068760" cy="448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OCaml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Perl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Pike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PowerBASIC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Python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Racket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Ruby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Java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2189520" y="5231520"/>
            <a:ext cx="585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https://www.khronos.org/opengl/wiki/Language_bindings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3640" y="-2628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500" spc="-1" strike="noStrike">
                <a:latin typeface="Arial"/>
              </a:rPr>
              <a:t>GUI Systems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3640" y="809280"/>
            <a:ext cx="9068760" cy="467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latin typeface="Arial"/>
              </a:rPr>
              <a:t>Win32 (legacy)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0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latin typeface="Arial"/>
              </a:rPr>
              <a:t>QT Framework (has nice features)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0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latin typeface="Arial"/>
              </a:rPr>
              <a:t>GTK+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0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latin typeface="Arial"/>
              </a:rPr>
              <a:t>GLUT or FreeGLUT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0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latin typeface="Arial"/>
              </a:rPr>
              <a:t>GLFW and GLEW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0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latin typeface="Arial"/>
              </a:rPr>
              <a:t>SDL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43684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latin typeface="Arial"/>
              </a:rPr>
              <a:t>History</a:t>
            </a:r>
            <a:endParaRPr b="0" lang="en-US" sz="6000" spc="-1" strike="noStrike"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3640" y="271116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What about Android and IOS?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27115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OpenGL ES!!! ( GLES )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GLES 1.0 (2003)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only supports Fixed Function Pipeline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Features are same as Desktop’s OpenGL 1.3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GLES 2.0 (2007)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Same features as Desktop’s OpenGL 2.0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But with Programmable Pipeline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Vertex Shader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Fragment Shader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3640" y="117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latin typeface="Arial"/>
              </a:rPr>
              <a:t>GLES 3 (2012-2014-2015)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3640" y="956160"/>
            <a:ext cx="9068760" cy="467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latin typeface="Arial"/>
              </a:rPr>
              <a:t>Acceleration for advanced visual effects</a:t>
            </a:r>
            <a:r>
              <a:rPr b="0" lang="en-US" sz="2500" spc="-1" strike="noStrike">
                <a:latin typeface="Arial"/>
              </a:rPr>
              <a:t>	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latin typeface="Arial"/>
              </a:rPr>
              <a:t> 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latin typeface="Arial"/>
              </a:rPr>
              <a:t>Ericsson Texture Compression (ETC2)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5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latin typeface="Arial"/>
              </a:rPr>
              <a:t>Enhanced Texturing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5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latin typeface="Arial"/>
              </a:rPr>
              <a:t>Easier to write portable applications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5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latin typeface="Arial"/>
              </a:rPr>
              <a:t>Geometry and Tessellation Shaders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5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latin typeface="Arial"/>
              </a:rPr>
              <a:t>Compute Shaders (GLES 3.1)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5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latin typeface="Arial"/>
              </a:rPr>
              <a:t>Single Codebase for all Platforms</a:t>
            </a:r>
            <a:endParaRPr b="0" lang="en-US" sz="2500" spc="-1" strike="noStrike"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3640" y="58860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000" spc="-1" strike="noStrike">
                <a:solidFill>
                  <a:srgbClr val="a0fdff"/>
                </a:solidFill>
                <a:latin typeface="Arial"/>
              </a:rPr>
              <a:t>GLES 2</a:t>
            </a:r>
            <a:r>
              <a:rPr b="0" lang="en-US" sz="3000" spc="-1" strike="noStrike">
                <a:latin typeface="Arial"/>
              </a:rPr>
              <a:t> VS </a:t>
            </a:r>
            <a:r>
              <a:rPr b="0" lang="en-US" sz="3000" spc="-1" strike="noStrike">
                <a:solidFill>
                  <a:srgbClr val="a0fdff"/>
                </a:solidFill>
                <a:latin typeface="Arial"/>
              </a:rPr>
              <a:t>GLES 3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5760" y="91440"/>
            <a:ext cx="906876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5000" spc="-1" strike="noStrike">
                <a:latin typeface="Arial"/>
              </a:rPr>
              <a:t>Which one is better?</a:t>
            </a:r>
            <a:endParaRPr b="0" lang="en-US" sz="5000" spc="-1" strike="noStrike">
              <a:latin typeface="Arial"/>
            </a:endParaRPr>
          </a:p>
        </p:txBody>
      </p:sp>
      <p:pic>
        <p:nvPicPr>
          <p:cNvPr id="128" name="Picture Placeholder 3" descr=""/>
          <p:cNvPicPr/>
          <p:nvPr/>
        </p:nvPicPr>
        <p:blipFill>
          <a:blip r:embed="rId1">
            <a:alphaModFix amt="47000"/>
          </a:blip>
          <a:srcRect l="418" t="845" r="53282" b="2201"/>
          <a:stretch/>
        </p:blipFill>
        <p:spPr>
          <a:xfrm>
            <a:off x="0" y="2011680"/>
            <a:ext cx="5048280" cy="3017520"/>
          </a:xfrm>
          <a:prstGeom prst="rect">
            <a:avLst/>
          </a:prstGeom>
          <a:ln>
            <a:noFill/>
          </a:ln>
        </p:spPr>
      </p:pic>
      <p:pic>
        <p:nvPicPr>
          <p:cNvPr id="129" name="Picture Placeholder 5" descr=""/>
          <p:cNvPicPr/>
          <p:nvPr/>
        </p:nvPicPr>
        <p:blipFill>
          <a:blip r:embed="rId2">
            <a:alphaModFix amt="47000"/>
          </a:blip>
          <a:srcRect l="49188" t="0" r="3973" b="0"/>
          <a:stretch/>
        </p:blipFill>
        <p:spPr>
          <a:xfrm>
            <a:off x="5123880" y="1920240"/>
            <a:ext cx="4952880" cy="310896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rcRect l="0" t="0" r="0" b="14504"/>
          <a:stretch/>
        </p:blipFill>
        <p:spPr>
          <a:xfrm>
            <a:off x="-538560" y="0"/>
            <a:ext cx="11131560" cy="4845960"/>
          </a:xfrm>
          <a:prstGeom prst="rect">
            <a:avLst/>
          </a:prstGeom>
          <a:ln>
            <a:noFill/>
          </a:ln>
        </p:spPr>
      </p:pic>
      <p:sp>
        <p:nvSpPr>
          <p:cNvPr id="131" name="TextShape 1"/>
          <p:cNvSpPr txBox="1"/>
          <p:nvPr/>
        </p:nvSpPr>
        <p:spPr>
          <a:xfrm>
            <a:off x="1748160" y="5120640"/>
            <a:ext cx="6869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https://godotengine.org/article/abandoning-gles3-vulkan-and-gles2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latin typeface="Arial"/>
              </a:rPr>
              <a:t>GLES 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Bad Implementations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Not Optimized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Poor mobile support (drivers)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74320" y="0"/>
            <a:ext cx="9600120" cy="4663440"/>
          </a:xfrm>
          <a:prstGeom prst="rect">
            <a:avLst/>
          </a:prstGeom>
          <a:ln>
            <a:noFill/>
          </a:ln>
        </p:spPr>
      </p:pic>
      <p:sp>
        <p:nvSpPr>
          <p:cNvPr id="135" name="TextShape 1"/>
          <p:cNvSpPr txBox="1"/>
          <p:nvPr/>
        </p:nvSpPr>
        <p:spPr>
          <a:xfrm>
            <a:off x="1097280" y="5029200"/>
            <a:ext cx="8114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https://www.facebook.com/groups/godotengine/permalink/1455540687915854/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822960" y="1097280"/>
            <a:ext cx="9103680" cy="51206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latin typeface="Arial"/>
              </a:rPr>
              <a:t>OpenGL 1.0 (1992)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latin typeface="Arial"/>
              </a:rPr>
              <a:t>Basic Features for all Graphics Cards</a:t>
            </a:r>
            <a:endParaRPr b="0" lang="en-US" sz="4000" spc="-1" strike="noStrike"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rcRect l="0" t="0" r="28179" b="0"/>
          <a:stretch/>
        </p:blipFill>
        <p:spPr>
          <a:xfrm>
            <a:off x="91440" y="914400"/>
            <a:ext cx="7131960" cy="40233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3931920" y="308160"/>
            <a:ext cx="6134400" cy="5004720"/>
          </a:xfrm>
          <a:prstGeom prst="rect">
            <a:avLst/>
          </a:prstGeom>
          <a:ln>
            <a:noFill/>
          </a:ln>
        </p:spPr>
      </p:pic>
      <p:sp>
        <p:nvSpPr>
          <p:cNvPr id="139" name="TextShape 1"/>
          <p:cNvSpPr txBox="1"/>
          <p:nvPr/>
        </p:nvSpPr>
        <p:spPr>
          <a:xfrm>
            <a:off x="953640" y="5317200"/>
            <a:ext cx="8114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https://www.facebook.com/groups/godotengine/permalink/1455540687915854/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OpenGL ES for Android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141" name="Group 2"/>
          <p:cNvGrpSpPr/>
          <p:nvPr/>
        </p:nvGrpSpPr>
        <p:grpSpPr>
          <a:xfrm>
            <a:off x="1389600" y="933840"/>
            <a:ext cx="6979320" cy="4369680"/>
            <a:chOff x="1389600" y="933840"/>
            <a:chExt cx="6979320" cy="4369680"/>
          </a:xfrm>
        </p:grpSpPr>
        <p:sp>
          <p:nvSpPr>
            <p:cNvPr id="142" name="CustomShape 3"/>
            <p:cNvSpPr/>
            <p:nvPr/>
          </p:nvSpPr>
          <p:spPr>
            <a:xfrm rot="36000">
              <a:off x="1577520" y="995040"/>
              <a:ext cx="6769080" cy="4273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3" name="" descr=""/>
            <p:cNvPicPr/>
            <p:nvPr/>
          </p:nvPicPr>
          <p:blipFill>
            <a:blip r:embed="rId1"/>
            <a:stretch/>
          </p:blipFill>
          <p:spPr>
            <a:xfrm>
              <a:off x="1389600" y="933840"/>
              <a:ext cx="6977880" cy="43610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4" name="TextShape 4"/>
          <p:cNvSpPr txBox="1"/>
          <p:nvPr/>
        </p:nvSpPr>
        <p:spPr>
          <a:xfrm>
            <a:off x="2022840" y="5294880"/>
            <a:ext cx="61153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https://developer.android.com/about/dashboards/#OpenGL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OpenGL ES 3.* for Android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6035040" y="3076200"/>
            <a:ext cx="3987360" cy="2496240"/>
            <a:chOff x="6035040" y="3076200"/>
            <a:chExt cx="3987360" cy="2496240"/>
          </a:xfrm>
        </p:grpSpPr>
        <p:sp>
          <p:nvSpPr>
            <p:cNvPr id="147" name="CustomShape 3"/>
            <p:cNvSpPr/>
            <p:nvPr/>
          </p:nvSpPr>
          <p:spPr>
            <a:xfrm rot="36000">
              <a:off x="6143040" y="3111120"/>
              <a:ext cx="3866760" cy="24411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8" name="" descr=""/>
            <p:cNvPicPr/>
            <p:nvPr/>
          </p:nvPicPr>
          <p:blipFill>
            <a:blip r:embed="rId1"/>
            <a:stretch/>
          </p:blipFill>
          <p:spPr>
            <a:xfrm>
              <a:off x="6035040" y="3076200"/>
              <a:ext cx="3986640" cy="2491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9" name="TextShape 4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Supported but barely runnable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Can be run only on a handful of high-end devices.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DirectX (Only Windows and Xbox…. Not really)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  <a:hlinkClick r:id="rId1"/>
              </a:rPr>
              <a:t>https://store.steampowered.com/linux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https://store.steampowered.com/steamos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Metal (Apple)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Vulkan (new)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latin typeface="Arial"/>
              </a:rPr>
              <a:t>Alternatives To OpenGL</a:t>
            </a:r>
            <a:endParaRPr b="0" lang="en-US" sz="6000" spc="-1" strike="noStrike">
              <a:latin typeface="Arial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Are you book worm?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03640" y="1005840"/>
            <a:ext cx="9068760" cy="776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Beginner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6270480" y="1163880"/>
            <a:ext cx="3566160" cy="44139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74320" y="1157400"/>
            <a:ext cx="3474720" cy="4378680"/>
          </a:xfrm>
          <a:prstGeom prst="rect">
            <a:avLst/>
          </a:prstGeom>
          <a:ln>
            <a:noFill/>
          </a:ln>
        </p:spPr>
      </p:pic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Are you book worm?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03640" y="1005840"/>
            <a:ext cx="9068760" cy="776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Advanced!!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6292080" y="1205280"/>
            <a:ext cx="3168000" cy="447840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166320" y="1144800"/>
            <a:ext cx="3657600" cy="4524480"/>
          </a:xfrm>
          <a:prstGeom prst="rect">
            <a:avLst/>
          </a:prstGeom>
          <a:ln>
            <a:noFill/>
          </a:ln>
        </p:spPr>
      </p:pic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We are …..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503640" y="1326240"/>
            <a:ext cx="9068760" cy="406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Satt Paing Phyoe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 Thu Myo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Lin Htet Moe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Khant Myat Min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Phone Pyae Kyaw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Tun Nanda Aung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Myat Kaung Khant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latin typeface="Arial"/>
              </a:rPr>
              <a:t>Thanks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500" spc="-1" strike="noStrike">
                <a:latin typeface="Arial"/>
              </a:rPr>
              <a:t>Now go make some cool stuffs</a:t>
            </a:r>
            <a:endParaRPr b="0" lang="en-US" sz="4500" spc="-1" strike="noStrike"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500" spc="-1" strike="noStrike">
                <a:latin typeface="Arial"/>
              </a:rPr>
              <a:t>And also WebGL and WebGL 2.0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2194560" y="4918320"/>
            <a:ext cx="5342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https://github.com/sithumyo1998/Uni-Presentations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latin typeface="Arial"/>
              </a:rPr>
              <a:t>OpenGL 1.0 (1992)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000" spc="-1" strike="noStrike">
                <a:latin typeface="Arial"/>
              </a:rPr>
              <a:t>Want support for your graphics card feature?</a:t>
            </a:r>
            <a:endParaRPr b="0" lang="en-US" sz="3000" spc="-1" strike="noStrike">
              <a:latin typeface="Arial"/>
            </a:endParaRPr>
          </a:p>
          <a:p>
            <a:pPr algn="ctr"/>
            <a:r>
              <a:rPr b="0" lang="en-US" sz="3000" spc="-1" strike="noStrike">
                <a:latin typeface="Arial"/>
              </a:rPr>
              <a:t>Write Extensions!!!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6000" spc="-1" strike="noStrike">
                <a:latin typeface="Arial"/>
              </a:rPr>
              <a:t>OpenGL 1.1 (1997)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000" spc="-1" strike="noStrike">
                <a:latin typeface="Arial"/>
              </a:rPr>
              <a:t>Texture Objects</a:t>
            </a:r>
            <a:endParaRPr b="0" lang="en-US" sz="50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What is </a:t>
            </a:r>
            <a:r>
              <a:rPr b="0" lang="en-US" sz="4400" spc="-1" strike="noStrike">
                <a:solidFill>
                  <a:srgbClr val="7fcfff"/>
                </a:solidFill>
                <a:latin typeface="Arial"/>
              </a:rPr>
              <a:t>Texture</a:t>
            </a:r>
            <a:r>
              <a:rPr b="0" lang="en-US" sz="4400" spc="-1" strike="noStrike">
                <a:latin typeface="Arial"/>
              </a:rPr>
              <a:t> then?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Placeholder 2" descr=""/>
          <p:cNvPicPr/>
          <p:nvPr/>
        </p:nvPicPr>
        <p:blipFill>
          <a:blip r:embed="rId1"/>
          <a:srcRect l="21641" t="0" r="21641" b="0"/>
          <a:stretch/>
        </p:blipFill>
        <p:spPr>
          <a:xfrm>
            <a:off x="3337560" y="1005840"/>
            <a:ext cx="3429000" cy="4023000"/>
          </a:xfrm>
          <a:prstGeom prst="rect">
            <a:avLst/>
          </a:prstGeom>
          <a:ln>
            <a:noFill/>
          </a:ln>
        </p:spPr>
      </p:pic>
      <p:sp>
        <p:nvSpPr>
          <p:cNvPr id="54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What is </a:t>
            </a:r>
            <a:r>
              <a:rPr b="0" lang="en-US" sz="4400" spc="-1" strike="noStrike">
                <a:solidFill>
                  <a:srgbClr val="7fcfff"/>
                </a:solidFill>
                <a:latin typeface="Arial"/>
              </a:rPr>
              <a:t>Texture</a:t>
            </a:r>
            <a:r>
              <a:rPr b="0" lang="en-US" sz="4400" spc="-1" strike="noStrike">
                <a:latin typeface="Arial"/>
              </a:rPr>
              <a:t> then?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628720" y="1136520"/>
            <a:ext cx="5052240" cy="4416120"/>
          </a:xfrm>
          <a:prstGeom prst="rect">
            <a:avLst/>
          </a:prstGeom>
          <a:ln>
            <a:noFill/>
          </a:ln>
        </p:spPr>
      </p:pic>
      <p:sp>
        <p:nvSpPr>
          <p:cNvPr id="56" name="TextShape 1"/>
          <p:cNvSpPr txBox="1"/>
          <p:nvPr/>
        </p:nvSpPr>
        <p:spPr>
          <a:xfrm>
            <a:off x="504000" y="19008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UV Mapping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Application>LibreOffice/6.0.7.3.0$Linux_X86_64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2019-01-03T14:20:24Z</dcterms:created>
  <dc:creator/>
  <dc:description/>
  <dc:language>en-US</dc:language>
  <cp:lastModifiedBy/>
  <dcterms:modified xsi:type="dcterms:W3CDTF">2019-01-23T15:30:56Z</dcterms:modified>
  <cp:revision>245</cp:revision>
  <dc:subject/>
  <dc:title/>
</cp:coreProperties>
</file>