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2" r:id="rId4"/>
    <p:sldId id="273" r:id="rId5"/>
    <p:sldId id="279" r:id="rId6"/>
    <p:sldId id="281" r:id="rId7"/>
    <p:sldId id="274" r:id="rId8"/>
    <p:sldId id="278" r:id="rId9"/>
    <p:sldId id="275" r:id="rId10"/>
    <p:sldId id="265" r:id="rId11"/>
    <p:sldId id="266" r:id="rId12"/>
    <p:sldId id="283" r:id="rId13"/>
    <p:sldId id="267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F9B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0B2D30-BD2A-4182-BFC4-544F5D39F263}">
  <a:tblStyle styleId="{B80B2D30-BD2A-4182-BFC4-544F5D39F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135" d="100"/>
          <a:sy n="135" d="100"/>
        </p:scale>
        <p:origin x="846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0d4c1c4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e70d4c1c4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6f0d700c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6f0d700c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0d4c1c4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0d4c1c4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f0d70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f0d70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data science model &amp; business implications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develop several models and looked for consistently important factors, develop business case on this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How we did feature engineering: Drop (high missing values, correlated with other features), impute, grouped low frequency categories, delete remaining rows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2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70d4c1c4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70d4c1c4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f0d70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f0d70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data science model &amp; business implications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develop several models and looked for consistently important factors, develop business case on this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How we did feature engineering: Drop (high missing values, correlated with other features), impute, grouped low frequency categories, delete remaining rows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0d4c1d8c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0d4c1d8c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DESCRIPTIVE ABSTRACT: Data set contains information from the Ames Assessor’s Office used in computing assessed values for individual residential properties sold in Ames, IA from 2006 to 2010.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f0d70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f0d70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data science model &amp; business implications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develop several models and looked for consistently important factors, develop business case on this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How we did feature engineering: Drop (high missing values, correlated with other features), impute, grouped low frequency categories, delete remaining rows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73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f0d700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f0d700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f0d700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f0d700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Train dataset 2,051 lines (8.5%)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f0d70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f0d70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data science model &amp; business implications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develop several models and looked for consistently important factors, develop business case on this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How we did feature engineering: Drop (high missing values, correlated with other features), impute, grouped low frequency categories, delete remaining rows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f5c37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f5c37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f0d70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f0d70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data science model &amp; business implications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develop several models and looked for consistently important factors, develop business case on this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: How we did feature engineering: Drop (high missing values, correlated with other features), impute, grouped low frequency categories, delete remaining rows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Jobs at General Assembl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735" y="278394"/>
            <a:ext cx="3781038" cy="270074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805963" y="3092074"/>
            <a:ext cx="4812900" cy="48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GA-DSIF2: Group </a:t>
            </a:r>
            <a:r>
              <a:rPr lang="de" b="1">
                <a:solidFill>
                  <a:schemeClr val="lt1"/>
                </a:solidFill>
              </a:rPr>
              <a:t>6</a:t>
            </a:r>
            <a:r>
              <a:rPr lang="d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Project </a:t>
            </a:r>
            <a:r>
              <a:rPr lang="de" b="1">
                <a:solidFill>
                  <a:schemeClr val="lt1"/>
                </a:solidFill>
              </a:rPr>
              <a:t>2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1805961" y="3829521"/>
            <a:ext cx="4812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</a:rPr>
              <a:t>AMES Housing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93938" y="4113739"/>
            <a:ext cx="814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/>
              <a:t>Group 6: John, Simon, Siti, Zheqin</a:t>
            </a:r>
            <a:endParaRPr sz="13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3057763" y="1059213"/>
            <a:ext cx="4269000" cy="11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 dirty="0">
                <a:latin typeface="Impact"/>
                <a:ea typeface="Impact"/>
                <a:cs typeface="Impact"/>
                <a:sym typeface="Impact"/>
              </a:rPr>
              <a:t>GENERAL</a:t>
            </a:r>
            <a:endParaRPr sz="31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100" dirty="0">
                <a:latin typeface="Impact"/>
                <a:ea typeface="Impact"/>
                <a:cs typeface="Impact"/>
                <a:sym typeface="Impact"/>
              </a:rPr>
              <a:t>ASSET INVESTMENTS</a:t>
            </a:r>
            <a:endParaRPr sz="31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EFE25-3F3F-4686-B640-7D0FE2412DFE}"/>
              </a:ext>
            </a:extLst>
          </p:cNvPr>
          <p:cNvSpPr txBox="1"/>
          <p:nvPr/>
        </p:nvSpPr>
        <p:spPr>
          <a:xfrm>
            <a:off x="1805961" y="2353340"/>
            <a:ext cx="48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Investment Cycle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1E745F-CB2F-4D08-8F74-0F3BF63DB03F}"/>
              </a:ext>
            </a:extLst>
          </p:cNvPr>
          <p:cNvSpPr/>
          <p:nvPr/>
        </p:nvSpPr>
        <p:spPr>
          <a:xfrm>
            <a:off x="375683" y="3761518"/>
            <a:ext cx="4146697" cy="858258"/>
          </a:xfrm>
          <a:prstGeom prst="rect">
            <a:avLst/>
          </a:pr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885625" y="80925"/>
            <a:ext cx="77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House Value Determinants</a:t>
            </a:r>
            <a:endParaRPr dirty="0"/>
          </a:p>
        </p:txBody>
      </p:sp>
      <p:pic>
        <p:nvPicPr>
          <p:cNvPr id="212" name="Google Shape;212;p22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A8EEE70C-B78F-4966-A323-D707AF9E6F72}"/>
              </a:ext>
            </a:extLst>
          </p:cNvPr>
          <p:cNvSpPr/>
          <p:nvPr/>
        </p:nvSpPr>
        <p:spPr>
          <a:xfrm>
            <a:off x="408277" y="985933"/>
            <a:ext cx="362842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Value driver assessment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E73B23F9-EED6-4184-ADB7-4ACB30350B56}"/>
              </a:ext>
            </a:extLst>
          </p:cNvPr>
          <p:cNvSpPr/>
          <p:nvPr/>
        </p:nvSpPr>
        <p:spPr>
          <a:xfrm>
            <a:off x="408278" y="1633032"/>
            <a:ext cx="3628419" cy="259800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bg1"/>
                </a:solidFill>
              </a:rPr>
              <a:t>Fixed</a:t>
            </a:r>
            <a:endParaRPr sz="1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9C048D-A46A-4714-9ACE-22D00C09FFFA}"/>
              </a:ext>
            </a:extLst>
          </p:cNvPr>
          <p:cNvCxnSpPr>
            <a:cxnSpLocks/>
          </p:cNvCxnSpPr>
          <p:nvPr/>
        </p:nvCxnSpPr>
        <p:spPr>
          <a:xfrm flipV="1">
            <a:off x="408277" y="2190539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DEFB0292-9FF7-4C07-85D1-08F8B00CA1BB}"/>
              </a:ext>
            </a:extLst>
          </p:cNvPr>
          <p:cNvSpPr/>
          <p:nvPr/>
        </p:nvSpPr>
        <p:spPr>
          <a:xfrm>
            <a:off x="408278" y="3480606"/>
            <a:ext cx="3628419" cy="259800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bg1"/>
                </a:solidFill>
              </a:rPr>
              <a:t>Actionable</a:t>
            </a:r>
            <a:endParaRPr sz="1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37B6A2-B508-4491-8377-AEF7A611EF41}"/>
              </a:ext>
            </a:extLst>
          </p:cNvPr>
          <p:cNvCxnSpPr>
            <a:cxnSpLocks/>
          </p:cNvCxnSpPr>
          <p:nvPr/>
        </p:nvCxnSpPr>
        <p:spPr>
          <a:xfrm flipV="1">
            <a:off x="408277" y="2692249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0B2258-9F90-4A57-9B6D-D0A542EF5D9F}"/>
              </a:ext>
            </a:extLst>
          </p:cNvPr>
          <p:cNvCxnSpPr>
            <a:cxnSpLocks/>
          </p:cNvCxnSpPr>
          <p:nvPr/>
        </p:nvCxnSpPr>
        <p:spPr>
          <a:xfrm flipV="1">
            <a:off x="408277" y="2987750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1D9E5F-4A8C-423F-AEEA-BD2732C6414C}"/>
              </a:ext>
            </a:extLst>
          </p:cNvPr>
          <p:cNvCxnSpPr>
            <a:cxnSpLocks/>
          </p:cNvCxnSpPr>
          <p:nvPr/>
        </p:nvCxnSpPr>
        <p:spPr>
          <a:xfrm flipV="1">
            <a:off x="408277" y="3294764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F7E56-B8F6-4703-9D7B-294175C7CF0A}"/>
              </a:ext>
            </a:extLst>
          </p:cNvPr>
          <p:cNvCxnSpPr>
            <a:cxnSpLocks/>
          </p:cNvCxnSpPr>
          <p:nvPr/>
        </p:nvCxnSpPr>
        <p:spPr>
          <a:xfrm flipV="1">
            <a:off x="408277" y="4006473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2E41EC-1F15-45AE-AE6F-DA1ACBFDED9B}"/>
              </a:ext>
            </a:extLst>
          </p:cNvPr>
          <p:cNvSpPr txBox="1"/>
          <p:nvPr/>
        </p:nvSpPr>
        <p:spPr>
          <a:xfrm>
            <a:off x="335095" y="1916474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Living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BDD9AA-4E2B-4ED5-9DBB-458EA5AF5970}"/>
              </a:ext>
            </a:extLst>
          </p:cNvPr>
          <p:cNvSpPr txBox="1"/>
          <p:nvPr/>
        </p:nvSpPr>
        <p:spPr>
          <a:xfrm>
            <a:off x="2128665" y="1235962"/>
            <a:ext cx="184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Model</a:t>
            </a:r>
          </a:p>
        </p:txBody>
      </p:sp>
      <p:sp>
        <p:nvSpPr>
          <p:cNvPr id="24" name="Google Shape;75;p15">
            <a:extLst>
              <a:ext uri="{FF2B5EF4-FFF2-40B4-BE49-F238E27FC236}">
                <a16:creationId xmlns:a16="http://schemas.microsoft.com/office/drawing/2014/main" id="{B32ADC2D-467A-4359-B774-FE63DD2DEC0F}"/>
              </a:ext>
            </a:extLst>
          </p:cNvPr>
          <p:cNvSpPr/>
          <p:nvPr/>
        </p:nvSpPr>
        <p:spPr>
          <a:xfrm>
            <a:off x="1940960" y="1447900"/>
            <a:ext cx="520864" cy="156672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tx1"/>
                </a:solidFill>
              </a:rPr>
              <a:t>I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7786DA44-539E-411F-BCD1-EE1A0D08FEE1}"/>
              </a:ext>
            </a:extLst>
          </p:cNvPr>
          <p:cNvSpPr/>
          <p:nvPr/>
        </p:nvSpPr>
        <p:spPr>
          <a:xfrm>
            <a:off x="2461824" y="1447900"/>
            <a:ext cx="520864" cy="156672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tx1"/>
                </a:solidFill>
              </a:rPr>
              <a:t>II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6" name="Google Shape;75;p15">
            <a:extLst>
              <a:ext uri="{FF2B5EF4-FFF2-40B4-BE49-F238E27FC236}">
                <a16:creationId xmlns:a16="http://schemas.microsoft.com/office/drawing/2014/main" id="{736A2AA8-EAE0-49FD-9919-C863EF6C6B5A}"/>
              </a:ext>
            </a:extLst>
          </p:cNvPr>
          <p:cNvSpPr/>
          <p:nvPr/>
        </p:nvSpPr>
        <p:spPr>
          <a:xfrm>
            <a:off x="2982688" y="1447900"/>
            <a:ext cx="520864" cy="156672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tx1"/>
                </a:solidFill>
              </a:rPr>
              <a:t>III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7" name="Google Shape;75;p15">
            <a:extLst>
              <a:ext uri="{FF2B5EF4-FFF2-40B4-BE49-F238E27FC236}">
                <a16:creationId xmlns:a16="http://schemas.microsoft.com/office/drawing/2014/main" id="{93BEA05B-8A63-47B8-B5D5-C7637BAEC7AD}"/>
              </a:ext>
            </a:extLst>
          </p:cNvPr>
          <p:cNvSpPr/>
          <p:nvPr/>
        </p:nvSpPr>
        <p:spPr>
          <a:xfrm>
            <a:off x="3503552" y="1447900"/>
            <a:ext cx="520864" cy="156672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000" dirty="0">
                <a:solidFill>
                  <a:schemeClr val="tx1"/>
                </a:solidFill>
              </a:rPr>
              <a:t>IV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7AFFF6-BF3F-42CA-BE86-A2AECFE66BD9}"/>
              </a:ext>
            </a:extLst>
          </p:cNvPr>
          <p:cNvSpPr txBox="1"/>
          <p:nvPr/>
        </p:nvSpPr>
        <p:spPr>
          <a:xfrm>
            <a:off x="335095" y="2171655"/>
            <a:ext cx="1101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Neighborhood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Northbridge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Stonebrook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721AD-2706-4668-A379-DD27D34808F7}"/>
              </a:ext>
            </a:extLst>
          </p:cNvPr>
          <p:cNvSpPr txBox="1"/>
          <p:nvPr/>
        </p:nvSpPr>
        <p:spPr>
          <a:xfrm>
            <a:off x="335095" y="2725039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1st Floor Size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9CB28-EE6A-4154-B8AF-55A81330A0D9}"/>
              </a:ext>
            </a:extLst>
          </p:cNvPr>
          <p:cNvSpPr txBox="1"/>
          <p:nvPr/>
        </p:nvSpPr>
        <p:spPr>
          <a:xfrm>
            <a:off x="335095" y="3747456"/>
            <a:ext cx="129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Overall Quality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1ACBD7-D8A9-4A04-9F4C-FE0F3AD23445}"/>
              </a:ext>
            </a:extLst>
          </p:cNvPr>
          <p:cNvSpPr txBox="1"/>
          <p:nvPr/>
        </p:nvSpPr>
        <p:spPr>
          <a:xfrm>
            <a:off x="335095" y="4046108"/>
            <a:ext cx="129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Exterior Quality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78F76-1C6D-4B45-865D-FD53B2BAE08D}"/>
              </a:ext>
            </a:extLst>
          </p:cNvPr>
          <p:cNvSpPr txBox="1"/>
          <p:nvPr/>
        </p:nvSpPr>
        <p:spPr>
          <a:xfrm>
            <a:off x="335095" y="3031878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Garage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65AFC-659C-4284-83E2-9A1261C8BC86}"/>
              </a:ext>
            </a:extLst>
          </p:cNvPr>
          <p:cNvSpPr txBox="1"/>
          <p:nvPr/>
        </p:nvSpPr>
        <p:spPr>
          <a:xfrm>
            <a:off x="335095" y="4343018"/>
            <a:ext cx="129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Kitchen Quality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884CF-FCE3-4935-918F-7A1952544C91}"/>
              </a:ext>
            </a:extLst>
          </p:cNvPr>
          <p:cNvSpPr txBox="1"/>
          <p:nvPr/>
        </p:nvSpPr>
        <p:spPr>
          <a:xfrm>
            <a:off x="335095" y="3273846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[…]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D3D796-52C4-4104-B3A3-6458271E0247}"/>
              </a:ext>
            </a:extLst>
          </p:cNvPr>
          <p:cNvCxnSpPr>
            <a:cxnSpLocks/>
          </p:cNvCxnSpPr>
          <p:nvPr/>
        </p:nvCxnSpPr>
        <p:spPr>
          <a:xfrm>
            <a:off x="408277" y="4321754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AEBD29-6BB9-4A13-88F6-50095A39A2A9}"/>
              </a:ext>
            </a:extLst>
          </p:cNvPr>
          <p:cNvCxnSpPr>
            <a:cxnSpLocks/>
          </p:cNvCxnSpPr>
          <p:nvPr/>
        </p:nvCxnSpPr>
        <p:spPr>
          <a:xfrm flipV="1">
            <a:off x="408277" y="4629606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A02188-577B-46FF-83F3-52DA3A0FAE5D}"/>
              </a:ext>
            </a:extLst>
          </p:cNvPr>
          <p:cNvSpPr txBox="1"/>
          <p:nvPr/>
        </p:nvSpPr>
        <p:spPr>
          <a:xfrm>
            <a:off x="335095" y="4653221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Roof Material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7D6DC7-64A6-473F-8236-9EC5649D8827}"/>
              </a:ext>
            </a:extLst>
          </p:cNvPr>
          <p:cNvCxnSpPr>
            <a:cxnSpLocks/>
          </p:cNvCxnSpPr>
          <p:nvPr/>
        </p:nvCxnSpPr>
        <p:spPr>
          <a:xfrm flipV="1">
            <a:off x="408277" y="4874563"/>
            <a:ext cx="3561211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BEAF7F-4411-4E88-8DF2-F21FCF67984C}"/>
              </a:ext>
            </a:extLst>
          </p:cNvPr>
          <p:cNvSpPr txBox="1"/>
          <p:nvPr/>
        </p:nvSpPr>
        <p:spPr>
          <a:xfrm>
            <a:off x="335095" y="4898178"/>
            <a:ext cx="1101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[…]</a:t>
            </a: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6D39C884-3279-47A9-9620-2354C8D253D2}"/>
              </a:ext>
            </a:extLst>
          </p:cNvPr>
          <p:cNvSpPr/>
          <p:nvPr/>
        </p:nvSpPr>
        <p:spPr>
          <a:xfrm>
            <a:off x="2069813" y="1920515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artial Circle 42">
            <a:extLst>
              <a:ext uri="{FF2B5EF4-FFF2-40B4-BE49-F238E27FC236}">
                <a16:creationId xmlns:a16="http://schemas.microsoft.com/office/drawing/2014/main" id="{2CC68336-B637-4789-9619-AAFDD4616AE2}"/>
              </a:ext>
            </a:extLst>
          </p:cNvPr>
          <p:cNvSpPr/>
          <p:nvPr/>
        </p:nvSpPr>
        <p:spPr>
          <a:xfrm>
            <a:off x="3660810" y="2354565"/>
            <a:ext cx="238137" cy="238137"/>
          </a:xfrm>
          <a:prstGeom prst="pie">
            <a:avLst>
              <a:gd name="adj1" fmla="val 5462958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5392D292-9740-4D45-94F2-100468F5D6E5}"/>
              </a:ext>
            </a:extLst>
          </p:cNvPr>
          <p:cNvSpPr/>
          <p:nvPr/>
        </p:nvSpPr>
        <p:spPr>
          <a:xfrm>
            <a:off x="2603187" y="1920515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6E8803F7-ECAA-41A9-A9F6-D2AB59AE2DCD}"/>
              </a:ext>
            </a:extLst>
          </p:cNvPr>
          <p:cNvSpPr/>
          <p:nvPr/>
        </p:nvSpPr>
        <p:spPr>
          <a:xfrm>
            <a:off x="3644915" y="1920515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4F43E3B7-686C-4B6C-AD3B-9082482C44A3}"/>
              </a:ext>
            </a:extLst>
          </p:cNvPr>
          <p:cNvSpPr/>
          <p:nvPr/>
        </p:nvSpPr>
        <p:spPr>
          <a:xfrm>
            <a:off x="3136561" y="1920515"/>
            <a:ext cx="238137" cy="238137"/>
          </a:xfrm>
          <a:prstGeom prst="pie">
            <a:avLst>
              <a:gd name="adj1" fmla="val 5292729"/>
              <a:gd name="adj2" fmla="val 1612651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5221132A-AB10-4F5F-A6D3-3C61AD6A7404}"/>
              </a:ext>
            </a:extLst>
          </p:cNvPr>
          <p:cNvSpPr/>
          <p:nvPr/>
        </p:nvSpPr>
        <p:spPr>
          <a:xfrm>
            <a:off x="2069813" y="2351439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artial Circle 47">
            <a:extLst>
              <a:ext uri="{FF2B5EF4-FFF2-40B4-BE49-F238E27FC236}">
                <a16:creationId xmlns:a16="http://schemas.microsoft.com/office/drawing/2014/main" id="{0F4FB667-6F5E-4AEE-8F0B-728AD5C4E1C6}"/>
              </a:ext>
            </a:extLst>
          </p:cNvPr>
          <p:cNvSpPr/>
          <p:nvPr/>
        </p:nvSpPr>
        <p:spPr>
          <a:xfrm>
            <a:off x="2603187" y="2351439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52E51B67-CF54-462A-A77B-62C92CE1D38D}"/>
              </a:ext>
            </a:extLst>
          </p:cNvPr>
          <p:cNvSpPr/>
          <p:nvPr/>
        </p:nvSpPr>
        <p:spPr>
          <a:xfrm>
            <a:off x="3127436" y="2351439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9A0A42A1-4757-4AC5-B60F-B577DDB24A1A}"/>
              </a:ext>
            </a:extLst>
          </p:cNvPr>
          <p:cNvSpPr/>
          <p:nvPr/>
        </p:nvSpPr>
        <p:spPr>
          <a:xfrm>
            <a:off x="2069813" y="2733123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Partial Circle 50">
            <a:extLst>
              <a:ext uri="{FF2B5EF4-FFF2-40B4-BE49-F238E27FC236}">
                <a16:creationId xmlns:a16="http://schemas.microsoft.com/office/drawing/2014/main" id="{E51BD6F4-D514-44BA-A291-5877763A050B}"/>
              </a:ext>
            </a:extLst>
          </p:cNvPr>
          <p:cNvSpPr/>
          <p:nvPr/>
        </p:nvSpPr>
        <p:spPr>
          <a:xfrm>
            <a:off x="2603187" y="2733123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artial Circle 51">
            <a:extLst>
              <a:ext uri="{FF2B5EF4-FFF2-40B4-BE49-F238E27FC236}">
                <a16:creationId xmlns:a16="http://schemas.microsoft.com/office/drawing/2014/main" id="{2B86DB77-60DD-4FB7-840D-2F1FFBECA47C}"/>
              </a:ext>
            </a:extLst>
          </p:cNvPr>
          <p:cNvSpPr/>
          <p:nvPr/>
        </p:nvSpPr>
        <p:spPr>
          <a:xfrm>
            <a:off x="3136561" y="2733123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artial Circle 52">
            <a:extLst>
              <a:ext uri="{FF2B5EF4-FFF2-40B4-BE49-F238E27FC236}">
                <a16:creationId xmlns:a16="http://schemas.microsoft.com/office/drawing/2014/main" id="{70DB1AC0-AB64-4A39-8E06-2F44DA38D4ED}"/>
              </a:ext>
            </a:extLst>
          </p:cNvPr>
          <p:cNvSpPr/>
          <p:nvPr/>
        </p:nvSpPr>
        <p:spPr>
          <a:xfrm>
            <a:off x="3669935" y="2733123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Partial Circle 53">
            <a:extLst>
              <a:ext uri="{FF2B5EF4-FFF2-40B4-BE49-F238E27FC236}">
                <a16:creationId xmlns:a16="http://schemas.microsoft.com/office/drawing/2014/main" id="{1818986A-54A4-4E01-9CF5-B785C02BDDB6}"/>
              </a:ext>
            </a:extLst>
          </p:cNvPr>
          <p:cNvSpPr/>
          <p:nvPr/>
        </p:nvSpPr>
        <p:spPr>
          <a:xfrm>
            <a:off x="3660810" y="3028022"/>
            <a:ext cx="238137" cy="238137"/>
          </a:xfrm>
          <a:prstGeom prst="pie">
            <a:avLst>
              <a:gd name="adj1" fmla="val 21562592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8BA93637-C084-440E-87E9-2FE815E0B728}"/>
              </a:ext>
            </a:extLst>
          </p:cNvPr>
          <p:cNvSpPr/>
          <p:nvPr/>
        </p:nvSpPr>
        <p:spPr>
          <a:xfrm>
            <a:off x="3136561" y="3028022"/>
            <a:ext cx="238137" cy="238137"/>
          </a:xfrm>
          <a:prstGeom prst="pie">
            <a:avLst>
              <a:gd name="adj1" fmla="val 5462958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Partial Circle 58">
            <a:extLst>
              <a:ext uri="{FF2B5EF4-FFF2-40B4-BE49-F238E27FC236}">
                <a16:creationId xmlns:a16="http://schemas.microsoft.com/office/drawing/2014/main" id="{52B513C9-4754-472D-98CA-64DE453CC2E7}"/>
              </a:ext>
            </a:extLst>
          </p:cNvPr>
          <p:cNvSpPr/>
          <p:nvPr/>
        </p:nvSpPr>
        <p:spPr>
          <a:xfrm>
            <a:off x="2603186" y="3028022"/>
            <a:ext cx="238137" cy="238137"/>
          </a:xfrm>
          <a:prstGeom prst="pie">
            <a:avLst>
              <a:gd name="adj1" fmla="val 5462958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BE9A3DBF-542B-42C2-B061-FDC08975ABA8}"/>
              </a:ext>
            </a:extLst>
          </p:cNvPr>
          <p:cNvSpPr/>
          <p:nvPr/>
        </p:nvSpPr>
        <p:spPr>
          <a:xfrm>
            <a:off x="2078937" y="3028022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3E087A80-792C-4DA6-8023-AE6A1A0B7CD3}"/>
              </a:ext>
            </a:extLst>
          </p:cNvPr>
          <p:cNvSpPr/>
          <p:nvPr/>
        </p:nvSpPr>
        <p:spPr>
          <a:xfrm>
            <a:off x="2069813" y="3761517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02F6C91D-A2DE-40C6-897E-5A75A433E457}"/>
              </a:ext>
            </a:extLst>
          </p:cNvPr>
          <p:cNvSpPr/>
          <p:nvPr/>
        </p:nvSpPr>
        <p:spPr>
          <a:xfrm>
            <a:off x="2603187" y="3761517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C0A15C2F-46F6-4CBB-9CBE-F8BCC8F150A3}"/>
              </a:ext>
            </a:extLst>
          </p:cNvPr>
          <p:cNvSpPr/>
          <p:nvPr/>
        </p:nvSpPr>
        <p:spPr>
          <a:xfrm>
            <a:off x="3644915" y="3761517"/>
            <a:ext cx="238137" cy="238137"/>
          </a:xfrm>
          <a:prstGeom prst="pie">
            <a:avLst>
              <a:gd name="adj1" fmla="val 1632742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844F11EF-791C-4878-9CA3-EF62BED57AFE}"/>
              </a:ext>
            </a:extLst>
          </p:cNvPr>
          <p:cNvSpPr/>
          <p:nvPr/>
        </p:nvSpPr>
        <p:spPr>
          <a:xfrm>
            <a:off x="3136561" y="3761517"/>
            <a:ext cx="238137" cy="238137"/>
          </a:xfrm>
          <a:prstGeom prst="pie">
            <a:avLst>
              <a:gd name="adj1" fmla="val 5292729"/>
              <a:gd name="adj2" fmla="val 1612651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Partial Circle 64">
            <a:extLst>
              <a:ext uri="{FF2B5EF4-FFF2-40B4-BE49-F238E27FC236}">
                <a16:creationId xmlns:a16="http://schemas.microsoft.com/office/drawing/2014/main" id="{FC81135A-520A-4B10-813C-4F6AFCA24449}"/>
              </a:ext>
            </a:extLst>
          </p:cNvPr>
          <p:cNvSpPr/>
          <p:nvPr/>
        </p:nvSpPr>
        <p:spPr>
          <a:xfrm>
            <a:off x="2078937" y="4054192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98A00833-EBF0-4BFE-91F5-90833BE4076A}"/>
              </a:ext>
            </a:extLst>
          </p:cNvPr>
          <p:cNvSpPr/>
          <p:nvPr/>
        </p:nvSpPr>
        <p:spPr>
          <a:xfrm>
            <a:off x="2603185" y="4054192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A00F5C2-A7E9-45D4-91E2-306D7418404D}"/>
              </a:ext>
            </a:extLst>
          </p:cNvPr>
          <p:cNvSpPr/>
          <p:nvPr/>
        </p:nvSpPr>
        <p:spPr>
          <a:xfrm>
            <a:off x="3136561" y="4054192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96C6243F-D28E-437E-9E54-6E11CBE05D38}"/>
              </a:ext>
            </a:extLst>
          </p:cNvPr>
          <p:cNvSpPr/>
          <p:nvPr/>
        </p:nvSpPr>
        <p:spPr>
          <a:xfrm>
            <a:off x="3669935" y="4054192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7A3E1E99-F753-45B5-8C81-5714059CDEF0}"/>
              </a:ext>
            </a:extLst>
          </p:cNvPr>
          <p:cNvSpPr/>
          <p:nvPr/>
        </p:nvSpPr>
        <p:spPr>
          <a:xfrm>
            <a:off x="2078937" y="4359076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6E2361A0-0E9D-4C05-8806-D14660244FEE}"/>
              </a:ext>
            </a:extLst>
          </p:cNvPr>
          <p:cNvSpPr/>
          <p:nvPr/>
        </p:nvSpPr>
        <p:spPr>
          <a:xfrm>
            <a:off x="2603185" y="4359076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DBFB67CE-32E4-4674-BF5A-A30C9E7E512D}"/>
              </a:ext>
            </a:extLst>
          </p:cNvPr>
          <p:cNvSpPr/>
          <p:nvPr/>
        </p:nvSpPr>
        <p:spPr>
          <a:xfrm>
            <a:off x="3136561" y="4359076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Partial Circle 71">
            <a:extLst>
              <a:ext uri="{FF2B5EF4-FFF2-40B4-BE49-F238E27FC236}">
                <a16:creationId xmlns:a16="http://schemas.microsoft.com/office/drawing/2014/main" id="{D687A34D-D25C-49A0-BA35-B7FDF9FA40F4}"/>
              </a:ext>
            </a:extLst>
          </p:cNvPr>
          <p:cNvSpPr/>
          <p:nvPr/>
        </p:nvSpPr>
        <p:spPr>
          <a:xfrm>
            <a:off x="3669935" y="4359076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60831AFF-629C-4713-A669-831C3C1D1BF2}"/>
              </a:ext>
            </a:extLst>
          </p:cNvPr>
          <p:cNvSpPr/>
          <p:nvPr/>
        </p:nvSpPr>
        <p:spPr>
          <a:xfrm>
            <a:off x="2603185" y="4636426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ABE1A07D-9AA7-4DE8-8613-4E19F9557639}"/>
              </a:ext>
            </a:extLst>
          </p:cNvPr>
          <p:cNvSpPr/>
          <p:nvPr/>
        </p:nvSpPr>
        <p:spPr>
          <a:xfrm>
            <a:off x="3124051" y="4636426"/>
            <a:ext cx="238137" cy="238137"/>
          </a:xfrm>
          <a:prstGeom prst="pie">
            <a:avLst>
              <a:gd name="adj1" fmla="val 21599646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Partial Circle 74">
            <a:extLst>
              <a:ext uri="{FF2B5EF4-FFF2-40B4-BE49-F238E27FC236}">
                <a16:creationId xmlns:a16="http://schemas.microsoft.com/office/drawing/2014/main" id="{D45F6DB2-4C36-4296-8EEC-E362BB083F46}"/>
              </a:ext>
            </a:extLst>
          </p:cNvPr>
          <p:cNvSpPr/>
          <p:nvPr/>
        </p:nvSpPr>
        <p:spPr>
          <a:xfrm>
            <a:off x="3669935" y="4639438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DA78568C-7731-4258-B714-8660158754E4}"/>
              </a:ext>
            </a:extLst>
          </p:cNvPr>
          <p:cNvSpPr/>
          <p:nvPr/>
        </p:nvSpPr>
        <p:spPr>
          <a:xfrm>
            <a:off x="2078937" y="4639438"/>
            <a:ext cx="238137" cy="238137"/>
          </a:xfrm>
          <a:prstGeom prst="pie">
            <a:avLst>
              <a:gd name="adj1" fmla="val 5368884"/>
              <a:gd name="adj2" fmla="val 16061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04AD5E-51F3-4F78-B998-DFE99AE022C6}"/>
              </a:ext>
            </a:extLst>
          </p:cNvPr>
          <p:cNvSpPr txBox="1"/>
          <p:nvPr/>
        </p:nvSpPr>
        <p:spPr>
          <a:xfrm>
            <a:off x="3997074" y="4046108"/>
            <a:ext cx="535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C00000"/>
                </a:solidFill>
              </a:rPr>
              <a:t>Focus areas</a:t>
            </a:r>
          </a:p>
        </p:txBody>
      </p:sp>
      <p:sp>
        <p:nvSpPr>
          <p:cNvPr id="83" name="Google Shape;213;p22">
            <a:extLst>
              <a:ext uri="{FF2B5EF4-FFF2-40B4-BE49-F238E27FC236}">
                <a16:creationId xmlns:a16="http://schemas.microsoft.com/office/drawing/2014/main" id="{37BAF385-1808-40B6-9D6F-4784DB98E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0950" y="3531021"/>
            <a:ext cx="3717950" cy="124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Aft>
                <a:spcPts val="600"/>
              </a:spcAft>
              <a:buSzPts val="1800"/>
              <a:buFont typeface="Wingdings" panose="05000000000000000000" pitchFamily="2" charset="2"/>
              <a:buChar char="§"/>
            </a:pPr>
            <a:r>
              <a:rPr lang="en-SG" sz="1200" dirty="0"/>
              <a:t>Ensemble method to identify key predictors identified </a:t>
            </a:r>
            <a:r>
              <a:rPr lang="en-SG" sz="1200" b="1" dirty="0">
                <a:solidFill>
                  <a:srgbClr val="FF0000"/>
                </a:solidFill>
              </a:rPr>
              <a:t>common features with strong significance </a:t>
            </a:r>
            <a:r>
              <a:rPr lang="en-SG" sz="1200" dirty="0"/>
              <a:t>to determine house prices</a:t>
            </a:r>
          </a:p>
          <a:p>
            <a:pPr marL="288000" lvl="0" indent="-288000" algn="l" rtl="0">
              <a:lnSpc>
                <a:spcPct val="100000"/>
              </a:lnSpc>
              <a:spcAft>
                <a:spcPts val="600"/>
              </a:spcAft>
              <a:buSzPts val="1800"/>
              <a:buFont typeface="Wingdings" panose="05000000000000000000" pitchFamily="2" charset="2"/>
              <a:buChar char="§"/>
            </a:pPr>
            <a:r>
              <a:rPr lang="en-SG" sz="1200" b="1" dirty="0">
                <a:solidFill>
                  <a:srgbClr val="FF0000"/>
                </a:solidFill>
              </a:rPr>
              <a:t>Actionable</a:t>
            </a:r>
            <a:r>
              <a:rPr lang="en-SG" sz="1200" dirty="0"/>
              <a:t> ones are </a:t>
            </a:r>
            <a:r>
              <a:rPr lang="en-SG" sz="1200" b="1" dirty="0"/>
              <a:t>“</a:t>
            </a:r>
            <a:r>
              <a:rPr lang="en-SG" sz="1200" b="1" dirty="0">
                <a:solidFill>
                  <a:srgbClr val="FF0000"/>
                </a:solidFill>
              </a:rPr>
              <a:t>Overall Quality”, “Exterior Quality</a:t>
            </a:r>
            <a:r>
              <a:rPr lang="en-SG" sz="1200" b="1" dirty="0"/>
              <a:t>” </a:t>
            </a:r>
            <a:r>
              <a:rPr lang="en-SG" sz="1200" dirty="0"/>
              <a:t>and “</a:t>
            </a:r>
            <a:r>
              <a:rPr lang="en-SG" sz="1200" b="1" dirty="0">
                <a:solidFill>
                  <a:srgbClr val="FF0000"/>
                </a:solidFill>
              </a:rPr>
              <a:t>Kitchen Quality</a:t>
            </a:r>
            <a:r>
              <a:rPr lang="en-SG" sz="1200" dirty="0"/>
              <a:t>”</a:t>
            </a:r>
            <a:endParaRPr sz="12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E36BCAF-B8EC-4CC4-A61C-8D72BE8A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228" y="1293883"/>
            <a:ext cx="2501951" cy="2131364"/>
          </a:xfrm>
          <a:prstGeom prst="rect">
            <a:avLst/>
          </a:prstGeom>
        </p:spPr>
      </p:pic>
      <p:sp>
        <p:nvSpPr>
          <p:cNvPr id="90" name="Google Shape;75;p15">
            <a:extLst>
              <a:ext uri="{FF2B5EF4-FFF2-40B4-BE49-F238E27FC236}">
                <a16:creationId xmlns:a16="http://schemas.microsoft.com/office/drawing/2014/main" id="{67C588A8-5699-4B48-A099-87C1D3740B07}"/>
              </a:ext>
            </a:extLst>
          </p:cNvPr>
          <p:cNvSpPr/>
          <p:nvPr/>
        </p:nvSpPr>
        <p:spPr>
          <a:xfrm>
            <a:off x="5201125" y="985933"/>
            <a:ext cx="362842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Key findings</a:t>
            </a: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885625" y="80925"/>
            <a:ext cx="77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House Value Determinants</a:t>
            </a:r>
            <a:endParaRPr dirty="0"/>
          </a:p>
        </p:txBody>
      </p:sp>
      <p:pic>
        <p:nvPicPr>
          <p:cNvPr id="221" name="Google Shape;221;p23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367724" y="1150000"/>
            <a:ext cx="6863655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Investment options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231379" y="1150000"/>
            <a:ext cx="185209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Business case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" name="Google Shape;254;p24">
            <a:extLst>
              <a:ext uri="{FF2B5EF4-FFF2-40B4-BE49-F238E27FC236}">
                <a16:creationId xmlns:a16="http://schemas.microsoft.com/office/drawing/2014/main" id="{A8814600-F069-4C68-8528-64475DFE7EC3}"/>
              </a:ext>
            </a:extLst>
          </p:cNvPr>
          <p:cNvSpPr txBox="1">
            <a:spLocks/>
          </p:cNvSpPr>
          <p:nvPr/>
        </p:nvSpPr>
        <p:spPr>
          <a:xfrm>
            <a:off x="7049018" y="1671914"/>
            <a:ext cx="2034452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050" dirty="0"/>
              <a:t>Acquisition of properties with </a:t>
            </a:r>
            <a:r>
              <a:rPr lang="en-US" sz="1050" b="1" dirty="0">
                <a:solidFill>
                  <a:srgbClr val="FF0000"/>
                </a:solidFill>
              </a:rPr>
              <a:t>renovation potential </a:t>
            </a:r>
            <a:r>
              <a:rPr lang="en-US" sz="1050" dirty="0"/>
              <a:t>in key categories promising </a:t>
            </a:r>
            <a:r>
              <a:rPr lang="en-US" sz="1050" b="1" dirty="0">
                <a:solidFill>
                  <a:srgbClr val="FF0000"/>
                </a:solidFill>
              </a:rPr>
              <a:t>significant returns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050" dirty="0"/>
              <a:t>Fast turn-around of renovation activities reduces cost-of-capital, however significant </a:t>
            </a:r>
            <a:r>
              <a:rPr lang="en-US" sz="1050" b="1" dirty="0">
                <a:solidFill>
                  <a:srgbClr val="FF0000"/>
                </a:solidFill>
              </a:rPr>
              <a:t>capital outlay </a:t>
            </a:r>
            <a:r>
              <a:rPr lang="en-US" sz="1050" dirty="0"/>
              <a:t>required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050" dirty="0"/>
              <a:t>46 suitable properties identified in baseline of 2051 properties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C045D7-171F-443A-B88A-29D994E1EBDA}"/>
              </a:ext>
            </a:extLst>
          </p:cNvPr>
          <p:cNvCxnSpPr>
            <a:cxnSpLocks/>
          </p:cNvCxnSpPr>
          <p:nvPr/>
        </p:nvCxnSpPr>
        <p:spPr>
          <a:xfrm>
            <a:off x="543277" y="2205779"/>
            <a:ext cx="6552000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EB5468-009C-4C54-A077-F723C5FF0124}"/>
              </a:ext>
            </a:extLst>
          </p:cNvPr>
          <p:cNvCxnSpPr>
            <a:cxnSpLocks/>
          </p:cNvCxnSpPr>
          <p:nvPr/>
        </p:nvCxnSpPr>
        <p:spPr>
          <a:xfrm>
            <a:off x="543277" y="3120179"/>
            <a:ext cx="6552000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005745-763B-4362-81D5-6C5B3E4A088D}"/>
              </a:ext>
            </a:extLst>
          </p:cNvPr>
          <p:cNvCxnSpPr>
            <a:cxnSpLocks/>
          </p:cNvCxnSpPr>
          <p:nvPr/>
        </p:nvCxnSpPr>
        <p:spPr>
          <a:xfrm>
            <a:off x="530655" y="4053277"/>
            <a:ext cx="6552000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5;p15">
            <a:extLst>
              <a:ext uri="{FF2B5EF4-FFF2-40B4-BE49-F238E27FC236}">
                <a16:creationId xmlns:a16="http://schemas.microsoft.com/office/drawing/2014/main" id="{83DEFEF8-5C11-4C51-B01D-76FB03F1497F}"/>
              </a:ext>
            </a:extLst>
          </p:cNvPr>
          <p:cNvSpPr/>
          <p:nvPr/>
        </p:nvSpPr>
        <p:spPr>
          <a:xfrm>
            <a:off x="578885" y="2421722"/>
            <a:ext cx="1207800" cy="438696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Overall quality</a:t>
            </a:r>
          </a:p>
        </p:txBody>
      </p:sp>
      <p:sp>
        <p:nvSpPr>
          <p:cNvPr id="43" name="Google Shape;75;p15">
            <a:extLst>
              <a:ext uri="{FF2B5EF4-FFF2-40B4-BE49-F238E27FC236}">
                <a16:creationId xmlns:a16="http://schemas.microsoft.com/office/drawing/2014/main" id="{A4ED7657-02FD-4301-829D-99A89DCFFED0}"/>
              </a:ext>
            </a:extLst>
          </p:cNvPr>
          <p:cNvSpPr/>
          <p:nvPr/>
        </p:nvSpPr>
        <p:spPr>
          <a:xfrm>
            <a:off x="578885" y="3352261"/>
            <a:ext cx="1207800" cy="438696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Exterior quality</a:t>
            </a:r>
          </a:p>
        </p:txBody>
      </p:sp>
      <p:sp>
        <p:nvSpPr>
          <p:cNvPr id="44" name="Google Shape;75;p15">
            <a:extLst>
              <a:ext uri="{FF2B5EF4-FFF2-40B4-BE49-F238E27FC236}">
                <a16:creationId xmlns:a16="http://schemas.microsoft.com/office/drawing/2014/main" id="{ECDCFE60-9428-4A8E-8CC5-7F87E56AA0D5}"/>
              </a:ext>
            </a:extLst>
          </p:cNvPr>
          <p:cNvSpPr/>
          <p:nvPr/>
        </p:nvSpPr>
        <p:spPr>
          <a:xfrm>
            <a:off x="578885" y="4277472"/>
            <a:ext cx="1207800" cy="438696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Kitchen quality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89FA8E-ED8B-44BD-B0F5-D9374D570294}"/>
              </a:ext>
            </a:extLst>
          </p:cNvPr>
          <p:cNvSpPr txBox="1"/>
          <p:nvPr/>
        </p:nvSpPr>
        <p:spPr>
          <a:xfrm>
            <a:off x="3156927" y="1744829"/>
            <a:ext cx="139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Improvement value per quality level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6ED1C-CFF3-4C66-AB82-65623281E07C}"/>
              </a:ext>
            </a:extLst>
          </p:cNvPr>
          <p:cNvSpPr txBox="1"/>
          <p:nvPr/>
        </p:nvSpPr>
        <p:spPr>
          <a:xfrm>
            <a:off x="3156927" y="2483790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~17500 USD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F5451-B7BF-4498-9E2D-FE4549A5A385}"/>
              </a:ext>
            </a:extLst>
          </p:cNvPr>
          <p:cNvSpPr txBox="1"/>
          <p:nvPr/>
        </p:nvSpPr>
        <p:spPr>
          <a:xfrm>
            <a:off x="3156927" y="3429619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~6300 USD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BE359-AC40-415D-9F63-DD52F769B285}"/>
              </a:ext>
            </a:extLst>
          </p:cNvPr>
          <p:cNvSpPr txBox="1"/>
          <p:nvPr/>
        </p:nvSpPr>
        <p:spPr>
          <a:xfrm>
            <a:off x="3156927" y="4356581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~5700 USD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198C2-671E-4961-872B-50E4E5B8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3" y="2421566"/>
            <a:ext cx="413355" cy="4637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CFC42D7-5F2B-482B-8D0E-F3DF04C94C91}"/>
              </a:ext>
            </a:extLst>
          </p:cNvPr>
          <p:cNvSpPr txBox="1"/>
          <p:nvPr/>
        </p:nvSpPr>
        <p:spPr>
          <a:xfrm>
            <a:off x="4455461" y="1744829"/>
            <a:ext cx="139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Improvement</a:t>
            </a:r>
            <a:br>
              <a:rPr lang="en-US" sz="1000" i="1" dirty="0"/>
            </a:br>
            <a:r>
              <a:rPr lang="en-US" sz="1000" i="1" dirty="0"/>
              <a:t>levers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256B9-7260-4395-A7EF-EE41D0B05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2" y="3401436"/>
            <a:ext cx="413355" cy="325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CF7480-E0F6-452B-AEBF-86C5EABFA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99" y="4336206"/>
            <a:ext cx="331015" cy="32594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5F021A7-5187-416E-9AD2-6E2AF30CF559}"/>
              </a:ext>
            </a:extLst>
          </p:cNvPr>
          <p:cNvSpPr txBox="1"/>
          <p:nvPr/>
        </p:nvSpPr>
        <p:spPr>
          <a:xfrm>
            <a:off x="4636436" y="2282635"/>
            <a:ext cx="1132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Windows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Shutter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Porch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Paint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[…]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2B2C0A-751A-4308-A414-F21F0CCDE3B1}"/>
              </a:ext>
            </a:extLst>
          </p:cNvPr>
          <p:cNvSpPr txBox="1"/>
          <p:nvPr/>
        </p:nvSpPr>
        <p:spPr>
          <a:xfrm>
            <a:off x="4636436" y="3323338"/>
            <a:ext cx="1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Stone Veneer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Garage Door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Front Door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37E47D-2539-43C6-B8C8-CB143AA6EF10}"/>
              </a:ext>
            </a:extLst>
          </p:cNvPr>
          <p:cNvSpPr txBox="1"/>
          <p:nvPr/>
        </p:nvSpPr>
        <p:spPr>
          <a:xfrm>
            <a:off x="4636436" y="4277472"/>
            <a:ext cx="113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/>
              <a:t>Minor kitchen remodeling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409B48-D740-430A-A117-324ED0C76E99}"/>
              </a:ext>
            </a:extLst>
          </p:cNvPr>
          <p:cNvSpPr txBox="1"/>
          <p:nvPr/>
        </p:nvSpPr>
        <p:spPr>
          <a:xfrm>
            <a:off x="5768910" y="1744829"/>
            <a:ext cx="131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Improvement levels &amp; investment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BCE7C7-E071-4995-8F83-215CA9A085DD}"/>
              </a:ext>
            </a:extLst>
          </p:cNvPr>
          <p:cNvSpPr txBox="1"/>
          <p:nvPr/>
        </p:nvSpPr>
        <p:spPr>
          <a:xfrm>
            <a:off x="5710144" y="2398065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+3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A33C09-6AEB-4CD1-9E98-75F0240B8EC7}"/>
              </a:ext>
            </a:extLst>
          </p:cNvPr>
          <p:cNvSpPr txBox="1"/>
          <p:nvPr/>
        </p:nvSpPr>
        <p:spPr>
          <a:xfrm>
            <a:off x="5710144" y="3264839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+2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687112-C1F3-4C7D-B5FF-04507068FFBE}"/>
              </a:ext>
            </a:extLst>
          </p:cNvPr>
          <p:cNvSpPr txBox="1"/>
          <p:nvPr/>
        </p:nvSpPr>
        <p:spPr>
          <a:xfrm>
            <a:off x="5710144" y="4195913"/>
            <a:ext cx="139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+2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E4CF01-53DC-4056-BD1A-E5B78B12CC82}"/>
              </a:ext>
            </a:extLst>
          </p:cNvPr>
          <p:cNvSpPr txBox="1"/>
          <p:nvPr/>
        </p:nvSpPr>
        <p:spPr>
          <a:xfrm>
            <a:off x="5720414" y="2636190"/>
            <a:ext cx="139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~30000 USD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51CC4B-B6C2-4344-80CF-81C0EC1306C8}"/>
              </a:ext>
            </a:extLst>
          </p:cNvPr>
          <p:cNvSpPr txBox="1"/>
          <p:nvPr/>
        </p:nvSpPr>
        <p:spPr>
          <a:xfrm>
            <a:off x="5720414" y="3522436"/>
            <a:ext cx="139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~6000 USD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340B2E-3E84-4749-AF1F-14FCDD79460B}"/>
              </a:ext>
            </a:extLst>
          </p:cNvPr>
          <p:cNvSpPr txBox="1"/>
          <p:nvPr/>
        </p:nvSpPr>
        <p:spPr>
          <a:xfrm>
            <a:off x="5720414" y="4448809"/>
            <a:ext cx="139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~4000 USD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4CD82920-4351-4D11-A26B-7B6750B0D3A1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94" y="2190539"/>
            <a:ext cx="1132474" cy="9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95292F85-0E2A-47D6-953A-44AB5C309DAB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94" y="3134267"/>
            <a:ext cx="1132474" cy="9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1E2E2A62-C6CC-466A-8966-D3C9E2C2D987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85" y="4077995"/>
            <a:ext cx="1132474" cy="9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65" name="Google Shape;65;p1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BEAE5A4-D509-496F-8281-82DCB3F56C4B}"/>
              </a:ext>
            </a:extLst>
          </p:cNvPr>
          <p:cNvSpPr/>
          <p:nvPr/>
        </p:nvSpPr>
        <p:spPr>
          <a:xfrm>
            <a:off x="3011048" y="1360294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Executive Summary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Problem Statement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6D0EDA50-B8EA-449D-9DB5-292FA88E09D3}"/>
              </a:ext>
            </a:extLst>
          </p:cNvPr>
          <p:cNvSpPr/>
          <p:nvPr/>
        </p:nvSpPr>
        <p:spPr>
          <a:xfrm>
            <a:off x="2844793" y="2037886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Project Scope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9EDE65B-8AD4-4313-99CE-48E333DD441B}"/>
              </a:ext>
            </a:extLst>
          </p:cNvPr>
          <p:cNvSpPr/>
          <p:nvPr/>
        </p:nvSpPr>
        <p:spPr>
          <a:xfrm>
            <a:off x="2692393" y="2715478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House Price Prediction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Approach &amp; Model</a:t>
            </a: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797587C-E3EF-4915-9DD4-6E2A7CE00FEE}"/>
              </a:ext>
            </a:extLst>
          </p:cNvPr>
          <p:cNvSpPr/>
          <p:nvPr/>
        </p:nvSpPr>
        <p:spPr>
          <a:xfrm>
            <a:off x="2526139" y="3393070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House Value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Determinants</a:t>
            </a: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36051CEB-D34A-4390-A794-129105D750FA}"/>
              </a:ext>
            </a:extLst>
          </p:cNvPr>
          <p:cNvSpPr/>
          <p:nvPr/>
        </p:nvSpPr>
        <p:spPr>
          <a:xfrm>
            <a:off x="2339102" y="4070662"/>
            <a:ext cx="355140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Investment Recommendations &amp;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08605-78A1-41A9-AA68-23E2BFE9F8C1}"/>
              </a:ext>
            </a:extLst>
          </p:cNvPr>
          <p:cNvCxnSpPr/>
          <p:nvPr/>
        </p:nvCxnSpPr>
        <p:spPr>
          <a:xfrm>
            <a:off x="3011048" y="195349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FBDC8-B9C6-4C0A-AF7C-DE9767F0791C}"/>
              </a:ext>
            </a:extLst>
          </p:cNvPr>
          <p:cNvCxnSpPr/>
          <p:nvPr/>
        </p:nvCxnSpPr>
        <p:spPr>
          <a:xfrm>
            <a:off x="2858648" y="2632365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FCB788-EF79-4A63-991D-65F49B8B7165}"/>
              </a:ext>
            </a:extLst>
          </p:cNvPr>
          <p:cNvCxnSpPr/>
          <p:nvPr/>
        </p:nvCxnSpPr>
        <p:spPr>
          <a:xfrm>
            <a:off x="2692393" y="3311238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8AF103-2C82-4234-BBA4-DCE9F3EFABDD}"/>
              </a:ext>
            </a:extLst>
          </p:cNvPr>
          <p:cNvCxnSpPr/>
          <p:nvPr/>
        </p:nvCxnSpPr>
        <p:spPr>
          <a:xfrm>
            <a:off x="2512285" y="399011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6463F-4D6B-4544-A0CA-95CEC3A7B78D}"/>
              </a:ext>
            </a:extLst>
          </p:cNvPr>
          <p:cNvSpPr txBox="1"/>
          <p:nvPr/>
        </p:nvSpPr>
        <p:spPr>
          <a:xfrm>
            <a:off x="3245277" y="1351755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6FCE2-11B2-421E-A96F-225593D8571D}"/>
              </a:ext>
            </a:extLst>
          </p:cNvPr>
          <p:cNvSpPr txBox="1"/>
          <p:nvPr/>
        </p:nvSpPr>
        <p:spPr>
          <a:xfrm>
            <a:off x="3148728" y="2044003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F0C45-12D2-4DB5-8746-A6A35BD03A05}"/>
              </a:ext>
            </a:extLst>
          </p:cNvPr>
          <p:cNvSpPr txBox="1"/>
          <p:nvPr/>
        </p:nvSpPr>
        <p:spPr>
          <a:xfrm>
            <a:off x="3052180" y="2726322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612838-F384-4FFF-A42B-238962FB11C3}"/>
              </a:ext>
            </a:extLst>
          </p:cNvPr>
          <p:cNvSpPr txBox="1"/>
          <p:nvPr/>
        </p:nvSpPr>
        <p:spPr>
          <a:xfrm>
            <a:off x="2955632" y="3398264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885625" y="80925"/>
            <a:ext cx="77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</a:t>
            </a:r>
            <a:r>
              <a:rPr lang="de" dirty="0"/>
              <a:t> &amp; next steps</a:t>
            </a:r>
            <a:endParaRPr dirty="0"/>
          </a:p>
        </p:txBody>
      </p:sp>
      <p:pic>
        <p:nvPicPr>
          <p:cNvPr id="252" name="Google Shape;252;p2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>
            <a:off x="361700" y="1137925"/>
            <a:ext cx="2849076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Investment opportunity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358828" y="1137925"/>
            <a:ext cx="2608328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Recommendation /</a:t>
            </a:r>
            <a:br>
              <a:rPr lang="de" dirty="0">
                <a:solidFill>
                  <a:schemeClr val="lt1"/>
                </a:solidFill>
              </a:rPr>
            </a:br>
            <a:r>
              <a:rPr lang="de" dirty="0">
                <a:solidFill>
                  <a:schemeClr val="lt1"/>
                </a:solidFill>
              </a:rPr>
              <a:t>Next steps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" name="Google Shape;255;p24">
            <a:extLst>
              <a:ext uri="{FF2B5EF4-FFF2-40B4-BE49-F238E27FC236}">
                <a16:creationId xmlns:a16="http://schemas.microsoft.com/office/drawing/2014/main" id="{F55F682C-8CEB-4870-8346-CF2F08831FBD}"/>
              </a:ext>
            </a:extLst>
          </p:cNvPr>
          <p:cNvSpPr/>
          <p:nvPr/>
        </p:nvSpPr>
        <p:spPr>
          <a:xfrm>
            <a:off x="3527166" y="1137925"/>
            <a:ext cx="240606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</a:rPr>
              <a:t>Risks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" name="Google Shape;254;p24">
            <a:extLst>
              <a:ext uri="{FF2B5EF4-FFF2-40B4-BE49-F238E27FC236}">
                <a16:creationId xmlns:a16="http://schemas.microsoft.com/office/drawing/2014/main" id="{73AAEDFC-45E5-4068-AF80-EBBEF40C71A4}"/>
              </a:ext>
            </a:extLst>
          </p:cNvPr>
          <p:cNvSpPr txBox="1">
            <a:spLocks/>
          </p:cNvSpPr>
          <p:nvPr/>
        </p:nvSpPr>
        <p:spPr>
          <a:xfrm>
            <a:off x="256925" y="2980845"/>
            <a:ext cx="3009519" cy="197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</a:rPr>
              <a:t>46 clear investment opportunities </a:t>
            </a:r>
            <a:r>
              <a:rPr lang="en-US" sz="1100" dirty="0"/>
              <a:t>(out of 2051 houses) identified over </a:t>
            </a:r>
            <a:r>
              <a:rPr lang="en-US" sz="1100" b="1" dirty="0">
                <a:solidFill>
                  <a:srgbClr val="FF0000"/>
                </a:solidFill>
              </a:rPr>
              <a:t>4 year period </a:t>
            </a:r>
            <a:r>
              <a:rPr lang="en-US" sz="1100" dirty="0"/>
              <a:t>matching renovation criteria with conservative assumptions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</a:rPr>
              <a:t>~37% margin </a:t>
            </a:r>
            <a:r>
              <a:rPr lang="en-US" sz="1100" dirty="0"/>
              <a:t>expected after accounting for renovation cost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Investment of 4.6m USD for </a:t>
            </a:r>
            <a:r>
              <a:rPr lang="en-US" sz="1100" b="1" dirty="0">
                <a:solidFill>
                  <a:srgbClr val="FF0000"/>
                </a:solidFill>
              </a:rPr>
              <a:t>return of 6.3m USD </a:t>
            </a:r>
            <a:r>
              <a:rPr lang="en-US" sz="1100" dirty="0"/>
              <a:t>(after cost)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Scaling to other geographies possible but requiring </a:t>
            </a:r>
            <a:r>
              <a:rPr lang="en-US" sz="1100" b="1" dirty="0">
                <a:solidFill>
                  <a:srgbClr val="FF0000"/>
                </a:solidFill>
              </a:rPr>
              <a:t>validation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65F2C2-7189-4EF3-B9A0-CEF4D9414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8" y="1734633"/>
            <a:ext cx="2678470" cy="1169104"/>
          </a:xfrm>
          <a:prstGeom prst="rect">
            <a:avLst/>
          </a:prstGeom>
        </p:spPr>
      </p:pic>
      <p:sp>
        <p:nvSpPr>
          <p:cNvPr id="26" name="Google Shape;254;p24">
            <a:extLst>
              <a:ext uri="{FF2B5EF4-FFF2-40B4-BE49-F238E27FC236}">
                <a16:creationId xmlns:a16="http://schemas.microsoft.com/office/drawing/2014/main" id="{280C9055-67C6-4B5B-946B-3AF2BB0BBE8B}"/>
              </a:ext>
            </a:extLst>
          </p:cNvPr>
          <p:cNvSpPr txBox="1">
            <a:spLocks/>
          </p:cNvSpPr>
          <p:nvPr/>
        </p:nvSpPr>
        <p:spPr>
          <a:xfrm>
            <a:off x="3368969" y="1759373"/>
            <a:ext cx="2508589" cy="197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</a:rPr>
              <a:t>Refreshing of model </a:t>
            </a:r>
            <a:r>
              <a:rPr lang="en-US" sz="1100" dirty="0"/>
              <a:t>with more recent data required to consider effect of external anomalies (e.g. Financial Crisis 2008)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Include additional factors in line with best practices in </a:t>
            </a:r>
            <a:r>
              <a:rPr lang="en-US" sz="1100" b="1" dirty="0">
                <a:solidFill>
                  <a:srgbClr val="FF0000"/>
                </a:solidFill>
              </a:rPr>
              <a:t>real estate domain</a:t>
            </a:r>
            <a:r>
              <a:rPr lang="en-US" sz="1100" dirty="0"/>
              <a:t> knowledge (e.g. distance to transportation)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Secondary effects of investment opportunity </a:t>
            </a:r>
            <a:r>
              <a:rPr lang="en-US" sz="1100" b="1" dirty="0">
                <a:solidFill>
                  <a:srgbClr val="FF0000"/>
                </a:solidFill>
              </a:rPr>
              <a:t>profitability erosion</a:t>
            </a:r>
            <a:r>
              <a:rPr lang="en-US" sz="1100" dirty="0"/>
              <a:t> due to inflation of up-scale properties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74902-EC7D-43B8-9352-B2C139E991C4}"/>
              </a:ext>
            </a:extLst>
          </p:cNvPr>
          <p:cNvSpPr/>
          <p:nvPr/>
        </p:nvSpPr>
        <p:spPr>
          <a:xfrm>
            <a:off x="6358827" y="1835573"/>
            <a:ext cx="2470847" cy="306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Investment opportunity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674F214-AE23-4FDA-A0C3-64BEBF8E8C91}"/>
              </a:ext>
            </a:extLst>
          </p:cNvPr>
          <p:cNvSpPr/>
          <p:nvPr/>
        </p:nvSpPr>
        <p:spPr>
          <a:xfrm rot="5400000">
            <a:off x="6462193" y="1903011"/>
            <a:ext cx="209550" cy="190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254;p24">
            <a:extLst>
              <a:ext uri="{FF2B5EF4-FFF2-40B4-BE49-F238E27FC236}">
                <a16:creationId xmlns:a16="http://schemas.microsoft.com/office/drawing/2014/main" id="{9E296E9B-1317-4F2D-9915-F9C3F2043C4A}"/>
              </a:ext>
            </a:extLst>
          </p:cNvPr>
          <p:cNvSpPr txBox="1">
            <a:spLocks/>
          </p:cNvSpPr>
          <p:nvPr/>
        </p:nvSpPr>
        <p:spPr>
          <a:xfrm>
            <a:off x="6172762" y="2086403"/>
            <a:ext cx="2726054" cy="163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Recommendation to allocate funds to pursue real estate remodeling opportunities as they emerge (~ 1.2m USD annually for AMES region)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777367-07E1-43F2-995E-2D9F8ADB594B}"/>
              </a:ext>
            </a:extLst>
          </p:cNvPr>
          <p:cNvSpPr/>
          <p:nvPr/>
        </p:nvSpPr>
        <p:spPr>
          <a:xfrm>
            <a:off x="6358827" y="3268351"/>
            <a:ext cx="2470847" cy="306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Set-up real estate team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6EB7519-BAA9-47D2-8969-3C8020BBABCB}"/>
              </a:ext>
            </a:extLst>
          </p:cNvPr>
          <p:cNvSpPr/>
          <p:nvPr/>
        </p:nvSpPr>
        <p:spPr>
          <a:xfrm rot="5400000">
            <a:off x="6462193" y="3335789"/>
            <a:ext cx="209550" cy="190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254;p24">
            <a:extLst>
              <a:ext uri="{FF2B5EF4-FFF2-40B4-BE49-F238E27FC236}">
                <a16:creationId xmlns:a16="http://schemas.microsoft.com/office/drawing/2014/main" id="{C6D18669-C1A7-4D72-A5E9-94B357269218}"/>
              </a:ext>
            </a:extLst>
          </p:cNvPr>
          <p:cNvSpPr txBox="1">
            <a:spLocks/>
          </p:cNvSpPr>
          <p:nvPr/>
        </p:nvSpPr>
        <p:spPr>
          <a:xfrm>
            <a:off x="6172762" y="3519181"/>
            <a:ext cx="2726054" cy="163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Scale-up data science resources to further develop model, explore scaling to other geographies and validate </a:t>
            </a:r>
            <a:r>
              <a:rPr lang="en-US" sz="1100">
                <a:solidFill>
                  <a:schemeClr val="tx1"/>
                </a:solidFill>
              </a:rPr>
              <a:t>potential properties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65" name="Google Shape;65;p1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BEAE5A4-D509-496F-8281-82DCB3F56C4B}"/>
              </a:ext>
            </a:extLst>
          </p:cNvPr>
          <p:cNvSpPr/>
          <p:nvPr/>
        </p:nvSpPr>
        <p:spPr>
          <a:xfrm>
            <a:off x="3011048" y="1360294"/>
            <a:ext cx="355140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chemeClr val="lt1"/>
                </a:solidFill>
              </a:rPr>
              <a:t>Executive Summary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Problem Statement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6D0EDA50-B8EA-449D-9DB5-292FA88E09D3}"/>
              </a:ext>
            </a:extLst>
          </p:cNvPr>
          <p:cNvSpPr/>
          <p:nvPr/>
        </p:nvSpPr>
        <p:spPr>
          <a:xfrm>
            <a:off x="2844793" y="2037886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chemeClr val="lt1"/>
                </a:solidFill>
              </a:rPr>
              <a:t>Project Scope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9EDE65B-8AD4-4313-99CE-48E333DD441B}"/>
              </a:ext>
            </a:extLst>
          </p:cNvPr>
          <p:cNvSpPr/>
          <p:nvPr/>
        </p:nvSpPr>
        <p:spPr>
          <a:xfrm>
            <a:off x="2692393" y="2715478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chemeClr val="lt1"/>
                </a:solidFill>
              </a:rPr>
              <a:t>House Price Prediction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Approach &amp; Model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797587C-E3EF-4915-9DD4-6E2A7CE00FEE}"/>
              </a:ext>
            </a:extLst>
          </p:cNvPr>
          <p:cNvSpPr/>
          <p:nvPr/>
        </p:nvSpPr>
        <p:spPr>
          <a:xfrm>
            <a:off x="2526139" y="3393070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House Value Determinants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36051CEB-D34A-4390-A794-129105D750FA}"/>
              </a:ext>
            </a:extLst>
          </p:cNvPr>
          <p:cNvSpPr/>
          <p:nvPr/>
        </p:nvSpPr>
        <p:spPr>
          <a:xfrm>
            <a:off x="2339102" y="4070662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solidFill>
                  <a:schemeClr val="lt1"/>
                </a:solidFill>
              </a:rPr>
              <a:t>Investment Recommendations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Next Steps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08605-78A1-41A9-AA68-23E2BFE9F8C1}"/>
              </a:ext>
            </a:extLst>
          </p:cNvPr>
          <p:cNvCxnSpPr/>
          <p:nvPr/>
        </p:nvCxnSpPr>
        <p:spPr>
          <a:xfrm>
            <a:off x="3011048" y="195349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FBDC8-B9C6-4C0A-AF7C-DE9767F0791C}"/>
              </a:ext>
            </a:extLst>
          </p:cNvPr>
          <p:cNvCxnSpPr/>
          <p:nvPr/>
        </p:nvCxnSpPr>
        <p:spPr>
          <a:xfrm>
            <a:off x="2858648" y="2632365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FCB788-EF79-4A63-991D-65F49B8B7165}"/>
              </a:ext>
            </a:extLst>
          </p:cNvPr>
          <p:cNvCxnSpPr/>
          <p:nvPr/>
        </p:nvCxnSpPr>
        <p:spPr>
          <a:xfrm>
            <a:off x="2692393" y="3311238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8AF103-2C82-4234-BBA4-DCE9F3EFABDD}"/>
              </a:ext>
            </a:extLst>
          </p:cNvPr>
          <p:cNvCxnSpPr/>
          <p:nvPr/>
        </p:nvCxnSpPr>
        <p:spPr>
          <a:xfrm>
            <a:off x="2512285" y="399011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D525A-65C4-473D-8BB9-C1254493E21A}"/>
              </a:ext>
            </a:extLst>
          </p:cNvPr>
          <p:cNvSpPr/>
          <p:nvPr/>
        </p:nvSpPr>
        <p:spPr>
          <a:xfrm>
            <a:off x="3091706" y="1187287"/>
            <a:ext cx="6052294" cy="3717865"/>
          </a:xfrm>
          <a:prstGeom prst="rect">
            <a:avLst/>
          </a:prstGeom>
          <a:gradFill>
            <a:gsLst>
              <a:gs pos="0">
                <a:srgbClr val="F9B2AD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51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 &amp; Problem Statement</a:t>
            </a:r>
          </a:p>
        </p:txBody>
      </p:sp>
      <p:pic>
        <p:nvPicPr>
          <p:cNvPr id="73" name="Google Shape;73;p15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456972" y="1409883"/>
            <a:ext cx="4488907" cy="30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300"/>
              </a:spcAft>
              <a:buClr>
                <a:schemeClr val="bg1"/>
              </a:buClr>
              <a:buNone/>
            </a:pPr>
            <a:r>
              <a:rPr lang="de" sz="1100" b="1" i="1" dirty="0">
                <a:solidFill>
                  <a:schemeClr val="tx1"/>
                </a:solidFill>
              </a:rPr>
              <a:t>Business implications</a:t>
            </a:r>
            <a:endParaRPr sz="1100" b="1" i="1" dirty="0">
              <a:solidFill>
                <a:schemeClr val="tx1"/>
              </a:solidFill>
            </a:endParaRPr>
          </a:p>
          <a:p>
            <a:pPr marL="285750" indent="-285750">
              <a:spcAft>
                <a:spcPts val="300"/>
              </a:spcAft>
              <a:buClrTx/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tx1"/>
                </a:solidFill>
              </a:rPr>
              <a:t>Identify actionable </a:t>
            </a:r>
            <a:r>
              <a:rPr lang="de" sz="1100" b="1" dirty="0">
                <a:solidFill>
                  <a:schemeClr val="tx1"/>
                </a:solidFill>
              </a:rPr>
              <a:t>renovation lever</a:t>
            </a:r>
            <a:r>
              <a:rPr lang="de" sz="1100" dirty="0">
                <a:solidFill>
                  <a:schemeClr val="tx1"/>
                </a:solidFill>
              </a:rPr>
              <a:t>s that increase value in short-term with appropriate investment &amp; risk</a:t>
            </a:r>
          </a:p>
          <a:p>
            <a:pPr marL="285750" indent="-285750">
              <a:spcAft>
                <a:spcPts val="300"/>
              </a:spcAft>
              <a:buClrTx/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tx1"/>
                </a:solidFill>
              </a:rPr>
              <a:t>Develop </a:t>
            </a:r>
            <a:r>
              <a:rPr lang="de" sz="1100" b="1" dirty="0">
                <a:solidFill>
                  <a:schemeClr val="tx1"/>
                </a:solidFill>
              </a:rPr>
              <a:t>investment plan </a:t>
            </a:r>
            <a:r>
              <a:rPr lang="de" sz="1100" dirty="0">
                <a:solidFill>
                  <a:schemeClr val="tx1"/>
                </a:solidFill>
              </a:rPr>
              <a:t>comprising funding needs and return expectations for General Asset Investments</a:t>
            </a:r>
            <a:br>
              <a:rPr lang="de" sz="1100" dirty="0">
                <a:solidFill>
                  <a:schemeClr val="tx1"/>
                </a:solidFill>
              </a:rPr>
            </a:br>
            <a:endParaRPr lang="de" sz="1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spcAft>
                <a:spcPts val="300"/>
              </a:spcAft>
              <a:buClr>
                <a:schemeClr val="bg1"/>
              </a:buClr>
              <a:buNone/>
            </a:pPr>
            <a:r>
              <a:rPr lang="de" sz="1100" b="1" i="1" dirty="0">
                <a:solidFill>
                  <a:schemeClr val="bg1">
                    <a:lumMod val="95000"/>
                  </a:schemeClr>
                </a:solidFill>
              </a:rPr>
              <a:t>Recommendation</a:t>
            </a:r>
          </a:p>
          <a:p>
            <a:pPr marL="285750" indent="-285750">
              <a:spcAft>
                <a:spcPts val="3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Invest in real estate with renovation upside in:</a:t>
            </a:r>
          </a:p>
          <a:p>
            <a:pPr marL="449263" lvl="1" indent="-182563">
              <a:spcAft>
                <a:spcPts val="3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erall house quality</a:t>
            </a:r>
          </a:p>
          <a:p>
            <a:pPr marL="449263" lvl="1" indent="-182563">
              <a:spcAft>
                <a:spcPts val="3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Exterior quality</a:t>
            </a:r>
          </a:p>
          <a:p>
            <a:pPr marL="449263" lvl="1" indent="-182563">
              <a:spcAft>
                <a:spcPts val="3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Kitchen quality</a:t>
            </a:r>
          </a:p>
          <a:p>
            <a:pPr marL="285750" indent="-285750">
              <a:spcAft>
                <a:spcPts val="3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" sz="1100" b="1" dirty="0">
                <a:solidFill>
                  <a:schemeClr val="bg1">
                    <a:lumMod val="95000"/>
                  </a:schemeClr>
                </a:solidFill>
              </a:rPr>
              <a:t>46 suitable properties </a:t>
            </a:r>
            <a:r>
              <a:rPr lang="de" sz="1100" dirty="0">
                <a:solidFill>
                  <a:schemeClr val="bg1">
                    <a:lumMod val="95000"/>
                  </a:schemeClr>
                </a:solidFill>
              </a:rPr>
              <a:t>identified over investment period of 4 years that can be remodeled with </a:t>
            </a:r>
            <a:r>
              <a:rPr lang="en-US" sz="1100" b="1" dirty="0">
                <a:solidFill>
                  <a:schemeClr val="bg1"/>
                </a:solidFill>
              </a:rPr>
              <a:t>1.7m USD profit </a:t>
            </a:r>
            <a:r>
              <a:rPr lang="en-US" sz="1100" dirty="0">
                <a:solidFill>
                  <a:schemeClr val="bg1"/>
                </a:solidFill>
              </a:rPr>
              <a:t>on an investment of 4.6m USD for a 37% return with very limited cost of capital</a:t>
            </a: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486BCDF-0689-4BE0-9CF1-2B033711B0CA}"/>
              </a:ext>
            </a:extLst>
          </p:cNvPr>
          <p:cNvSpPr/>
          <p:nvPr/>
        </p:nvSpPr>
        <p:spPr>
          <a:xfrm>
            <a:off x="-1013460" y="1187286"/>
            <a:ext cx="5273040" cy="3717865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8C532-0710-46EB-B8C0-FDCBEBCECBB8}"/>
              </a:ext>
            </a:extLst>
          </p:cNvPr>
          <p:cNvSpPr txBox="1"/>
          <p:nvPr/>
        </p:nvSpPr>
        <p:spPr>
          <a:xfrm>
            <a:off x="311700" y="1509487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Problem</a:t>
            </a:r>
          </a:p>
          <a:p>
            <a:r>
              <a:rPr lang="en-US" sz="1800" b="1" i="1" dirty="0">
                <a:solidFill>
                  <a:schemeClr val="bg1">
                    <a:lumMod val="95000"/>
                  </a:schemeClr>
                </a:solidFill>
              </a:rPr>
              <a:t>Statement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7C750B0A-9FCD-4F6B-BBC0-B97059731466}"/>
              </a:ext>
            </a:extLst>
          </p:cNvPr>
          <p:cNvSpPr txBox="1">
            <a:spLocks/>
          </p:cNvSpPr>
          <p:nvPr/>
        </p:nvSpPr>
        <p:spPr>
          <a:xfrm>
            <a:off x="388202" y="2278214"/>
            <a:ext cx="3010318" cy="235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Develop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predictive model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forecasting house-selling price</a:t>
            </a:r>
            <a:br>
              <a:rPr lang="en-US" sz="14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Data-driven identification of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high-return investment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opportunities through remodeling / renovation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E9E410-0B10-4C76-81C6-9B6A590EC80E}"/>
              </a:ext>
            </a:extLst>
          </p:cNvPr>
          <p:cNvCxnSpPr>
            <a:cxnSpLocks/>
          </p:cNvCxnSpPr>
          <p:nvPr/>
        </p:nvCxnSpPr>
        <p:spPr>
          <a:xfrm>
            <a:off x="4541520" y="1717347"/>
            <a:ext cx="1623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2C1F6-0154-4DD5-9BEA-C3DD04C22F15}"/>
              </a:ext>
            </a:extLst>
          </p:cNvPr>
          <p:cNvCxnSpPr>
            <a:cxnSpLocks/>
          </p:cNvCxnSpPr>
          <p:nvPr/>
        </p:nvCxnSpPr>
        <p:spPr>
          <a:xfrm>
            <a:off x="4541520" y="2968793"/>
            <a:ext cx="15098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570838-7E30-434F-9D3E-98E317317891}"/>
              </a:ext>
            </a:extLst>
          </p:cNvPr>
          <p:cNvCxnSpPr>
            <a:cxnSpLocks/>
          </p:cNvCxnSpPr>
          <p:nvPr/>
        </p:nvCxnSpPr>
        <p:spPr>
          <a:xfrm>
            <a:off x="418215" y="2074421"/>
            <a:ext cx="15098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1F5A3-47C3-435B-B9B6-85DFECC0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513" y="3199020"/>
            <a:ext cx="195634" cy="219492"/>
          </a:xfrm>
          <a:prstGeom prst="rect">
            <a:avLst/>
          </a:prstGeom>
          <a:ln w="6350"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A1DFDB-F701-418D-A5A7-96BB8116A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513" y="3470656"/>
            <a:ext cx="195634" cy="154266"/>
          </a:xfrm>
          <a:prstGeom prst="rect">
            <a:avLst/>
          </a:prstGeom>
          <a:ln w="6350">
            <a:solidFill>
              <a:schemeClr val="bg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0BE515-CCF9-492A-8402-EFAB435E4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513" y="3683429"/>
            <a:ext cx="195634" cy="192640"/>
          </a:xfrm>
          <a:prstGeom prst="rect">
            <a:avLst/>
          </a:prstGeom>
          <a:ln w="6350">
            <a:solidFill>
              <a:schemeClr val="bg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65" name="Google Shape;65;p1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BEAE5A4-D509-496F-8281-82DCB3F56C4B}"/>
              </a:ext>
            </a:extLst>
          </p:cNvPr>
          <p:cNvSpPr/>
          <p:nvPr/>
        </p:nvSpPr>
        <p:spPr>
          <a:xfrm>
            <a:off x="3011048" y="1360294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Executive Summary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Problem Statement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6D0EDA50-B8EA-449D-9DB5-292FA88E09D3}"/>
              </a:ext>
            </a:extLst>
          </p:cNvPr>
          <p:cNvSpPr/>
          <p:nvPr/>
        </p:nvSpPr>
        <p:spPr>
          <a:xfrm>
            <a:off x="2844793" y="2037886"/>
            <a:ext cx="355140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Project Scope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9EDE65B-8AD4-4313-99CE-48E333DD441B}"/>
              </a:ext>
            </a:extLst>
          </p:cNvPr>
          <p:cNvSpPr/>
          <p:nvPr/>
        </p:nvSpPr>
        <p:spPr>
          <a:xfrm>
            <a:off x="2692393" y="2715478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House Price Prediction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Approach &amp; Model</a:t>
            </a: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797587C-E3EF-4915-9DD4-6E2A7CE00FEE}"/>
              </a:ext>
            </a:extLst>
          </p:cNvPr>
          <p:cNvSpPr/>
          <p:nvPr/>
        </p:nvSpPr>
        <p:spPr>
          <a:xfrm>
            <a:off x="2526139" y="3393070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House Value Determinants</a:t>
            </a: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36051CEB-D34A-4390-A794-129105D750FA}"/>
              </a:ext>
            </a:extLst>
          </p:cNvPr>
          <p:cNvSpPr/>
          <p:nvPr/>
        </p:nvSpPr>
        <p:spPr>
          <a:xfrm>
            <a:off x="2339102" y="4070662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Investment Recommendations &amp;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08605-78A1-41A9-AA68-23E2BFE9F8C1}"/>
              </a:ext>
            </a:extLst>
          </p:cNvPr>
          <p:cNvCxnSpPr/>
          <p:nvPr/>
        </p:nvCxnSpPr>
        <p:spPr>
          <a:xfrm>
            <a:off x="3011048" y="195349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FBDC8-B9C6-4C0A-AF7C-DE9767F0791C}"/>
              </a:ext>
            </a:extLst>
          </p:cNvPr>
          <p:cNvCxnSpPr/>
          <p:nvPr/>
        </p:nvCxnSpPr>
        <p:spPr>
          <a:xfrm>
            <a:off x="2858648" y="2632365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FCB788-EF79-4A63-991D-65F49B8B7165}"/>
              </a:ext>
            </a:extLst>
          </p:cNvPr>
          <p:cNvCxnSpPr/>
          <p:nvPr/>
        </p:nvCxnSpPr>
        <p:spPr>
          <a:xfrm>
            <a:off x="2692393" y="3311238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8AF103-2C82-4234-BBA4-DCE9F3EFABDD}"/>
              </a:ext>
            </a:extLst>
          </p:cNvPr>
          <p:cNvCxnSpPr/>
          <p:nvPr/>
        </p:nvCxnSpPr>
        <p:spPr>
          <a:xfrm>
            <a:off x="2512285" y="399011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6463F-4D6B-4544-A0CA-95CEC3A7B78D}"/>
              </a:ext>
            </a:extLst>
          </p:cNvPr>
          <p:cNvSpPr txBox="1"/>
          <p:nvPr/>
        </p:nvSpPr>
        <p:spPr>
          <a:xfrm>
            <a:off x="3245277" y="1351755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Project Scope</a:t>
            </a:r>
            <a:endParaRPr dirty="0"/>
          </a:p>
        </p:txBody>
      </p:sp>
      <p:pic>
        <p:nvPicPr>
          <p:cNvPr id="91" name="Google Shape;91;p17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l="16662" t="30552" r="23052" b="31545"/>
          <a:stretch/>
        </p:blipFill>
        <p:spPr>
          <a:xfrm>
            <a:off x="7283873" y="114313"/>
            <a:ext cx="1860127" cy="9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0" y="4855287"/>
            <a:ext cx="3831900" cy="26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 dirty="0"/>
              <a:t>Retrieved from: </a:t>
            </a:r>
            <a:r>
              <a:rPr lang="en-US" sz="500" dirty="0"/>
              <a:t>https://datausa.io/profile/geo/ames-ia</a:t>
            </a:r>
            <a:endParaRPr sz="5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C781B6-4D6A-49A0-AA2C-C63A2EF84F50}"/>
              </a:ext>
            </a:extLst>
          </p:cNvPr>
          <p:cNvGrpSpPr/>
          <p:nvPr/>
        </p:nvGrpSpPr>
        <p:grpSpPr>
          <a:xfrm>
            <a:off x="237670" y="1705202"/>
            <a:ext cx="4196668" cy="1733095"/>
            <a:chOff x="1388185" y="1485900"/>
            <a:chExt cx="6697980" cy="2766060"/>
          </a:xfrm>
        </p:grpSpPr>
        <p:pic>
          <p:nvPicPr>
            <p:cNvPr id="9" name="Picture 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F2A31F-9585-45EB-B8DA-92857235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917" t="8926" r="10833" b="7764"/>
            <a:stretch/>
          </p:blipFill>
          <p:spPr>
            <a:xfrm>
              <a:off x="1388185" y="1485900"/>
              <a:ext cx="6697980" cy="27660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AA5C64-2F1E-4218-89F4-E57851B7AA7E}"/>
                </a:ext>
              </a:extLst>
            </p:cNvPr>
            <p:cNvSpPr/>
            <p:nvPr/>
          </p:nvSpPr>
          <p:spPr>
            <a:xfrm>
              <a:off x="6777318" y="2635624"/>
              <a:ext cx="1308847" cy="8247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6C69E7B5-F514-44FB-9377-72B765F16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664" y="1529640"/>
            <a:ext cx="4272101" cy="2292652"/>
          </a:xfrm>
          <a:prstGeom prst="rect">
            <a:avLst/>
          </a:prstGeom>
        </p:spPr>
      </p:pic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A0CC1E1D-7EEC-46E8-8EE1-B6F7FDAB8B69}"/>
              </a:ext>
            </a:extLst>
          </p:cNvPr>
          <p:cNvSpPr/>
          <p:nvPr/>
        </p:nvSpPr>
        <p:spPr>
          <a:xfrm>
            <a:off x="203480" y="1205829"/>
            <a:ext cx="429994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Demographics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00DC6226-19B4-452C-A18D-4DB0AF1D939C}"/>
              </a:ext>
            </a:extLst>
          </p:cNvPr>
          <p:cNvSpPr/>
          <p:nvPr/>
        </p:nvSpPr>
        <p:spPr>
          <a:xfrm>
            <a:off x="4673249" y="1205829"/>
            <a:ext cx="429994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GDP drivers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14" name="Google Shape;254;p24">
            <a:extLst>
              <a:ext uri="{FF2B5EF4-FFF2-40B4-BE49-F238E27FC236}">
                <a16:creationId xmlns:a16="http://schemas.microsoft.com/office/drawing/2014/main" id="{6A581288-37B9-4338-BAF7-48DA3811B754}"/>
              </a:ext>
            </a:extLst>
          </p:cNvPr>
          <p:cNvSpPr txBox="1">
            <a:spLocks/>
          </p:cNvSpPr>
          <p:nvPr/>
        </p:nvSpPr>
        <p:spPr>
          <a:xfrm>
            <a:off x="237670" y="3765791"/>
            <a:ext cx="4196667" cy="70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Very young population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Comparably low household incomes</a:t>
            </a:r>
          </a:p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Strong dynamic growth indicates interesting investment opportunities</a:t>
            </a:r>
          </a:p>
        </p:txBody>
      </p:sp>
      <p:sp>
        <p:nvSpPr>
          <p:cNvPr id="15" name="Google Shape;254;p24">
            <a:extLst>
              <a:ext uri="{FF2B5EF4-FFF2-40B4-BE49-F238E27FC236}">
                <a16:creationId xmlns:a16="http://schemas.microsoft.com/office/drawing/2014/main" id="{1C18332B-E1BD-42B4-BBD4-E0B069F552BA}"/>
              </a:ext>
            </a:extLst>
          </p:cNvPr>
          <p:cNvSpPr txBox="1">
            <a:spLocks/>
          </p:cNvSpPr>
          <p:nvPr/>
        </p:nvSpPr>
        <p:spPr>
          <a:xfrm>
            <a:off x="4673249" y="3765791"/>
            <a:ext cx="4196667" cy="88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00000"/>
              <a:buFont typeface="Wingdings" panose="05000000000000000000" pitchFamily="2" charset="2"/>
              <a:buChar char="§"/>
            </a:pPr>
            <a:r>
              <a:rPr lang="en-US" sz="1100" dirty="0"/>
              <a:t>Education is the key anchor of the local economy</a:t>
            </a:r>
          </a:p>
        </p:txBody>
      </p:sp>
    </p:spTree>
    <p:extLst>
      <p:ext uri="{BB962C8B-B14F-4D97-AF65-F5344CB8AC3E}">
        <p14:creationId xmlns:p14="http://schemas.microsoft.com/office/powerpoint/2010/main" val="32116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Project Scope</a:t>
            </a:r>
            <a:endParaRPr dirty="0"/>
          </a:p>
        </p:txBody>
      </p:sp>
      <p:pic>
        <p:nvPicPr>
          <p:cNvPr id="91" name="Google Shape;91;p17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860878" y="3927487"/>
            <a:ext cx="3831900" cy="26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 dirty="0"/>
              <a:t>Retrieved from: </a:t>
            </a:r>
            <a:r>
              <a:rPr lang="en-US" sz="500" dirty="0"/>
              <a:t>https://datausa.io/profile/geo/ames-ia</a:t>
            </a:r>
            <a:endParaRPr sz="5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618B1A-722C-4162-BE3C-53BA5EEC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320622"/>
            <a:ext cx="5079450" cy="2659626"/>
          </a:xfrm>
          <a:prstGeom prst="rect">
            <a:avLst/>
          </a:prstGeom>
        </p:spPr>
      </p:pic>
      <p:sp>
        <p:nvSpPr>
          <p:cNvPr id="12" name="Google Shape;94;p17">
            <a:extLst>
              <a:ext uri="{FF2B5EF4-FFF2-40B4-BE49-F238E27FC236}">
                <a16:creationId xmlns:a16="http://schemas.microsoft.com/office/drawing/2014/main" id="{B794D9F0-1796-4DC3-98F3-81314964EA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" y="1300901"/>
            <a:ext cx="3438525" cy="165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200" dirty="0"/>
              <a:t>Ames is a college town and the Iowa State University is the largest employer</a:t>
            </a:r>
          </a:p>
          <a:p>
            <a:pPr marL="114300" indent="0">
              <a:buNone/>
            </a:pPr>
            <a:endParaRPr sz="12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B953D9-54BE-412F-AF38-DF898E96A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77" y="1933653"/>
            <a:ext cx="2755723" cy="1952773"/>
          </a:xfrm>
          <a:prstGeom prst="rect">
            <a:avLst/>
          </a:prstGeom>
        </p:spPr>
      </p:pic>
      <p:sp>
        <p:nvSpPr>
          <p:cNvPr id="15" name="Google Shape;94;p17">
            <a:extLst>
              <a:ext uri="{FF2B5EF4-FFF2-40B4-BE49-F238E27FC236}">
                <a16:creationId xmlns:a16="http://schemas.microsoft.com/office/drawing/2014/main" id="{2994D395-C9F0-48D7-94E1-C06C29F4056B}"/>
              </a:ext>
            </a:extLst>
          </p:cNvPr>
          <p:cNvSpPr txBox="1">
            <a:spLocks/>
          </p:cNvSpPr>
          <p:nvPr/>
        </p:nvSpPr>
        <p:spPr>
          <a:xfrm>
            <a:off x="74127" y="4095074"/>
            <a:ext cx="8093127" cy="9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200" b="1" dirty="0"/>
              <a:t>Point to consider:</a:t>
            </a:r>
          </a:p>
          <a:p>
            <a:pPr marL="114300" indent="0">
              <a:buFont typeface="Arial"/>
              <a:buNone/>
            </a:pPr>
            <a:r>
              <a:rPr lang="en-US" sz="1200" dirty="0"/>
              <a:t>Features that appeal for investment property (student rentals) may be dissimilar to owner-occupied property</a:t>
            </a:r>
          </a:p>
          <a:p>
            <a:pPr marL="114300" indent="0">
              <a:buFont typeface="Arial"/>
              <a:buNone/>
            </a:pPr>
            <a:endParaRPr lang="en-US" sz="1200" dirty="0"/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960E1A75-737A-429E-B404-7BF9D00F2B47}"/>
              </a:ext>
            </a:extLst>
          </p:cNvPr>
          <p:cNvSpPr/>
          <p:nvPr/>
        </p:nvSpPr>
        <p:spPr>
          <a:xfrm>
            <a:off x="203480" y="982793"/>
            <a:ext cx="862882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House ownership drivers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3" name="Google Shape;95;p17">
            <a:extLst>
              <a:ext uri="{FF2B5EF4-FFF2-40B4-BE49-F238E27FC236}">
                <a16:creationId xmlns:a16="http://schemas.microsoft.com/office/drawing/2014/main" id="{F270EA3F-1DA1-47F6-B773-C8CF5CFB396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6662" t="30552" r="23052" b="36284"/>
          <a:stretch/>
        </p:blipFill>
        <p:spPr>
          <a:xfrm>
            <a:off x="7283873" y="114313"/>
            <a:ext cx="1860127" cy="790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6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65" name="Google Shape;65;p1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BEAE5A4-D509-496F-8281-82DCB3F56C4B}"/>
              </a:ext>
            </a:extLst>
          </p:cNvPr>
          <p:cNvSpPr/>
          <p:nvPr/>
        </p:nvSpPr>
        <p:spPr>
          <a:xfrm>
            <a:off x="3011048" y="1360294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Executive Summary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Problem Statement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6D0EDA50-B8EA-449D-9DB5-292FA88E09D3}"/>
              </a:ext>
            </a:extLst>
          </p:cNvPr>
          <p:cNvSpPr/>
          <p:nvPr/>
        </p:nvSpPr>
        <p:spPr>
          <a:xfrm>
            <a:off x="2844793" y="2037886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Project Scope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9EDE65B-8AD4-4313-99CE-48E333DD441B}"/>
              </a:ext>
            </a:extLst>
          </p:cNvPr>
          <p:cNvSpPr/>
          <p:nvPr/>
        </p:nvSpPr>
        <p:spPr>
          <a:xfrm>
            <a:off x="2692393" y="2715478"/>
            <a:ext cx="355140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House Price Prediction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Approach &amp; Model</a:t>
            </a: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797587C-E3EF-4915-9DD4-6E2A7CE00FEE}"/>
              </a:ext>
            </a:extLst>
          </p:cNvPr>
          <p:cNvSpPr/>
          <p:nvPr/>
        </p:nvSpPr>
        <p:spPr>
          <a:xfrm>
            <a:off x="2526139" y="3393070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House Value Determinants</a:t>
            </a: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36051CEB-D34A-4390-A794-129105D750FA}"/>
              </a:ext>
            </a:extLst>
          </p:cNvPr>
          <p:cNvSpPr/>
          <p:nvPr/>
        </p:nvSpPr>
        <p:spPr>
          <a:xfrm>
            <a:off x="2339102" y="4070662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Investment Recommendations &amp;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08605-78A1-41A9-AA68-23E2BFE9F8C1}"/>
              </a:ext>
            </a:extLst>
          </p:cNvPr>
          <p:cNvCxnSpPr/>
          <p:nvPr/>
        </p:nvCxnSpPr>
        <p:spPr>
          <a:xfrm>
            <a:off x="3011048" y="195349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FBDC8-B9C6-4C0A-AF7C-DE9767F0791C}"/>
              </a:ext>
            </a:extLst>
          </p:cNvPr>
          <p:cNvCxnSpPr/>
          <p:nvPr/>
        </p:nvCxnSpPr>
        <p:spPr>
          <a:xfrm>
            <a:off x="2858648" y="2632365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FCB788-EF79-4A63-991D-65F49B8B7165}"/>
              </a:ext>
            </a:extLst>
          </p:cNvPr>
          <p:cNvCxnSpPr/>
          <p:nvPr/>
        </p:nvCxnSpPr>
        <p:spPr>
          <a:xfrm>
            <a:off x="2692393" y="3311238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8AF103-2C82-4234-BBA4-DCE9F3EFABDD}"/>
              </a:ext>
            </a:extLst>
          </p:cNvPr>
          <p:cNvCxnSpPr/>
          <p:nvPr/>
        </p:nvCxnSpPr>
        <p:spPr>
          <a:xfrm>
            <a:off x="2512285" y="399011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6463F-4D6B-4544-A0CA-95CEC3A7B78D}"/>
              </a:ext>
            </a:extLst>
          </p:cNvPr>
          <p:cNvSpPr txBox="1"/>
          <p:nvPr/>
        </p:nvSpPr>
        <p:spPr>
          <a:xfrm>
            <a:off x="3245277" y="1351755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6FCE2-11B2-421E-A96F-225593D8571D}"/>
              </a:ext>
            </a:extLst>
          </p:cNvPr>
          <p:cNvSpPr txBox="1"/>
          <p:nvPr/>
        </p:nvSpPr>
        <p:spPr>
          <a:xfrm>
            <a:off x="3155224" y="2044003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5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Approach &amp; Model</a:t>
            </a:r>
            <a:endParaRPr dirty="0"/>
          </a:p>
        </p:txBody>
      </p:sp>
      <p:pic>
        <p:nvPicPr>
          <p:cNvPr id="116" name="Google Shape;116;p19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5;p15">
            <a:extLst>
              <a:ext uri="{FF2B5EF4-FFF2-40B4-BE49-F238E27FC236}">
                <a16:creationId xmlns:a16="http://schemas.microsoft.com/office/drawing/2014/main" id="{A661ECC0-49DD-4F8D-B0DB-D8234B66E368}"/>
              </a:ext>
            </a:extLst>
          </p:cNvPr>
          <p:cNvSpPr/>
          <p:nvPr/>
        </p:nvSpPr>
        <p:spPr>
          <a:xfrm>
            <a:off x="178036" y="985933"/>
            <a:ext cx="3628420" cy="2598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Approach &amp; model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3BDC24-F78F-4BD9-A712-8E97A59CB7C3}"/>
              </a:ext>
            </a:extLst>
          </p:cNvPr>
          <p:cNvCxnSpPr>
            <a:cxnSpLocks/>
          </p:cNvCxnSpPr>
          <p:nvPr/>
        </p:nvCxnSpPr>
        <p:spPr>
          <a:xfrm>
            <a:off x="182188" y="3640825"/>
            <a:ext cx="3624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94;p17">
            <a:extLst>
              <a:ext uri="{FF2B5EF4-FFF2-40B4-BE49-F238E27FC236}">
                <a16:creationId xmlns:a16="http://schemas.microsoft.com/office/drawing/2014/main" id="{AFA1BDF9-668B-443D-BCB7-F88C405F8581}"/>
              </a:ext>
            </a:extLst>
          </p:cNvPr>
          <p:cNvSpPr txBox="1">
            <a:spLocks/>
          </p:cNvSpPr>
          <p:nvPr/>
        </p:nvSpPr>
        <p:spPr>
          <a:xfrm>
            <a:off x="178036" y="1327047"/>
            <a:ext cx="3628420" cy="3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dirty="0"/>
              <a:t>Significant effort invested to increase quality of dataset through extensive feature engineering, inclusion of domain knowledge and comprehensive model tuning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F11D32-7C6B-41C1-A9BC-A1933C51FB95}"/>
              </a:ext>
            </a:extLst>
          </p:cNvPr>
          <p:cNvSpPr/>
          <p:nvPr/>
        </p:nvSpPr>
        <p:spPr>
          <a:xfrm>
            <a:off x="195605" y="2054568"/>
            <a:ext cx="1641843" cy="306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consolidation 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27CD125C-05E4-4E65-8A75-763D71289FEE}"/>
              </a:ext>
            </a:extLst>
          </p:cNvPr>
          <p:cNvSpPr/>
          <p:nvPr/>
        </p:nvSpPr>
        <p:spPr>
          <a:xfrm rot="5400000">
            <a:off x="298971" y="2122006"/>
            <a:ext cx="209550" cy="190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6" name="Google Shape;254;p24">
            <a:extLst>
              <a:ext uri="{FF2B5EF4-FFF2-40B4-BE49-F238E27FC236}">
                <a16:creationId xmlns:a16="http://schemas.microsoft.com/office/drawing/2014/main" id="{40163322-C88F-44E0-BC02-FEAF6E22735E}"/>
              </a:ext>
            </a:extLst>
          </p:cNvPr>
          <p:cNvSpPr txBox="1">
            <a:spLocks/>
          </p:cNvSpPr>
          <p:nvPr/>
        </p:nvSpPr>
        <p:spPr>
          <a:xfrm>
            <a:off x="9540" y="2305398"/>
            <a:ext cx="1827908" cy="58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1445" indent="0">
              <a:buSzPct val="100000"/>
              <a:buNone/>
            </a:pPr>
            <a:r>
              <a:rPr lang="en-US" sz="800" dirty="0">
                <a:solidFill>
                  <a:schemeClr val="tx1"/>
                </a:solidFill>
              </a:rPr>
              <a:t>Based on categories with low frequency, multicollinearity analysis, missing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42D716-651E-41C6-9864-07749AE372D4}"/>
              </a:ext>
            </a:extLst>
          </p:cNvPr>
          <p:cNvSpPr/>
          <p:nvPr/>
        </p:nvSpPr>
        <p:spPr>
          <a:xfrm>
            <a:off x="1986307" y="2054568"/>
            <a:ext cx="1641843" cy="306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imputation 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3C92F28-4A7E-407F-A6C9-6753F5681FFC}"/>
              </a:ext>
            </a:extLst>
          </p:cNvPr>
          <p:cNvSpPr/>
          <p:nvPr/>
        </p:nvSpPr>
        <p:spPr>
          <a:xfrm rot="5400000">
            <a:off x="2089673" y="2122006"/>
            <a:ext cx="209550" cy="190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Google Shape;254;p24">
            <a:extLst>
              <a:ext uri="{FF2B5EF4-FFF2-40B4-BE49-F238E27FC236}">
                <a16:creationId xmlns:a16="http://schemas.microsoft.com/office/drawing/2014/main" id="{660C1776-F5BB-4D7F-B2C4-E511E1B45B4B}"/>
              </a:ext>
            </a:extLst>
          </p:cNvPr>
          <p:cNvSpPr txBox="1">
            <a:spLocks/>
          </p:cNvSpPr>
          <p:nvPr/>
        </p:nvSpPr>
        <p:spPr>
          <a:xfrm>
            <a:off x="1800242" y="2305398"/>
            <a:ext cx="1827908" cy="58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1445" indent="0">
              <a:buSzPct val="100000"/>
              <a:buNone/>
            </a:pPr>
            <a:r>
              <a:rPr lang="en-US" sz="800" dirty="0">
                <a:solidFill>
                  <a:schemeClr val="tx1"/>
                </a:solidFill>
              </a:rPr>
              <a:t>Based on domain knowledge and other features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C41189-3295-44C6-80F4-614D3F82F12C}"/>
              </a:ext>
            </a:extLst>
          </p:cNvPr>
          <p:cNvSpPr/>
          <p:nvPr/>
        </p:nvSpPr>
        <p:spPr>
          <a:xfrm>
            <a:off x="195605" y="2927208"/>
            <a:ext cx="3432545" cy="306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          Feature engineering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8A688C4-D831-457C-A437-AD2308C12C09}"/>
              </a:ext>
            </a:extLst>
          </p:cNvPr>
          <p:cNvSpPr/>
          <p:nvPr/>
        </p:nvSpPr>
        <p:spPr>
          <a:xfrm rot="5400000">
            <a:off x="298971" y="2994646"/>
            <a:ext cx="209550" cy="1905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Google Shape;254;p24">
            <a:extLst>
              <a:ext uri="{FF2B5EF4-FFF2-40B4-BE49-F238E27FC236}">
                <a16:creationId xmlns:a16="http://schemas.microsoft.com/office/drawing/2014/main" id="{F84136E5-403F-4FA9-A851-D9279BA40C08}"/>
              </a:ext>
            </a:extLst>
          </p:cNvPr>
          <p:cNvSpPr txBox="1">
            <a:spLocks/>
          </p:cNvSpPr>
          <p:nvPr/>
        </p:nvSpPr>
        <p:spPr>
          <a:xfrm>
            <a:off x="9540" y="3178038"/>
            <a:ext cx="3638488" cy="58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1445" indent="0">
              <a:buSzPct val="100000"/>
              <a:buNone/>
            </a:pPr>
            <a:r>
              <a:rPr lang="en-US" sz="800" dirty="0">
                <a:solidFill>
                  <a:schemeClr val="tx1"/>
                </a:solidFill>
              </a:rPr>
              <a:t>Transformation and encoding of ordinal features based on domain knowledge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7977B8-00A1-4BCB-9708-274CB477FDC0}"/>
              </a:ext>
            </a:extLst>
          </p:cNvPr>
          <p:cNvGrpSpPr/>
          <p:nvPr/>
        </p:nvGrpSpPr>
        <p:grpSpPr>
          <a:xfrm>
            <a:off x="3986038" y="985933"/>
            <a:ext cx="4992862" cy="3900554"/>
            <a:chOff x="3986038" y="985933"/>
            <a:chExt cx="4992862" cy="3900554"/>
          </a:xfrm>
        </p:grpSpPr>
        <p:pic>
          <p:nvPicPr>
            <p:cNvPr id="74" name="Google Shape;203;p21">
              <a:extLst>
                <a:ext uri="{FF2B5EF4-FFF2-40B4-BE49-F238E27FC236}">
                  <a16:creationId xmlns:a16="http://schemas.microsoft.com/office/drawing/2014/main" id="{5E9460D9-32DF-4EEB-8014-D1340B2511D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1308345"/>
              <a:ext cx="3761135" cy="148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5;p15">
              <a:extLst>
                <a:ext uri="{FF2B5EF4-FFF2-40B4-BE49-F238E27FC236}">
                  <a16:creationId xmlns:a16="http://schemas.microsoft.com/office/drawing/2014/main" id="{2AD9C96D-AC53-4B82-B5BD-ECE42AE770FD}"/>
                </a:ext>
              </a:extLst>
            </p:cNvPr>
            <p:cNvSpPr/>
            <p:nvPr/>
          </p:nvSpPr>
          <p:spPr>
            <a:xfrm>
              <a:off x="3986038" y="985933"/>
              <a:ext cx="4979925" cy="259800"/>
            </a:xfrm>
            <a:prstGeom prst="parallelogram">
              <a:avLst>
                <a:gd name="adj" fmla="val 25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de" sz="1200" dirty="0">
                  <a:solidFill>
                    <a:schemeClr val="lt1"/>
                  </a:solidFill>
                </a:rPr>
                <a:t>Findings</a:t>
              </a:r>
              <a:endParaRPr sz="1200" dirty="0">
                <a:solidFill>
                  <a:schemeClr val="lt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AA563-D5D6-43C7-94A7-E6321F350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084" y="3318520"/>
              <a:ext cx="2090624" cy="156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Google Shape;94;p17">
              <a:extLst>
                <a:ext uri="{FF2B5EF4-FFF2-40B4-BE49-F238E27FC236}">
                  <a16:creationId xmlns:a16="http://schemas.microsoft.com/office/drawing/2014/main" id="{4AE79F52-89DA-40BD-9A8B-8BB149B0F705}"/>
                </a:ext>
              </a:extLst>
            </p:cNvPr>
            <p:cNvSpPr txBox="1">
              <a:spLocks/>
            </p:cNvSpPr>
            <p:nvPr/>
          </p:nvSpPr>
          <p:spPr>
            <a:xfrm>
              <a:off x="4582363" y="2798166"/>
              <a:ext cx="4249938" cy="346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en-US" sz="1000" dirty="0"/>
                <a:t>Developed model seems fit to predict house price value drivers with </a:t>
              </a:r>
              <a:r>
                <a:rPr lang="en-US" sz="1000" b="1" dirty="0">
                  <a:solidFill>
                    <a:srgbClr val="FF0000"/>
                  </a:solidFill>
                </a:rPr>
                <a:t>significant confidence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937FFC-7BAF-40DC-8CE7-3DA79317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490713" y="3235038"/>
              <a:ext cx="39903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oogle Shape;213;p22">
              <a:extLst>
                <a:ext uri="{FF2B5EF4-FFF2-40B4-BE49-F238E27FC236}">
                  <a16:creationId xmlns:a16="http://schemas.microsoft.com/office/drawing/2014/main" id="{E2104A5D-1956-48F4-8B51-7E5E3C29D4D9}"/>
                </a:ext>
              </a:extLst>
            </p:cNvPr>
            <p:cNvSpPr txBox="1">
              <a:spLocks/>
            </p:cNvSpPr>
            <p:nvPr/>
          </p:nvSpPr>
          <p:spPr>
            <a:xfrm>
              <a:off x="6693708" y="3391090"/>
              <a:ext cx="2285192" cy="1243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80000" indent="-18000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Distribution of house values skewed towards properties on the </a:t>
              </a:r>
              <a:r>
                <a:rPr lang="en-US" sz="1100" b="1" dirty="0">
                  <a:solidFill>
                    <a:srgbClr val="FF0000"/>
                  </a:solidFill>
                </a:rPr>
                <a:t>lower end</a:t>
              </a:r>
            </a:p>
            <a:p>
              <a:pPr marL="180000" indent="-18000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Demand for medium-value properties visible allowing exploration of </a:t>
              </a:r>
              <a:r>
                <a:rPr lang="en-US" sz="1100" b="1" dirty="0">
                  <a:solidFill>
                    <a:srgbClr val="FF0000"/>
                  </a:solidFill>
                </a:rPr>
                <a:t>remodeling / renovation opportunities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75406D6-C003-47CD-9AB7-B38A3089D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920310"/>
            <a:ext cx="4095668" cy="966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65" name="Google Shape;65;p14" descr="Jobs at General Assembly"/>
          <p:cNvPicPr preferRelativeResize="0"/>
          <p:nvPr/>
        </p:nvPicPr>
        <p:blipFill rotWithShape="1">
          <a:blip r:embed="rId3">
            <a:alphaModFix/>
          </a:blip>
          <a:srcRect l="12781" t="30663" r="60292" b="32335"/>
          <a:stretch/>
        </p:blipFill>
        <p:spPr>
          <a:xfrm>
            <a:off x="237670" y="183417"/>
            <a:ext cx="341215" cy="334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4BEAE5A4-D509-496F-8281-82DCB3F56C4B}"/>
              </a:ext>
            </a:extLst>
          </p:cNvPr>
          <p:cNvSpPr/>
          <p:nvPr/>
        </p:nvSpPr>
        <p:spPr>
          <a:xfrm>
            <a:off x="3011048" y="1360294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Executive Summary &amp;</a:t>
            </a:r>
            <a:br>
              <a:rPr lang="de" sz="1200" dirty="0">
                <a:solidFill>
                  <a:schemeClr val="lt1"/>
                </a:solidFill>
              </a:rPr>
            </a:br>
            <a:r>
              <a:rPr lang="de" sz="1200" dirty="0">
                <a:solidFill>
                  <a:schemeClr val="lt1"/>
                </a:solidFill>
              </a:rPr>
              <a:t>Problem Statement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6D0EDA50-B8EA-449D-9DB5-292FA88E09D3}"/>
              </a:ext>
            </a:extLst>
          </p:cNvPr>
          <p:cNvSpPr/>
          <p:nvPr/>
        </p:nvSpPr>
        <p:spPr>
          <a:xfrm>
            <a:off x="2844793" y="2037886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" sz="1200" dirty="0">
                <a:solidFill>
                  <a:schemeClr val="lt1"/>
                </a:solidFill>
              </a:rPr>
              <a:t>Project Scope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39EDE65B-8AD4-4313-99CE-48E333DD441B}"/>
              </a:ext>
            </a:extLst>
          </p:cNvPr>
          <p:cNvSpPr/>
          <p:nvPr/>
        </p:nvSpPr>
        <p:spPr>
          <a:xfrm>
            <a:off x="2692393" y="2715478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House Price Prediction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Approach &amp; Model</a:t>
            </a: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797587C-E3EF-4915-9DD4-6E2A7CE00FEE}"/>
              </a:ext>
            </a:extLst>
          </p:cNvPr>
          <p:cNvSpPr/>
          <p:nvPr/>
        </p:nvSpPr>
        <p:spPr>
          <a:xfrm>
            <a:off x="2526139" y="3393070"/>
            <a:ext cx="3551400" cy="519600"/>
          </a:xfrm>
          <a:prstGeom prst="parallelogram">
            <a:avLst>
              <a:gd name="adj" fmla="val 25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House Value Determinants</a:t>
            </a: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36051CEB-D34A-4390-A794-129105D750FA}"/>
              </a:ext>
            </a:extLst>
          </p:cNvPr>
          <p:cNvSpPr/>
          <p:nvPr/>
        </p:nvSpPr>
        <p:spPr>
          <a:xfrm>
            <a:off x="2339102" y="4070662"/>
            <a:ext cx="3551400" cy="519600"/>
          </a:xfrm>
          <a:prstGeom prst="parallelogram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Investment Recommendations &amp;</a:t>
            </a:r>
            <a:br>
              <a:rPr lang="en-US" sz="1200" dirty="0">
                <a:solidFill>
                  <a:schemeClr val="lt1"/>
                </a:solidFill>
              </a:rPr>
            </a:br>
            <a:r>
              <a:rPr lang="en-US" sz="1200" dirty="0">
                <a:solidFill>
                  <a:schemeClr val="lt1"/>
                </a:solidFill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08605-78A1-41A9-AA68-23E2BFE9F8C1}"/>
              </a:ext>
            </a:extLst>
          </p:cNvPr>
          <p:cNvCxnSpPr/>
          <p:nvPr/>
        </p:nvCxnSpPr>
        <p:spPr>
          <a:xfrm>
            <a:off x="3011048" y="195349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FBDC8-B9C6-4C0A-AF7C-DE9767F0791C}"/>
              </a:ext>
            </a:extLst>
          </p:cNvPr>
          <p:cNvCxnSpPr/>
          <p:nvPr/>
        </p:nvCxnSpPr>
        <p:spPr>
          <a:xfrm>
            <a:off x="2858648" y="2632365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FCB788-EF79-4A63-991D-65F49B8B7165}"/>
              </a:ext>
            </a:extLst>
          </p:cNvPr>
          <p:cNvCxnSpPr/>
          <p:nvPr/>
        </p:nvCxnSpPr>
        <p:spPr>
          <a:xfrm>
            <a:off x="2692393" y="3311238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8AF103-2C82-4234-BBA4-DCE9F3EFABDD}"/>
              </a:ext>
            </a:extLst>
          </p:cNvPr>
          <p:cNvCxnSpPr/>
          <p:nvPr/>
        </p:nvCxnSpPr>
        <p:spPr>
          <a:xfrm>
            <a:off x="2512285" y="3990111"/>
            <a:ext cx="33851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86463F-4D6B-4544-A0CA-95CEC3A7B78D}"/>
              </a:ext>
            </a:extLst>
          </p:cNvPr>
          <p:cNvSpPr txBox="1"/>
          <p:nvPr/>
        </p:nvSpPr>
        <p:spPr>
          <a:xfrm>
            <a:off x="3245277" y="1351755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6FCE2-11B2-421E-A96F-225593D8571D}"/>
              </a:ext>
            </a:extLst>
          </p:cNvPr>
          <p:cNvSpPr txBox="1"/>
          <p:nvPr/>
        </p:nvSpPr>
        <p:spPr>
          <a:xfrm>
            <a:off x="3155224" y="2044003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F0C45-12D2-4DB5-8746-A6A35BD03A05}"/>
              </a:ext>
            </a:extLst>
          </p:cNvPr>
          <p:cNvSpPr txBox="1"/>
          <p:nvPr/>
        </p:nvSpPr>
        <p:spPr>
          <a:xfrm>
            <a:off x="3042579" y="2726322"/>
            <a:ext cx="46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31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1085</Words>
  <Application>Microsoft Office PowerPoint</Application>
  <PresentationFormat>On-screen Show (16:9)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Impact</vt:lpstr>
      <vt:lpstr>Simple Light</vt:lpstr>
      <vt:lpstr>PowerPoint Presentation</vt:lpstr>
      <vt:lpstr>Agenda</vt:lpstr>
      <vt:lpstr>Executive Summary &amp; Problem Statement</vt:lpstr>
      <vt:lpstr>Agenda</vt:lpstr>
      <vt:lpstr>Project Scope</vt:lpstr>
      <vt:lpstr>Project Scope</vt:lpstr>
      <vt:lpstr>Agenda</vt:lpstr>
      <vt:lpstr>Approach &amp; Model</vt:lpstr>
      <vt:lpstr>Agenda</vt:lpstr>
      <vt:lpstr>House Value Determinants</vt:lpstr>
      <vt:lpstr>House Value Determinants</vt:lpstr>
      <vt:lpstr>Agenda</vt:lpstr>
      <vt:lpstr>Recommendation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12</cp:revision>
  <dcterms:modified xsi:type="dcterms:W3CDTF">2021-08-20T03:52:03Z</dcterms:modified>
</cp:coreProperties>
</file>