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264" r:id="rId3"/>
    <p:sldId id="285" r:id="rId4"/>
    <p:sldId id="287" r:id="rId5"/>
    <p:sldId id="293" r:id="rId6"/>
    <p:sldId id="289" r:id="rId7"/>
    <p:sldId id="300" r:id="rId8"/>
    <p:sldId id="299" r:id="rId9"/>
    <p:sldId id="291" r:id="rId10"/>
    <p:sldId id="30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B555F-9E68-412B-BC55-D685B178BA75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F4F8-3B27-4B15-A088-F3B605BD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4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F4F8-3B27-4B15-A088-F3B605BDB23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0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Excel_Worksheet1.xlsx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image" Target="../media/image22.png"/><Relationship Id="rId5" Type="http://schemas.openxmlformats.org/officeDocument/2006/relationships/package" Target="../embeddings/Microsoft_Excel_Worksheet3.xlsx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 </a:t>
            </a:r>
            <a:r>
              <a:rPr lang="en-US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rbel" panose="020B0503020204020204" pitchFamily="34" charset="0"/>
              </a:rPr>
              <a:t>Part </a:t>
            </a:r>
            <a:r>
              <a:rPr lang="en-US" b="1" dirty="0" smtClean="0">
                <a:solidFill>
                  <a:schemeClr val="accent3"/>
                </a:solidFill>
                <a:latin typeface="+mn-lt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(Accuracy, Precision, Recall)</a:t>
            </a:r>
            <a:endParaRPr lang="en-I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14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276350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What to prioritize: Precision or Recall? </a:t>
            </a:r>
            <a:r>
              <a:rPr lang="en-US" sz="1600" b="1" dirty="0" smtClean="0">
                <a:solidFill>
                  <a:srgbClr val="00B050"/>
                </a:solidFill>
                <a:latin typeface="Corbel" panose="020B0503020204020204" pitchFamily="34" charset="0"/>
              </a:rPr>
              <a:t>Depends.</a:t>
            </a:r>
            <a:r>
              <a:rPr lang="en-US" sz="28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endParaRPr lang="en-IN" sz="2800" b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orbel" panose="020B0503020204020204" pitchFamily="34" charset="0"/>
            </a:endParaRPr>
          </a:p>
          <a:p>
            <a:endParaRPr lang="en-US" sz="1800" dirty="0">
              <a:latin typeface="Corbel" panose="020B0503020204020204" pitchFamily="34" charset="0"/>
            </a:endParaRPr>
          </a:p>
          <a:p>
            <a:r>
              <a:rPr lang="en-US" sz="1800" dirty="0" smtClean="0">
                <a:latin typeface="Corbel" panose="020B0503020204020204" pitchFamily="34" charset="0"/>
              </a:rPr>
              <a:t>If we have a case where minimizing false positives is more important than minimizing false negatives, we prioritize precision over recall</a:t>
            </a:r>
          </a:p>
          <a:p>
            <a:r>
              <a:rPr lang="en-US" sz="1800" b="1" dirty="0">
                <a:solidFill>
                  <a:schemeClr val="tx2"/>
                </a:solidFill>
                <a:latin typeface="Corbel" panose="020B0503020204020204" pitchFamily="34" charset="0"/>
              </a:rPr>
              <a:t>For eg, </a:t>
            </a:r>
            <a:r>
              <a:rPr lang="en-US" sz="1800" dirty="0" smtClean="0">
                <a:latin typeface="Corbel" panose="020B0503020204020204" pitchFamily="34" charset="0"/>
              </a:rPr>
              <a:t>it is super important to not let a good email 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(0)</a:t>
            </a:r>
            <a:r>
              <a:rPr lang="en-US" sz="1800" dirty="0" smtClean="0">
                <a:latin typeface="Corbel" panose="020B0503020204020204" pitchFamily="34" charset="0"/>
              </a:rPr>
              <a:t> be classified as spam 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r>
              <a:rPr lang="en-US" sz="1800" dirty="0" smtClean="0">
                <a:latin typeface="Corbel" panose="020B0503020204020204" pitchFamily="34" charset="0"/>
                <a:ea typeface="Cambria Math" panose="02040503050406030204" pitchFamily="18" charset="0"/>
              </a:rPr>
              <a:t>, hence we need to reduce </a:t>
            </a:r>
            <a:r>
              <a:rPr lang="en-US" sz="1800" i="1" dirty="0">
                <a:latin typeface="Corbel" panose="020B0503020204020204" pitchFamily="34" charset="0"/>
                <a:ea typeface="Cambria Math" panose="02040503050406030204" pitchFamily="18" charset="0"/>
              </a:rPr>
              <a:t>falsely</a:t>
            </a:r>
            <a:r>
              <a:rPr lang="en-US" sz="1800" dirty="0">
                <a:latin typeface="Corbel" panose="020B0503020204020204" pitchFamily="34" charset="0"/>
                <a:ea typeface="Cambria Math" panose="02040503050406030204" pitchFamily="18" charset="0"/>
              </a:rPr>
              <a:t> spam </a:t>
            </a:r>
            <a:r>
              <a:rPr lang="en-US" sz="1800" dirty="0" smtClean="0">
                <a:latin typeface="Corbel" panose="020B0503020204020204" pitchFamily="34" charset="0"/>
                <a:ea typeface="Cambria Math" panose="02040503050406030204" pitchFamily="18" charset="0"/>
              </a:rPr>
              <a:t>or false positive. </a:t>
            </a:r>
            <a:r>
              <a:rPr lang="en-US" sz="1800" b="1" i="1" dirty="0" smtClean="0">
                <a:solidFill>
                  <a:srgbClr val="00B050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(beta</a:t>
            </a:r>
            <a:r>
              <a:rPr lang="en-US" sz="1800" b="1" dirty="0" smtClean="0">
                <a:solidFill>
                  <a:srgbClr val="00B050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 &lt; </a:t>
            </a:r>
            <a:r>
              <a:rPr lang="en-US" sz="1800" b="1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i="1" dirty="0" smtClean="0">
                <a:solidFill>
                  <a:srgbClr val="00B050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1800" dirty="0" smtClean="0">
                <a:latin typeface="Corbel" panose="020B0503020204020204" pitchFamily="34" charset="0"/>
              </a:rPr>
              <a:t>If </a:t>
            </a:r>
            <a:r>
              <a:rPr lang="en-US" sz="1800" dirty="0">
                <a:latin typeface="Corbel" panose="020B0503020204020204" pitchFamily="34" charset="0"/>
              </a:rPr>
              <a:t>we have a case where minimizing false negatives </a:t>
            </a:r>
            <a:r>
              <a:rPr lang="en-US" sz="1800" dirty="0" smtClean="0">
                <a:latin typeface="Corbel" panose="020B0503020204020204" pitchFamily="34" charset="0"/>
              </a:rPr>
              <a:t>is </a:t>
            </a:r>
            <a:r>
              <a:rPr lang="en-US" sz="1800" dirty="0">
                <a:latin typeface="Corbel" panose="020B0503020204020204" pitchFamily="34" charset="0"/>
              </a:rPr>
              <a:t>more important than minimizing false </a:t>
            </a:r>
            <a:r>
              <a:rPr lang="en-US" sz="1800" dirty="0" smtClean="0">
                <a:latin typeface="Corbel" panose="020B0503020204020204" pitchFamily="34" charset="0"/>
              </a:rPr>
              <a:t>positives, </a:t>
            </a:r>
            <a:r>
              <a:rPr lang="en-US" sz="1800" dirty="0">
                <a:latin typeface="Corbel" panose="020B0503020204020204" pitchFamily="34" charset="0"/>
              </a:rPr>
              <a:t>we prioritize recall </a:t>
            </a:r>
            <a:r>
              <a:rPr lang="en-US" sz="1800" dirty="0" smtClean="0">
                <a:latin typeface="Corbel" panose="020B0503020204020204" pitchFamily="34" charset="0"/>
              </a:rPr>
              <a:t>over precision.</a:t>
            </a:r>
          </a:p>
          <a:p>
            <a:r>
              <a:rPr lang="en-US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For eg, </a:t>
            </a:r>
            <a:r>
              <a:rPr lang="en-US" sz="1800" dirty="0" smtClean="0">
                <a:latin typeface="Corbel" panose="020B0503020204020204" pitchFamily="34" charset="0"/>
              </a:rPr>
              <a:t>it is super important to not let a dangerous 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r>
              <a:rPr lang="en-US" sz="1800" dirty="0" smtClean="0">
                <a:latin typeface="Corbel" panose="020B0503020204020204" pitchFamily="34" charset="0"/>
              </a:rPr>
              <a:t> weapon pass a security check and be classified as safe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(0)</a:t>
            </a:r>
            <a:r>
              <a:rPr lang="en-US" sz="1800" dirty="0" smtClean="0">
                <a:latin typeface="Corbel" panose="020B0503020204020204" pitchFamily="34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latin typeface="Corbel" panose="020B0503020204020204" pitchFamily="34" charset="0"/>
                <a:ea typeface="Cambria Math" panose="02040503050406030204" pitchFamily="18" charset="0"/>
              </a:rPr>
              <a:t>hence we need to reduce </a:t>
            </a:r>
            <a:r>
              <a:rPr lang="en-US" sz="1800" i="1" dirty="0" smtClean="0">
                <a:latin typeface="Corbel" panose="020B0503020204020204" pitchFamily="34" charset="0"/>
                <a:ea typeface="Cambria Math" panose="02040503050406030204" pitchFamily="18" charset="0"/>
              </a:rPr>
              <a:t>falsely</a:t>
            </a:r>
            <a:r>
              <a:rPr lang="en-US" sz="1800" dirty="0" smtClean="0">
                <a:latin typeface="Corbel" panose="020B0503020204020204" pitchFamily="34" charset="0"/>
                <a:ea typeface="Cambria Math" panose="02040503050406030204" pitchFamily="18" charset="0"/>
              </a:rPr>
              <a:t> safe or </a:t>
            </a:r>
            <a:r>
              <a:rPr lang="en-US" sz="1800" dirty="0">
                <a:latin typeface="Corbel" panose="020B0503020204020204" pitchFamily="34" charset="0"/>
                <a:ea typeface="Cambria Math" panose="02040503050406030204" pitchFamily="18" charset="0"/>
              </a:rPr>
              <a:t>false </a:t>
            </a:r>
            <a:r>
              <a:rPr lang="en-US" sz="1800" dirty="0" smtClean="0">
                <a:latin typeface="Corbel" panose="020B0503020204020204" pitchFamily="34" charset="0"/>
                <a:ea typeface="Cambria Math" panose="02040503050406030204" pitchFamily="18" charset="0"/>
              </a:rPr>
              <a:t>negative. </a:t>
            </a:r>
            <a:r>
              <a:rPr lang="en-US" sz="1800" b="1" i="1" dirty="0">
                <a:solidFill>
                  <a:srgbClr val="00B050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(beta</a:t>
            </a:r>
            <a:r>
              <a:rPr lang="en-US" sz="1800" b="1" dirty="0">
                <a:solidFill>
                  <a:srgbClr val="00B050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&gt; </a:t>
            </a:r>
            <a:r>
              <a:rPr lang="en-US" sz="1800" b="1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i="1" dirty="0" smtClean="0">
                <a:solidFill>
                  <a:srgbClr val="00B050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)</a:t>
            </a:r>
            <a:endParaRPr lang="en-US" sz="1800" b="1" dirty="0">
              <a:solidFill>
                <a:srgbClr val="00B050"/>
              </a:solidFill>
              <a:latin typeface="Corbel" panose="020B0503020204020204" pitchFamily="34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90600" y="1200150"/>
                <a:ext cx="1813125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𝑇𝑃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00150"/>
                <a:ext cx="1813125" cy="485582"/>
              </a:xfrm>
              <a:prstGeom prst="rect">
                <a:avLst/>
              </a:prstGeom>
              <a:blipFill rotWithShape="1">
                <a:blip r:embed="rId3"/>
                <a:stretch>
                  <a:fillRect l="-3030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11275" y="1200150"/>
                <a:ext cx="1484509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rbel" panose="020B0503020204020204" pitchFamily="34" charset="0"/>
                  </a:rPr>
                  <a:t>recall </a:t>
                </a:r>
                <a:r>
                  <a:rPr lang="en-US" dirty="0">
                    <a:latin typeface="Corbel" panose="020B0503020204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𝑇𝑃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75" y="1200150"/>
                <a:ext cx="1484509" cy="485582"/>
              </a:xfrm>
              <a:prstGeom prst="rect">
                <a:avLst/>
              </a:prstGeom>
              <a:blipFill rotWithShape="1">
                <a:blip r:embed="rId4"/>
                <a:stretch>
                  <a:fillRect l="-3704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08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81150"/>
                <a:ext cx="8534400" cy="3429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b="1" dirty="0" smtClean="0">
                    <a:latin typeface="Corbel" panose="020B0503020204020204" pitchFamily="34" charset="0"/>
                  </a:rPr>
                  <a:t>Accuracy</a:t>
                </a:r>
                <a:r>
                  <a:rPr lang="en-US" sz="1900" dirty="0" smtClean="0">
                    <a:latin typeface="Corbel" panose="020B0503020204020204" pitchFamily="34" charset="0"/>
                  </a:rPr>
                  <a:t>: How many times did we correctly predict the class?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latin typeface="Corbel" panose="020B0503020204020204" pitchFamily="34" charset="0"/>
                  </a:rPr>
                  <a:t>accuracy </a:t>
                </a:r>
                <a:r>
                  <a:rPr lang="en-IN" sz="1900" dirty="0">
                    <a:latin typeface="Corbel" panose="020B0503020204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9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sz="1900" b="0" i="1" smtClean="0">
                            <a:latin typeface="Cambria Math"/>
                          </a:rPr>
                          <m:t>+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sz="1900" b="0" i="1" smtClean="0">
                            <a:latin typeface="Cambria Math"/>
                          </a:rPr>
                          <m:t>+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𝑇𝑁</m:t>
                        </m:r>
                        <m:r>
                          <a:rPr lang="en-US" sz="1900" b="0" i="1" smtClean="0">
                            <a:latin typeface="Cambria Math"/>
                          </a:rPr>
                          <m:t>+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𝐹𝑃</m:t>
                        </m:r>
                        <m:r>
                          <a:rPr lang="en-US" sz="1900" b="0" i="1" smtClean="0">
                            <a:latin typeface="Cambria Math"/>
                          </a:rPr>
                          <m:t>+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900" dirty="0" smtClean="0">
                    <a:latin typeface="Corbel" panose="020B0503020204020204" pitchFamily="34" charset="0"/>
                  </a:rPr>
                  <a:t> </a:t>
                </a:r>
                <a:r>
                  <a:rPr lang="en-IN" sz="19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IN" sz="1900" dirty="0" smtClean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9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184+1543</m:t>
                        </m:r>
                      </m:num>
                      <m:den>
                        <m:r>
                          <a:rPr lang="en-US" sz="1900" i="1">
                            <a:latin typeface="Cambria Math"/>
                          </a:rPr>
                          <m:t>18</m:t>
                        </m:r>
                        <m:r>
                          <a:rPr lang="en-US" sz="1900" b="0" i="1" smtClean="0">
                            <a:latin typeface="Cambria Math"/>
                          </a:rPr>
                          <m:t>4</m:t>
                        </m:r>
                        <m:r>
                          <a:rPr lang="en-US" sz="1900" i="1">
                            <a:latin typeface="Cambria Math"/>
                          </a:rPr>
                          <m:t>+154</m:t>
                        </m:r>
                        <m:r>
                          <a:rPr lang="en-US" sz="1900" b="0" i="1" smtClean="0">
                            <a:latin typeface="Cambria Math"/>
                          </a:rPr>
                          <m:t>3+223+50</m:t>
                        </m:r>
                      </m:den>
                    </m:f>
                    <m:r>
                      <a:rPr lang="en-US" sz="1900" b="0" i="1" smtClean="0">
                        <a:latin typeface="Cambria Math"/>
                      </a:rPr>
                      <m:t>=0.8635</m:t>
                    </m:r>
                  </m:oMath>
                </a14:m>
                <a:r>
                  <a:rPr lang="en-US" sz="1900" b="0" dirty="0" smtClean="0">
                    <a:latin typeface="Corbel" panose="020B0503020204020204" pitchFamily="34" charset="0"/>
                  </a:rPr>
                  <a:t>    </a:t>
                </a:r>
                <a:r>
                  <a:rPr lang="en-US" sz="1900" dirty="0" smtClean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min</a:t>
                </a:r>
                <a:r>
                  <a:rPr lang="en-US" sz="19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=0, max=1</a:t>
                </a:r>
                <a:endParaRPr lang="en-US" sz="1900" b="0" dirty="0" smtClean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en-US" sz="1900" b="1" dirty="0" smtClean="0">
                    <a:latin typeface="Corbel" panose="020B0503020204020204" pitchFamily="34" charset="0"/>
                  </a:rPr>
                  <a:t>Precision</a:t>
                </a:r>
                <a:r>
                  <a:rPr lang="en-US" sz="1900" dirty="0" smtClean="0">
                    <a:latin typeface="Corbel" panose="020B0503020204020204" pitchFamily="34" charset="0"/>
                  </a:rPr>
                  <a:t>: Out of all times we </a:t>
                </a:r>
                <a:r>
                  <a:rPr lang="en-US" sz="1900" b="1" i="1" dirty="0" smtClean="0">
                    <a:solidFill>
                      <a:schemeClr val="tx2"/>
                    </a:solidFill>
                    <a:latin typeface="Corbel" panose="020B0503020204020204" pitchFamily="34" charset="0"/>
                  </a:rPr>
                  <a:t>predicted</a:t>
                </a:r>
                <a:r>
                  <a:rPr lang="en-US" sz="1900" dirty="0" smtClean="0">
                    <a:solidFill>
                      <a:schemeClr val="tx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1900" dirty="0" smtClean="0">
                    <a:latin typeface="Corbel" panose="020B0503020204020204" pitchFamily="34" charset="0"/>
                  </a:rPr>
                  <a:t>positive, how many times were we correct?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latin typeface="Corbel" panose="020B0503020204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𝑇𝑃</m:t>
                        </m:r>
                        <m:r>
                          <a:rPr lang="en-US" sz="1900" b="0" i="1" smtClean="0">
                            <a:latin typeface="Cambria Math"/>
                          </a:rPr>
                          <m:t>+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1900" dirty="0" smtClean="0">
                    <a:latin typeface="Corbel" panose="020B0503020204020204" pitchFamily="34" charset="0"/>
                  </a:rPr>
                  <a:t> </a:t>
                </a:r>
                <a:r>
                  <a:rPr lang="en-US" sz="19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900" dirty="0" smtClean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184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184+50</m:t>
                        </m:r>
                      </m:den>
                    </m:f>
                  </m:oMath>
                </a14:m>
                <a:r>
                  <a:rPr lang="en-US" sz="1900" dirty="0" smtClean="0">
                    <a:latin typeface="Corbel" panose="020B0503020204020204" pitchFamily="34" charset="0"/>
                  </a:rPr>
                  <a:t> </a:t>
                </a:r>
                <a:r>
                  <a:rPr lang="en-US" sz="19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0.7863     </a:t>
                </a:r>
                <a:r>
                  <a:rPr lang="en-US" sz="1900" dirty="0" smtClean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min</a:t>
                </a:r>
                <a:r>
                  <a:rPr lang="en-US" sz="19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  <a:r>
                  <a:rPr lang="en-US" sz="19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9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max=1  </a:t>
                </a:r>
                <a:r>
                  <a:rPr lang="en-US" sz="1900" i="1" dirty="0" smtClean="0">
                    <a:solidFill>
                      <a:srgbClr val="00B0F0"/>
                    </a:solidFill>
                    <a:latin typeface="Book Antiqua" panose="02040602050305030304" pitchFamily="18" charset="0"/>
                    <a:ea typeface="Cambria Math" panose="02040503050406030204" pitchFamily="18" charset="0"/>
                  </a:rPr>
                  <a:t>(positive predictive value)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FF0000"/>
                    </a:solidFill>
                    <a:latin typeface="Corbel" panose="020B0503020204020204" pitchFamily="34" charset="0"/>
                  </a:rPr>
                  <a:t>“How </a:t>
                </a:r>
                <a:r>
                  <a:rPr lang="en-US" sz="1900" b="1" i="1" dirty="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precise</a:t>
                </a:r>
                <a:r>
                  <a:rPr lang="en-US" sz="1900" i="1" dirty="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1900" i="1" dirty="0">
                    <a:solidFill>
                      <a:srgbClr val="FF0000"/>
                    </a:solidFill>
                    <a:latin typeface="Corbel" panose="020B0503020204020204" pitchFamily="34" charset="0"/>
                  </a:rPr>
                  <a:t>were </a:t>
                </a:r>
                <a:r>
                  <a:rPr lang="en-US" sz="1900" i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the classifier’s </a:t>
                </a:r>
                <a:r>
                  <a:rPr lang="en-US" sz="1900" i="1" dirty="0">
                    <a:solidFill>
                      <a:srgbClr val="FF0000"/>
                    </a:solidFill>
                    <a:latin typeface="Corbel" panose="020B0503020204020204" pitchFamily="34" charset="0"/>
                  </a:rPr>
                  <a:t>predictions of the positive </a:t>
                </a:r>
                <a:r>
                  <a:rPr lang="en-US" sz="1900" i="1" dirty="0" smtClean="0">
                    <a:solidFill>
                      <a:srgbClr val="FF0000"/>
                    </a:solidFill>
                    <a:latin typeface="Corbel" panose="020B0503020204020204" pitchFamily="34" charset="0"/>
                  </a:rPr>
                  <a:t>class</a:t>
                </a:r>
                <a:r>
                  <a:rPr lang="en-US" sz="1900" i="1" dirty="0" smtClean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?</a:t>
                </a:r>
                <a:r>
                  <a:rPr lang="en-US" sz="1900" i="1" dirty="0" smtClean="0">
                    <a:solidFill>
                      <a:srgbClr val="FF0000"/>
                    </a:solidFill>
                    <a:latin typeface="Corbel" panose="020B0503020204020204" pitchFamily="34" charset="0"/>
                  </a:rPr>
                  <a:t>”</a:t>
                </a:r>
                <a:endParaRPr lang="en-US" sz="19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900" b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Recall</a:t>
                </a:r>
                <a:r>
                  <a:rPr lang="en-US" sz="19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: Out of all times the </a:t>
                </a:r>
                <a:r>
                  <a:rPr lang="en-US" sz="1900" b="1" i="1" dirty="0" smtClean="0">
                    <a:solidFill>
                      <a:schemeClr val="tx2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real</a:t>
                </a:r>
                <a:r>
                  <a:rPr lang="en-US" sz="1900" dirty="0" smtClean="0">
                    <a:solidFill>
                      <a:schemeClr val="tx2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sz="19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class was positive, how many times were we correct?</a:t>
                </a:r>
              </a:p>
              <a:p>
                <a:pPr marL="0" indent="0">
                  <a:buNone/>
                </a:pPr>
                <a:r>
                  <a:rPr lang="en-US" sz="1900" dirty="0" smtClean="0">
                    <a:latin typeface="Corbel" panose="020B0503020204020204" pitchFamily="34" charset="0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900" i="1">
                            <a:latin typeface="Cambria Math"/>
                          </a:rPr>
                          <m:t>𝑇𝑃</m:t>
                        </m:r>
                        <m:r>
                          <a:rPr lang="en-US" sz="1900" i="1">
                            <a:latin typeface="Cambria Math"/>
                          </a:rPr>
                          <m:t>+</m:t>
                        </m:r>
                        <m:r>
                          <a:rPr lang="en-US" sz="19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900" dirty="0">
                    <a:latin typeface="Corbel" panose="020B0503020204020204" pitchFamily="34" charset="0"/>
                  </a:rPr>
                  <a:t> </a:t>
                </a:r>
                <a:r>
                  <a:rPr lang="en-US" sz="1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9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184</m:t>
                        </m:r>
                      </m:num>
                      <m:den>
                        <m:r>
                          <a:rPr lang="en-US" sz="1900" i="1" smtClean="0">
                            <a:latin typeface="Cambria Math"/>
                          </a:rPr>
                          <m:t>1</m:t>
                        </m:r>
                        <m:r>
                          <a:rPr lang="en-US" sz="1900" b="0" i="1" smtClean="0">
                            <a:latin typeface="Cambria Math"/>
                          </a:rPr>
                          <m:t>84+223</m:t>
                        </m:r>
                      </m:den>
                    </m:f>
                  </m:oMath>
                </a14:m>
                <a:r>
                  <a:rPr lang="en-US" sz="1900" dirty="0">
                    <a:latin typeface="Corbel" panose="020B0503020204020204" pitchFamily="34" charset="0"/>
                  </a:rPr>
                  <a:t> </a:t>
                </a:r>
                <a:r>
                  <a:rPr lang="en-US" sz="1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9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0.4520     </a:t>
                </a:r>
                <a:r>
                  <a:rPr lang="en-US" sz="1900" dirty="0" smtClean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min</a:t>
                </a:r>
                <a:r>
                  <a:rPr lang="en-US" sz="19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  <a:r>
                  <a:rPr lang="en-US" sz="19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9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max=1  </a:t>
                </a:r>
                <a:r>
                  <a:rPr lang="en-US" sz="1900" i="1" dirty="0" smtClean="0">
                    <a:solidFill>
                      <a:srgbClr val="00B0F0"/>
                    </a:solidFill>
                    <a:latin typeface="Book Antiqua" panose="02040602050305030304" pitchFamily="18" charset="0"/>
                    <a:ea typeface="Cambria Math" panose="02040503050406030204" pitchFamily="18" charset="0"/>
                  </a:rPr>
                  <a:t>(sensitivity)</a:t>
                </a:r>
                <a:endParaRPr lang="en-US" sz="19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900" i="1" dirty="0" smtClean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“How </a:t>
                </a:r>
                <a:r>
                  <a:rPr lang="en-US" sz="1900" i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often could the classifier </a:t>
                </a:r>
                <a:r>
                  <a:rPr lang="en-US" sz="1900" b="1" i="1" dirty="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recall</a:t>
                </a:r>
                <a:r>
                  <a:rPr lang="en-US" sz="1900" i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(recollect) the positive class while predicting</a:t>
                </a:r>
                <a:r>
                  <a:rPr lang="en-US" sz="1900" i="1" dirty="0" smtClean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?”</a:t>
                </a:r>
                <a:endParaRPr lang="en-US" sz="19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81150"/>
                <a:ext cx="8534400" cy="3429000"/>
              </a:xfrm>
              <a:blipFill rotWithShape="1">
                <a:blip r:embed="rId2"/>
                <a:stretch>
                  <a:fillRect l="-643" t="-888" r="-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4325"/>
            <a:ext cx="3162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3264" y="895350"/>
            <a:ext cx="20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Churn modeling dataset.</a:t>
            </a:r>
          </a:p>
          <a:p>
            <a:r>
              <a:rPr lang="en-US" sz="1200" dirty="0" smtClean="0"/>
              <a:t>Positive: customer exited bank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6286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10251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 </a:t>
            </a:r>
            <a:r>
              <a:rPr lang="en-US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rbel" panose="020B0503020204020204" pitchFamily="34" charset="0"/>
              </a:rPr>
              <a:t>Part </a:t>
            </a:r>
            <a:r>
              <a:rPr lang="en-US" b="1" dirty="0" smtClean="0">
                <a:solidFill>
                  <a:schemeClr val="accent3"/>
                </a:solidFill>
                <a:latin typeface="+mn-lt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(Precision-Recall trade-off)</a:t>
            </a:r>
            <a:endParaRPr lang="en-I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95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1376446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27" y="579093"/>
            <a:ext cx="4077976" cy="55245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Precision-Recall trade-off</a:t>
            </a:r>
            <a:endParaRPr lang="en-IN" sz="2400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orbel" panose="020B0503020204020204" pitchFamily="34" charset="0"/>
              </a:rPr>
              <a:t>In a classification model, mostly we’re calculating the </a:t>
            </a:r>
            <a:r>
              <a:rPr lang="en-US" sz="1800" i="1" dirty="0" smtClean="0">
                <a:latin typeface="Corbel" panose="020B0503020204020204" pitchFamily="34" charset="0"/>
              </a:rPr>
              <a:t>“probability” </a:t>
            </a:r>
            <a:r>
              <a:rPr lang="en-US" sz="1800" dirty="0" smtClean="0">
                <a:latin typeface="Corbel" panose="020B0503020204020204" pitchFamily="34" charset="0"/>
              </a:rPr>
              <a:t>of a data point to belong to a particular class</a:t>
            </a:r>
          </a:p>
          <a:p>
            <a:r>
              <a:rPr lang="en-US" sz="1800" dirty="0" smtClean="0">
                <a:latin typeface="Corbel" panose="020B0503020204020204" pitchFamily="34" charset="0"/>
              </a:rPr>
              <a:t>For eg, </a:t>
            </a:r>
            <a:r>
              <a:rPr lang="en-US" sz="1800" dirty="0">
                <a:latin typeface="Corbel" panose="020B0503020204020204" pitchFamily="34" charset="0"/>
              </a:rPr>
              <a:t>for a</a:t>
            </a:r>
            <a:br>
              <a:rPr lang="en-US" sz="1800" dirty="0">
                <a:latin typeface="Corbel" panose="020B0503020204020204" pitchFamily="34" charset="0"/>
              </a:rPr>
            </a:br>
            <a:r>
              <a:rPr lang="en-US" sz="1800" dirty="0">
                <a:latin typeface="Corbel" panose="020B0503020204020204" pitchFamily="34" charset="0"/>
              </a:rPr>
              <a:t>binary </a:t>
            </a:r>
            <a:r>
              <a:rPr lang="en-US" sz="1800" dirty="0" smtClean="0">
                <a:latin typeface="Corbel" panose="020B0503020204020204" pitchFamily="34" charset="0"/>
              </a:rPr>
              <a:t>task:</a:t>
            </a:r>
            <a:endParaRPr lang="en-US" sz="1800" dirty="0">
              <a:latin typeface="Corbel" panose="020B0503020204020204" pitchFamily="34" charset="0"/>
            </a:endParaRPr>
          </a:p>
          <a:p>
            <a:endParaRPr lang="en-US" sz="1800" dirty="0" smtClean="0">
              <a:latin typeface="Corbel" panose="020B0503020204020204" pitchFamily="34" charset="0"/>
            </a:endParaRPr>
          </a:p>
          <a:p>
            <a:endParaRPr lang="en-US" sz="1800" dirty="0" smtClean="0">
              <a:latin typeface="Corbel" panose="020B0503020204020204" pitchFamily="34" charset="0"/>
            </a:endParaRPr>
          </a:p>
          <a:p>
            <a:r>
              <a:rPr lang="en-US" sz="1800" dirty="0" smtClean="0">
                <a:latin typeface="Corbel" panose="020B0503020204020204" pitchFamily="34" charset="0"/>
              </a:rPr>
              <a:t>We will </a:t>
            </a:r>
            <a:r>
              <a:rPr lang="en-US" sz="1800" dirty="0">
                <a:latin typeface="Corbel" panose="020B0503020204020204" pitchFamily="34" charset="0"/>
              </a:rPr>
              <a:t>discard the negative </a:t>
            </a:r>
            <a:r>
              <a:rPr lang="en-US" sz="1800" dirty="0" smtClean="0">
                <a:latin typeface="Corbel" panose="020B0503020204020204" pitchFamily="34" charset="0"/>
              </a:rPr>
              <a:t>(</a:t>
            </a:r>
            <a:r>
              <a:rPr lang="en-US" sz="1800" dirty="0" smtClean="0">
                <a:ea typeface="Cambria Math" panose="02040503050406030204" pitchFamily="18" charset="0"/>
              </a:rPr>
              <a:t>0</a:t>
            </a:r>
            <a:r>
              <a:rPr lang="en-US" sz="1800" dirty="0" smtClean="0">
                <a:latin typeface="Corbel" panose="020B0503020204020204" pitchFamily="34" charset="0"/>
              </a:rPr>
              <a:t>) class</a:t>
            </a:r>
            <a:r>
              <a:rPr lang="en-US" sz="1800" dirty="0">
                <a:latin typeface="Corbel" panose="020B0503020204020204" pitchFamily="34" charset="0"/>
              </a:rPr>
              <a:t>, and </a:t>
            </a:r>
            <a:r>
              <a:rPr lang="en-US" sz="1800" dirty="0" smtClean="0">
                <a:latin typeface="Corbel" panose="020B0503020204020204" pitchFamily="34" charset="0"/>
              </a:rPr>
              <a:t/>
            </a:r>
            <a:br>
              <a:rPr lang="en-US" sz="1800" dirty="0" smtClean="0">
                <a:latin typeface="Corbel" panose="020B0503020204020204" pitchFamily="34" charset="0"/>
              </a:rPr>
            </a:br>
            <a:r>
              <a:rPr lang="en-US" sz="1800" dirty="0" smtClean="0">
                <a:latin typeface="Corbel" panose="020B0503020204020204" pitchFamily="34" charset="0"/>
              </a:rPr>
              <a:t>work only with </a:t>
            </a:r>
            <a:r>
              <a:rPr lang="en-US" sz="1800" dirty="0">
                <a:latin typeface="Corbel" panose="020B0503020204020204" pitchFamily="34" charset="0"/>
              </a:rPr>
              <a:t>the positive class.</a:t>
            </a:r>
          </a:p>
          <a:p>
            <a:r>
              <a:rPr lang="en-US" sz="1800" dirty="0" smtClean="0">
                <a:latin typeface="Corbel" panose="020B0503020204020204" pitchFamily="34" charset="0"/>
              </a:rPr>
              <a:t>The default threshold is </a:t>
            </a:r>
            <a:r>
              <a:rPr lang="en-US" sz="1800" dirty="0" smtClean="0"/>
              <a:t>0.5</a:t>
            </a:r>
            <a:r>
              <a:rPr lang="en-US" sz="1800" dirty="0" smtClean="0">
                <a:latin typeface="Corbel" panose="020B0503020204020204" pitchFamily="34" charset="0"/>
              </a:rPr>
              <a:t> or </a:t>
            </a:r>
            <a:r>
              <a:rPr lang="en-US" sz="1800" dirty="0" smtClean="0"/>
              <a:t>50%</a:t>
            </a:r>
            <a:r>
              <a:rPr lang="en-US" sz="1800" dirty="0" smtClean="0">
                <a:latin typeface="Corbel" panose="020B0503020204020204" pitchFamily="34" charset="0"/>
              </a:rPr>
              <a:t>, but we</a:t>
            </a:r>
            <a:br>
              <a:rPr lang="en-US" sz="1800" dirty="0" smtClean="0">
                <a:latin typeface="Corbel" panose="020B0503020204020204" pitchFamily="34" charset="0"/>
              </a:rPr>
            </a:br>
            <a:r>
              <a:rPr lang="en-US" sz="1800" dirty="0" smtClean="0">
                <a:latin typeface="Corbel" panose="020B0503020204020204" pitchFamily="34" charset="0"/>
              </a:rPr>
              <a:t>can alter it to suit our business needs.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1910"/>
            <a:ext cx="1246322" cy="9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46" y="1809750"/>
            <a:ext cx="474212" cy="96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41094"/>
              </p:ext>
            </p:extLst>
          </p:nvPr>
        </p:nvGraphicFramePr>
        <p:xfrm>
          <a:off x="5310564" y="2138564"/>
          <a:ext cx="912093" cy="209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Worksheet" r:id="rId7" imgW="666821" imgH="1533552" progId="Excel.Sheet.12">
                  <p:embed/>
                </p:oleObj>
              </mc:Choice>
              <mc:Fallback>
                <p:oleObj name="Worksheet" r:id="rId7" imgW="666821" imgH="15335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0564" y="2138564"/>
                        <a:ext cx="912093" cy="209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14" y="3159580"/>
            <a:ext cx="904294" cy="31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26" y="3511715"/>
            <a:ext cx="891281" cy="30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26" y="4323382"/>
            <a:ext cx="897787" cy="30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6221787" y="2952750"/>
            <a:ext cx="483813" cy="120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287113" y="3283259"/>
            <a:ext cx="494687" cy="25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71007" y="3548716"/>
            <a:ext cx="450989" cy="4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76692" y="4095750"/>
            <a:ext cx="428908" cy="212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96" y="3865145"/>
            <a:ext cx="898004" cy="3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6248400" y="3790950"/>
            <a:ext cx="41848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51" y="2003736"/>
            <a:ext cx="840655" cy="28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08" y="2375937"/>
            <a:ext cx="874568" cy="29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6253331" y="2343150"/>
            <a:ext cx="299869" cy="2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289858" y="2647950"/>
            <a:ext cx="263342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24150"/>
            <a:ext cx="973883" cy="33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938" y="1809751"/>
            <a:ext cx="178062" cy="93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2724150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y_true</a:t>
            </a:r>
            <a:endParaRPr lang="en-IN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3568829" y="2876550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+</a:t>
            </a:r>
            <a:r>
              <a:rPr lang="en-US" sz="800" dirty="0" err="1" smtClean="0"/>
              <a:t>ve</a:t>
            </a:r>
            <a:r>
              <a:rPr lang="en-US" sz="800" dirty="0" smtClean="0"/>
              <a:t> class </a:t>
            </a:r>
            <a:r>
              <a:rPr lang="en-US" sz="800" dirty="0" err="1" smtClean="0"/>
              <a:t>prob</a:t>
            </a:r>
            <a:endParaRPr lang="en-IN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2876550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Both class </a:t>
            </a:r>
            <a:r>
              <a:rPr lang="en-US" sz="800" dirty="0" err="1" smtClean="0"/>
              <a:t>probs</a:t>
            </a:r>
            <a:endParaRPr lang="en-IN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0800" y="2724150"/>
            <a:ext cx="6912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i="1" dirty="0" smtClean="0"/>
              <a:t>     0               1</a:t>
            </a:r>
            <a:endParaRPr lang="en-IN" sz="7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75985" y="2724150"/>
            <a:ext cx="4379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i="1" dirty="0" smtClean="0"/>
              <a:t>          1</a:t>
            </a:r>
            <a:endParaRPr lang="en-IN" sz="700" b="1" i="1" dirty="0"/>
          </a:p>
        </p:txBody>
      </p:sp>
      <p:pic>
        <p:nvPicPr>
          <p:cNvPr id="7236" name="Picture 6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02" y="1809750"/>
            <a:ext cx="182998" cy="93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227148" y="272415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th</a:t>
            </a:r>
            <a:r>
              <a:rPr lang="en-US" sz="800" dirty="0" smtClean="0"/>
              <a:t> = 0.5</a:t>
            </a:r>
            <a:endParaRPr lang="en-IN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5630" y="4426966"/>
                <a:ext cx="3009325" cy="354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latin typeface="Corbel" panose="020B0503020204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1200" dirty="0">
                    <a:latin typeface="Corbel" panose="020B0503020204020204" pitchFamily="34" charset="0"/>
                  </a:rPr>
                  <a:t>        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𝑇𝑃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US" sz="12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30" y="4426966"/>
                <a:ext cx="3009325" cy="354584"/>
              </a:xfrm>
              <a:prstGeom prst="rect">
                <a:avLst/>
              </a:prstGeom>
              <a:blipFill rotWithShape="1">
                <a:blip r:embed="rId18"/>
                <a:stretch>
                  <a:fillRect l="-202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363587" y="2020729"/>
            <a:ext cx="1198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P=0.44, R=0.75</a:t>
            </a:r>
            <a:endParaRPr lang="en-IN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592187" y="2401729"/>
            <a:ext cx="1198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P=0.55, R=0.65</a:t>
            </a:r>
            <a:endParaRPr lang="en-IN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7716774" y="2782729"/>
            <a:ext cx="1198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P=0.67, R=0.53</a:t>
            </a:r>
            <a:endParaRPr lang="en-IN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315200" y="4382929"/>
            <a:ext cx="1198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P=1, R=0.05</a:t>
            </a:r>
            <a:endParaRPr lang="en-IN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668387" y="3181350"/>
            <a:ext cx="1198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P=0.79, R=0.45</a:t>
            </a:r>
            <a:endParaRPr lang="en-IN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716774" y="3544729"/>
            <a:ext cx="1198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P=0.92, R=0.27</a:t>
            </a:r>
            <a:endParaRPr lang="en-IN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40574" y="3925729"/>
            <a:ext cx="1198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P=0.97, R=0.16</a:t>
            </a:r>
            <a:endParaRPr lang="en-IN" sz="1000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4350"/>
            <a:ext cx="1866900" cy="74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302229" y="81915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Churn modeling dataset.</a:t>
            </a:r>
          </a:p>
          <a:p>
            <a:r>
              <a:rPr lang="en-US" sz="800" dirty="0" smtClean="0"/>
              <a:t>Positive: customer exited bank</a:t>
            </a:r>
            <a:endParaRPr lang="en-IN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4336018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      ,  R </a:t>
            </a:r>
            <a:endParaRPr lang="en-IN" sz="1600" dirty="0"/>
          </a:p>
        </p:txBody>
      </p:sp>
      <p:sp>
        <p:nvSpPr>
          <p:cNvPr id="29" name="Up Arrow 28"/>
          <p:cNvSpPr/>
          <p:nvPr/>
        </p:nvSpPr>
        <p:spPr>
          <a:xfrm>
            <a:off x="5425245" y="4336502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7" name="Up Arrow 46"/>
          <p:cNvSpPr/>
          <p:nvPr/>
        </p:nvSpPr>
        <p:spPr>
          <a:xfrm rot="10800000">
            <a:off x="5425245" y="470535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9" name="TextBox 48"/>
          <p:cNvSpPr txBox="1"/>
          <p:nvPr/>
        </p:nvSpPr>
        <p:spPr>
          <a:xfrm>
            <a:off x="5181600" y="4717018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      ,  R </a:t>
            </a:r>
            <a:endParaRPr lang="en-IN" sz="1600" dirty="0"/>
          </a:p>
        </p:txBody>
      </p:sp>
      <p:sp>
        <p:nvSpPr>
          <p:cNvPr id="52" name="Up Arrow 51"/>
          <p:cNvSpPr/>
          <p:nvPr/>
        </p:nvSpPr>
        <p:spPr>
          <a:xfrm>
            <a:off x="5958645" y="470535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3" name="Up Arrow 52"/>
          <p:cNvSpPr/>
          <p:nvPr/>
        </p:nvSpPr>
        <p:spPr>
          <a:xfrm rot="10800000">
            <a:off x="5958646" y="432435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58845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26" grpId="0"/>
      <p:bldP spid="27" grpId="0"/>
      <p:bldP spid="28" grpId="0"/>
      <p:bldP spid="5" grpId="0"/>
      <p:bldP spid="6" grpId="0"/>
      <p:bldP spid="31" grpId="0"/>
      <p:bldP spid="32" grpId="0"/>
      <p:bldP spid="33" grpId="0"/>
      <p:bldP spid="34" grpId="0"/>
      <p:bldP spid="35" grpId="0"/>
      <p:bldP spid="36" grpId="0"/>
      <p:bldP spid="17" grpId="0"/>
      <p:bldP spid="29" grpId="0" animBg="1"/>
      <p:bldP spid="47" grpId="0" animBg="1"/>
      <p:bldP spid="49" grpId="0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10251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 </a:t>
            </a:r>
            <a:r>
              <a:rPr lang="en-US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rbel" panose="020B0503020204020204" pitchFamily="34" charset="0"/>
              </a:rPr>
              <a:t>Part </a:t>
            </a:r>
            <a:r>
              <a:rPr lang="en-US" b="1" dirty="0" smtClean="0">
                <a:solidFill>
                  <a:schemeClr val="accent3"/>
                </a:solidFill>
                <a:latin typeface="+mn-lt"/>
              </a:rPr>
              <a:t>3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(F1 score and its shortcomings)</a:t>
            </a:r>
            <a:endParaRPr lang="en-I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95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1452646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57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F1 </a:t>
                </a:r>
                <a:r>
                  <a:rPr lang="en-US" sz="2000" b="1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score</a:t>
                </a:r>
                <a:r>
                  <a:rPr lang="en-US" sz="20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Combines the results of precision and recall into a single metric, by taking their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harmonic mean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orbel" panose="020B0503020204020204" pitchFamily="34" charset="0"/>
                  </a:rPr>
                  <a:t>F1 </a:t>
                </a:r>
                <a:r>
                  <a:rPr lang="en-US" sz="2000" dirty="0">
                    <a:latin typeface="Corbel" panose="020B0503020204020204" pitchFamily="34" charset="0"/>
                  </a:rPr>
                  <a:t>score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𝑃𝑟𝑒𝑐𝑖𝑠𝑖𝑜𝑛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000" dirty="0"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2∗</m:t>
                        </m:r>
                        <m:r>
                          <a:rPr lang="en-US" sz="20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  <m:r>
                          <a:rPr lang="en-US" sz="2000" i="1">
                            <a:latin typeface="Cambria Math"/>
                          </a:rPr>
                          <m:t>𝑅𝑒𝑐𝑎𝑙𝑙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US" sz="2000" dirty="0"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0.5741  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min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  <a:r>
                  <a:rPr lang="en-US" sz="2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max=1</a:t>
                </a:r>
                <a:endPara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57599"/>
              </a:xfrm>
              <a:blipFill rotWithShape="1">
                <a:blip r:embed="rId3"/>
                <a:stretch>
                  <a:fillRect l="-741" r="-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67200" y="1778449"/>
                <a:ext cx="1449179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rbel" panose="020B0503020204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778449"/>
                <a:ext cx="1449179" cy="398186"/>
              </a:xfrm>
              <a:prstGeom prst="rect">
                <a:avLst/>
              </a:prstGeom>
              <a:blipFill rotWithShape="1">
                <a:blip r:embed="rId4"/>
                <a:stretch>
                  <a:fillRect l="-840"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17478" y="1778449"/>
                <a:ext cx="1194301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rbel" panose="020B0503020204020204" pitchFamily="34" charset="0"/>
                  </a:rPr>
                  <a:t>r</a:t>
                </a:r>
                <a:r>
                  <a:rPr lang="en-US" sz="1400" dirty="0" smtClean="0">
                    <a:latin typeface="Corbel" panose="020B0503020204020204" pitchFamily="34" charset="0"/>
                  </a:rPr>
                  <a:t>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478" y="1778449"/>
                <a:ext cx="1194301" cy="398186"/>
              </a:xfrm>
              <a:prstGeom prst="rect">
                <a:avLst/>
              </a:prstGeom>
              <a:blipFill rotWithShape="1">
                <a:blip r:embed="rId5"/>
                <a:stretch>
                  <a:fillRect l="-1020"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71550"/>
            <a:ext cx="1866900" cy="74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302229" y="127635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Churn modeling dataset.</a:t>
            </a:r>
          </a:p>
          <a:p>
            <a:r>
              <a:rPr lang="en-US" sz="800" dirty="0" smtClean="0"/>
              <a:t>Positive: customer exited bank</a:t>
            </a:r>
            <a:endParaRPr lang="en-IN" sz="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35316"/>
              </p:ext>
            </p:extLst>
          </p:nvPr>
        </p:nvGraphicFramePr>
        <p:xfrm>
          <a:off x="671031" y="1188569"/>
          <a:ext cx="1997120" cy="76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Worksheet" r:id="rId8" imgW="2495569" imgH="961911" progId="Excel.Sheet.12">
                  <p:embed/>
                </p:oleObj>
              </mc:Choice>
              <mc:Fallback>
                <p:oleObj name="Worksheet" r:id="rId8" imgW="2495569" imgH="961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031" y="1188569"/>
                        <a:ext cx="1997120" cy="769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2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90" y="1259926"/>
            <a:ext cx="528954" cy="1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56" y="1610030"/>
            <a:ext cx="521344" cy="17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73" y="1914830"/>
            <a:ext cx="525148" cy="17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V="1">
            <a:off x="2761359" y="994928"/>
            <a:ext cx="313353" cy="304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747724" y="1382610"/>
            <a:ext cx="324029" cy="10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36820" y="1680728"/>
            <a:ext cx="392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08611" y="1852972"/>
            <a:ext cx="354656" cy="10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672" y="895350"/>
            <a:ext cx="534850" cy="17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6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10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endParaRPr lang="en-US" sz="2000" b="1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000" b="1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000" b="1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 dirty="0" smtClean="0">
                    <a:latin typeface="Corbel" panose="020B0503020204020204" pitchFamily="34" charset="0"/>
                  </a:rPr>
                  <a:t>F1 </a:t>
                </a:r>
                <a:r>
                  <a:rPr lang="en-US" sz="2000" dirty="0">
                    <a:latin typeface="Corbel" panose="020B0503020204020204" pitchFamily="34" charset="0"/>
                  </a:rPr>
                  <a:t>score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latin typeface="Corbel" panose="020B0503020204020204" pitchFamily="34" charset="0"/>
                  </a:rPr>
                  <a:t>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 smtClean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2∗</m:t>
                        </m:r>
                        <m:r>
                          <a:rPr lang="en-US" sz="20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  <m:r>
                          <a:rPr lang="en-US" sz="2000" i="1">
                            <a:latin typeface="Cambria Math"/>
                          </a:rPr>
                          <m:t>𝑅𝑒𝑐𝑎𝑙𝑙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100" dirty="0" smtClean="0">
                  <a:solidFill>
                    <a:srgbClr val="FF0000"/>
                  </a:solidFill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300" b="1" dirty="0" smtClean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Issues with F1 score (</a:t>
                </a:r>
                <a:r>
                  <a:rPr lang="en-US" sz="2300" b="1" dirty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b="1" dirty="0" smtClean="0">
                    <a:solidFill>
                      <a:srgbClr val="FF000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rather more generally, F-measure):</a:t>
                </a:r>
              </a:p>
              <a:p>
                <a:pPr marL="0" indent="0" algn="just">
                  <a:buNone/>
                </a:pPr>
                <a:r>
                  <a:rPr lang="en-US" sz="23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  <a:r>
                  <a:rPr lang="en-US" sz="23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. </a:t>
                </a:r>
                <a:r>
                  <a:rPr lang="en-US" sz="23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F1 score</a:t>
                </a:r>
                <a:r>
                  <a:rPr lang="en-US" sz="23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sz="23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gives equal importance to precision and recall</a:t>
                </a:r>
              </a:p>
              <a:p>
                <a:pPr marL="0" indent="0" algn="just">
                  <a:buNone/>
                </a:pP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In different real-life scenarios, the cost of FP and FN are different</a:t>
                </a:r>
              </a:p>
              <a:p>
                <a:pPr marL="0" indent="0" algn="just">
                  <a:buNone/>
                </a:pP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it is worse to classify a sick person as healthy (FN), than classify a healthy person as sick (FP)</a:t>
                </a:r>
                <a:endParaRPr lang="en-US" sz="23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3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. </a:t>
                </a:r>
                <a:r>
                  <a:rPr lang="en-US" sz="23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F-measures are </a:t>
                </a:r>
                <a:r>
                  <a:rPr lang="en-US" sz="23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asymmetrical</a:t>
                </a:r>
              </a:p>
              <a:p>
                <a:pPr marL="0" indent="0" algn="just">
                  <a:buNone/>
                </a:pP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If we invert the positive and negative class labels, the results will be different</a:t>
                </a:r>
              </a:p>
              <a:p>
                <a:pPr marL="0" indent="0" algn="just">
                  <a:buNone/>
                </a:pP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Problematic 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while trying to predict apples and oranges, because either can be positive class</a:t>
                </a:r>
              </a:p>
              <a:p>
                <a:pPr marL="0" indent="0" algn="just">
                  <a:buNone/>
                </a:pPr>
                <a:r>
                  <a:rPr lang="en-US" sz="23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. </a:t>
                </a:r>
                <a:r>
                  <a:rPr lang="en-US" sz="23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F-measures doesn’t </a:t>
                </a:r>
                <a:r>
                  <a:rPr lang="en-US" sz="23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take into account true negatives</a:t>
                </a:r>
              </a:p>
              <a:p>
                <a:pPr algn="just">
                  <a:buFont typeface="Wingdings"/>
                  <a:buChar char="à"/>
                </a:pP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Imagine we have </a:t>
                </a:r>
                <a:r>
                  <a:rPr lang="en-US" sz="23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100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people with </a:t>
                </a:r>
                <a:r>
                  <a:rPr lang="en-US" sz="23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80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sick and </a:t>
                </a:r>
                <a:r>
                  <a:rPr lang="en-US" sz="23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20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healthy. If we predict everyone to be sick, we’d capture all the sick people correctly. P=</a:t>
                </a:r>
                <a:r>
                  <a:rPr lang="en-US" sz="23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3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0.8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, R=</a:t>
                </a:r>
                <a:r>
                  <a:rPr lang="en-US" sz="23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. Excellent! But TN = </a:t>
                </a:r>
                <a:r>
                  <a:rPr lang="en-US" sz="23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0.</a:t>
                </a: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:r>
                  <a:rPr lang="en-US" sz="2300" dirty="0" smtClean="0">
                    <a:latin typeface="Corbel" panose="020B0503020204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F-measure wouldn’t even care about it!</a:t>
                </a:r>
                <a:endParaRPr lang="en-US" sz="2300" i="1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10000"/>
              </a:xfrm>
              <a:blipFill rotWithShape="1">
                <a:blip r:embed="rId3"/>
                <a:stretch>
                  <a:fillRect l="-370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12120"/>
              </p:ext>
            </p:extLst>
          </p:nvPr>
        </p:nvGraphicFramePr>
        <p:xfrm>
          <a:off x="671031" y="959969"/>
          <a:ext cx="1997120" cy="76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Worksheet" r:id="rId5" imgW="2495569" imgH="961911" progId="Excel.Sheet.12">
                  <p:embed/>
                </p:oleObj>
              </mc:Choice>
              <mc:Fallback>
                <p:oleObj name="Worksheet" r:id="rId5" imgW="2495569" imgH="961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031" y="959969"/>
                        <a:ext cx="1997120" cy="769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90" y="1031326"/>
            <a:ext cx="528954" cy="18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56" y="1381430"/>
            <a:ext cx="521344" cy="17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73" y="1686230"/>
            <a:ext cx="525148" cy="17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Arrow Connector 66"/>
          <p:cNvCxnSpPr/>
          <p:nvPr/>
        </p:nvCxnSpPr>
        <p:spPr>
          <a:xfrm flipV="1">
            <a:off x="2761359" y="766328"/>
            <a:ext cx="313353" cy="304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747724" y="1154010"/>
            <a:ext cx="324029" cy="106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736820" y="1452128"/>
            <a:ext cx="392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708611" y="1624372"/>
            <a:ext cx="354656" cy="10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672" y="666750"/>
            <a:ext cx="534850" cy="17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4267200" y="1549849"/>
                <a:ext cx="1449179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rbel" panose="020B0503020204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549849"/>
                <a:ext cx="1449179" cy="398186"/>
              </a:xfrm>
              <a:prstGeom prst="rect">
                <a:avLst/>
              </a:prstGeom>
              <a:blipFill rotWithShape="1">
                <a:blip r:embed="rId11"/>
                <a:stretch>
                  <a:fillRect l="-840" b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817478" y="1549849"/>
                <a:ext cx="1194301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rbel" panose="020B0503020204020204" pitchFamily="34" charset="0"/>
                  </a:rPr>
                  <a:t>r</a:t>
                </a:r>
                <a:r>
                  <a:rPr lang="en-US" sz="1400" dirty="0" smtClean="0">
                    <a:latin typeface="Corbel" panose="020B0503020204020204" pitchFamily="34" charset="0"/>
                  </a:rPr>
                  <a:t>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478" y="1549849"/>
                <a:ext cx="1194301" cy="398186"/>
              </a:xfrm>
              <a:prstGeom prst="rect">
                <a:avLst/>
              </a:prstGeom>
              <a:blipFill rotWithShape="1">
                <a:blip r:embed="rId12"/>
                <a:stretch>
                  <a:fillRect l="-1020" b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42950"/>
            <a:ext cx="1866900" cy="74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302229" y="104775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Churn modeling dataset.</a:t>
            </a:r>
          </a:p>
          <a:p>
            <a:r>
              <a:rPr lang="en-US" sz="800" dirty="0" smtClean="0"/>
              <a:t>Positive: customer exited bank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8516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10251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 </a:t>
            </a:r>
            <a:r>
              <a:rPr lang="en-US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rbel" panose="020B0503020204020204" pitchFamily="34" charset="0"/>
              </a:rPr>
              <a:t>Part </a:t>
            </a:r>
            <a:r>
              <a:rPr lang="en-US" b="1" dirty="0" smtClean="0">
                <a:solidFill>
                  <a:schemeClr val="accent3"/>
                </a:solidFill>
                <a:latin typeface="+mn-lt"/>
              </a:rPr>
              <a:t>4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F-beta score)</a:t>
            </a:r>
            <a:endParaRPr lang="en-I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695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1452646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42950"/>
                <a:ext cx="8229600" cy="40385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F-beta </a:t>
                </a:r>
                <a:r>
                  <a:rPr lang="en-US" sz="1800" b="1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score</a:t>
                </a: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: 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Generalized form of F1-score (with beta = </a:t>
                </a:r>
                <a:r>
                  <a:rPr lang="en-US" sz="1800" dirty="0" smtClean="0"/>
                  <a:t>1)</a:t>
                </a:r>
                <a:r>
                  <a:rPr lang="en-US" sz="1800" dirty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   min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  <a:r>
                  <a:rPr lang="en-US" sz="18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8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max=1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Corbel" panose="020B0503020204020204" pitchFamily="34" charset="0"/>
                  </a:rPr>
                  <a:t>F-beta </a:t>
                </a:r>
                <a:r>
                  <a:rPr lang="en-US" sz="1800" dirty="0">
                    <a:latin typeface="Corbel" panose="020B0503020204020204" pitchFamily="34" charset="0"/>
                  </a:rPr>
                  <a:t>score </a:t>
                </a:r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800" dirty="0" smtClean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orbel" panose="020B0503020204020204" pitchFamily="34" charset="0"/>
                            <a:ea typeface="Cambria Math" panose="02040503050406030204" pitchFamily="18" charset="0"/>
                          </a:rPr>
                          <m:t>beta</m:t>
                        </m:r>
                        <m:r>
                          <m:rPr>
                            <m:nor/>
                          </m:rPr>
                          <a:rPr lang="en-US" sz="1800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800" b="0" i="0" smtClean="0"/>
                          <m:t>)</m:t>
                        </m:r>
                        <m:r>
                          <a:rPr lang="en-US" sz="1800" i="1">
                            <a:latin typeface="Cambria Math"/>
                          </a:rPr>
                          <m:t>∗</m:t>
                        </m:r>
                        <m:r>
                          <a:rPr lang="en-US" sz="1800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1800" i="1">
                            <a:latin typeface="Cambria Math"/>
                          </a:rPr>
                          <m:t>∗</m:t>
                        </m:r>
                        <m:r>
                          <a:rPr lang="en-US" sz="1800" i="1">
                            <a:latin typeface="Cambria Math"/>
                          </a:rPr>
                          <m:t>𝑅𝑒𝑐𝑎𝑙𝑙</m:t>
                        </m:r>
                      </m:num>
                      <m:den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i="1" dirty="0">
                                <a:latin typeface="Corbel" panose="020B0503020204020204" pitchFamily="34" charset="0"/>
                                <a:ea typeface="Cambria Math" panose="02040503050406030204" pitchFamily="18" charset="0"/>
                              </a:rPr>
                              <m:t>beta</m:t>
                            </m:r>
                            <m:r>
                              <m:rPr>
                                <m:nor/>
                              </m:rPr>
                              <a:rPr lang="en-US" sz="1800" baseline="30000"/>
                              <m:t>2</m:t>
                            </m:r>
                          </m:e>
                        </m:d>
                        <m:r>
                          <a:rPr lang="en-US" sz="18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+ </m:t>
                        </m:r>
                        <m:r>
                          <a:rPr lang="en-US" sz="1800" i="1"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rbel" panose="020B0503020204020204" pitchFamily="34" charset="0"/>
                  </a:rPr>
                  <a:t>When both </a:t>
                </a:r>
                <a:r>
                  <a:rPr lang="en-US" sz="1800" dirty="0" smtClean="0">
                    <a:latin typeface="Corbel" panose="020B0503020204020204" pitchFamily="34" charset="0"/>
                  </a:rPr>
                  <a:t>precision and recall </a:t>
                </a:r>
                <a:r>
                  <a:rPr lang="en-US" sz="1800" dirty="0">
                    <a:latin typeface="Corbel" panose="020B0503020204020204" pitchFamily="34" charset="0"/>
                  </a:rPr>
                  <a:t>are fairly important, but one is a bit more important than the </a:t>
                </a:r>
                <a:r>
                  <a:rPr lang="en-US" sz="1800" dirty="0" smtClean="0">
                    <a:latin typeface="Corbel" panose="020B0503020204020204" pitchFamily="34" charset="0"/>
                  </a:rPr>
                  <a:t>other</a:t>
                </a:r>
                <a:endParaRPr lang="en-US" sz="1800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If we want to </a:t>
                </a: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give precision more 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weight than recall, we let </a:t>
                </a:r>
                <a:r>
                  <a:rPr lang="en-US" sz="18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beta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If we want to give recall more weight than precision, we let </a:t>
                </a:r>
                <a:r>
                  <a:rPr lang="en-US" sz="1800" i="1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beta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One easy way to remember </a:t>
                </a:r>
                <a:r>
                  <a:rPr lang="en-US" sz="1800" i="1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beta</a:t>
                </a: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 : </a:t>
                </a:r>
                <a:endParaRPr lang="en-US" sz="1800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chemeClr val="accent6">
                        <a:lumMod val="75000"/>
                      </a:schemeClr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In our case, Precision = </a:t>
                </a:r>
                <a:r>
                  <a:rPr 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0.7863</a:t>
                </a:r>
                <a:r>
                  <a:rPr lang="en-US" sz="1800" b="1" dirty="0" smtClean="0">
                    <a:solidFill>
                      <a:schemeClr val="accent6">
                        <a:lumMod val="75000"/>
                      </a:schemeClr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, Recall = </a:t>
                </a:r>
                <a:r>
                  <a:rPr 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0.4520</a:t>
                </a:r>
                <a:r>
                  <a:rPr lang="en-US" sz="1800" b="1" dirty="0" smtClean="0">
                    <a:solidFill>
                      <a:schemeClr val="accent6">
                        <a:lumMod val="75000"/>
                      </a:schemeClr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and F1 score = </a:t>
                </a:r>
                <a:r>
                  <a:rPr 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0.5741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I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f we </a:t>
                </a: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give Precision 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more weight, then F</a:t>
                </a:r>
                <a:r>
                  <a:rPr lang="en-US" sz="12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0.5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 score =</a:t>
                </a:r>
                <a:r>
                  <a:rPr lang="en-US" sz="16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0.685 </a:t>
                </a:r>
                <a:r>
                  <a:rPr lang="en-US" sz="16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(inflated w.r.t. F1 score)</a:t>
                </a:r>
                <a:endParaRPr lang="en-US" sz="1600" dirty="0"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And if we give </a:t>
                </a: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Recall 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more weight, then F</a:t>
                </a:r>
                <a:r>
                  <a:rPr lang="en-US" sz="12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2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  </a:t>
                </a:r>
                <a:r>
                  <a:rPr lang="en-US" sz="18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score </a:t>
                </a:r>
                <a:r>
                  <a:rPr lang="en-US" sz="18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=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0.494 </a:t>
                </a:r>
                <a:r>
                  <a:rPr lang="en-US" sz="16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(deflated </a:t>
                </a:r>
                <a:r>
                  <a:rPr lang="en-US" sz="1600" dirty="0" smtClean="0">
                    <a:latin typeface="Corbel" panose="020B0503020204020204" pitchFamily="34" charset="0"/>
                    <a:ea typeface="Cambria Math" panose="02040503050406030204" pitchFamily="18" charset="0"/>
                  </a:rPr>
                  <a:t>w.r.t. </a:t>
                </a:r>
                <a:r>
                  <a:rPr lang="en-US" sz="1600" dirty="0">
                    <a:latin typeface="Corbel" panose="020B0503020204020204" pitchFamily="34" charset="0"/>
                    <a:ea typeface="Cambria Math" panose="02040503050406030204" pitchFamily="18" charset="0"/>
                  </a:rPr>
                  <a:t>F1 score)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42950"/>
                <a:ext cx="8229600" cy="4038599"/>
              </a:xfrm>
              <a:blipFill rotWithShape="1">
                <a:blip r:embed="rId2"/>
                <a:stretch>
                  <a:fillRect l="-593" t="-1057" b="-67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29915"/>
              </p:ext>
            </p:extLst>
          </p:nvPr>
        </p:nvGraphicFramePr>
        <p:xfrm>
          <a:off x="609600" y="3370868"/>
          <a:ext cx="5943600" cy="496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252442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 smtClean="0"/>
                        <a:t>(P)</a:t>
                      </a:r>
                      <a:r>
                        <a:rPr lang="en-US" sz="1000" b="1" i="1" dirty="0" err="1" smtClean="0"/>
                        <a:t>recision</a:t>
                      </a:r>
                      <a:r>
                        <a:rPr lang="en-US" sz="1000" b="1" i="1" dirty="0" smtClean="0"/>
                        <a:t> – more weight</a:t>
                      </a:r>
                      <a:endParaRPr lang="en-IN" sz="1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 smtClean="0"/>
                        <a:t>Q (between</a:t>
                      </a:r>
                      <a:r>
                        <a:rPr lang="en-US" sz="1000" b="1" i="1" baseline="0" dirty="0" smtClean="0"/>
                        <a:t> P &amp; R</a:t>
                      </a:r>
                      <a:r>
                        <a:rPr lang="en-US" sz="1000" b="1" i="1" dirty="0" smtClean="0"/>
                        <a:t>) – equal weight</a:t>
                      </a:r>
                      <a:endParaRPr lang="en-IN" sz="1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 smtClean="0"/>
                        <a:t>(R)</a:t>
                      </a:r>
                      <a:r>
                        <a:rPr lang="en-US" sz="1000" b="1" i="1" dirty="0" err="1" smtClean="0"/>
                        <a:t>ecall</a:t>
                      </a:r>
                      <a:r>
                        <a:rPr lang="en-US" sz="1000" b="1" i="1" baseline="0" dirty="0" smtClean="0"/>
                        <a:t> </a:t>
                      </a:r>
                      <a:r>
                        <a:rPr lang="en-US" sz="1000" b="1" i="1" dirty="0" smtClean="0"/>
                        <a:t>– more weight</a:t>
                      </a:r>
                    </a:p>
                  </a:txBody>
                  <a:tcPr/>
                </a:tc>
              </a:tr>
              <a:tr h="2047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beta = 0.5 ( &lt; 1)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beta = 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beta = 2 ( &gt; 1)</a:t>
                      </a:r>
                      <a:endParaRPr lang="en-IN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2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890</Words>
  <Application>Microsoft Office PowerPoint</Application>
  <PresentationFormat>On-screen Show (16:9)</PresentationFormat>
  <Paragraphs>98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Worksheet</vt:lpstr>
      <vt:lpstr>Confusion Matrix Metrics Part 1  (Accuracy, Precision, Recall)</vt:lpstr>
      <vt:lpstr>PowerPoint Presentation</vt:lpstr>
      <vt:lpstr>Confusion Matrix Metrics Part 2  (Precision-Recall trade-off)</vt:lpstr>
      <vt:lpstr>Precision-Recall trade-off</vt:lpstr>
      <vt:lpstr>Confusion Matrix Metrics Part 3  (F1 score and its shortcomings)</vt:lpstr>
      <vt:lpstr>PowerPoint Presentation</vt:lpstr>
      <vt:lpstr>PowerPoint Presentation</vt:lpstr>
      <vt:lpstr>Confusion Matrix Metrics Part 4  (F-beta score)</vt:lpstr>
      <vt:lpstr>PowerPoint Presentation</vt:lpstr>
      <vt:lpstr>What to prioritize: Precision or Recall? Depends.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Rachit</cp:lastModifiedBy>
  <cp:revision>257</cp:revision>
  <dcterms:created xsi:type="dcterms:W3CDTF">2006-08-16T00:00:00Z</dcterms:created>
  <dcterms:modified xsi:type="dcterms:W3CDTF">2020-08-31T11:05:25Z</dcterms:modified>
</cp:coreProperties>
</file>